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89" r:id="rId13"/>
    <p:sldId id="325" r:id="rId14"/>
    <p:sldId id="324" r:id="rId15"/>
    <p:sldId id="292" r:id="rId16"/>
    <p:sldId id="288" r:id="rId17"/>
    <p:sldId id="294" r:id="rId18"/>
    <p:sldId id="3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9A0"/>
    <a:srgbClr val="005696"/>
    <a:srgbClr val="1966B3"/>
    <a:srgbClr val="1A4778"/>
    <a:srgbClr val="000000"/>
    <a:srgbClr val="99CC00"/>
    <a:srgbClr val="DDDDDD"/>
    <a:srgbClr val="C1D1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94660" autoAdjust="0"/>
  </p:normalViewPr>
  <p:slideViewPr>
    <p:cSldViewPr>
      <p:cViewPr>
        <p:scale>
          <a:sx n="70" d="100"/>
          <a:sy n="70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smtClean="0">
                <a:latin typeface="Verdana" pitchFamily="34" charset="0"/>
              </a:rPr>
              <a:t>LOGO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56277">
              <a:off x="1286" y="1224"/>
              <a:ext cx="262" cy="216"/>
              <a:chOff x="3448" y="877"/>
              <a:chExt cx="400" cy="339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27" y="1021"/>
                <a:ext cx="113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49" y="1122"/>
                <a:ext cx="94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41" y="871"/>
                <a:ext cx="182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 rot="-2383151">
              <a:off x="1387" y="946"/>
              <a:ext cx="268" cy="220"/>
              <a:chOff x="3449" y="874"/>
              <a:chExt cx="407" cy="342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8" y="101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5" y="1119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48" y="869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41"/>
            <p:cNvGrpSpPr>
              <a:grpSpLocks/>
            </p:cNvGrpSpPr>
            <p:nvPr userDrawn="1"/>
          </p:nvGrpSpPr>
          <p:grpSpPr bwMode="auto">
            <a:xfrm rot="-4925197">
              <a:off x="1295" y="620"/>
              <a:ext cx="258" cy="225"/>
              <a:chOff x="3455" y="874"/>
              <a:chExt cx="402" cy="338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42" y="1013"/>
                <a:ext cx="109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64" y="1113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49" y="869"/>
                <a:ext cx="183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45"/>
            <p:cNvGrpSpPr>
              <a:grpSpLocks/>
            </p:cNvGrpSpPr>
            <p:nvPr userDrawn="1"/>
          </p:nvGrpSpPr>
          <p:grpSpPr bwMode="auto">
            <a:xfrm rot="3149186">
              <a:off x="990" y="1409"/>
              <a:ext cx="261" cy="228"/>
              <a:chOff x="3444" y="880"/>
              <a:chExt cx="403" cy="340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27" y="1024"/>
                <a:ext cx="108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51" y="1125"/>
                <a:ext cx="91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39" y="876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 rot="-7676986">
              <a:off x="951" y="482"/>
              <a:ext cx="259" cy="226"/>
              <a:chOff x="3457" y="876"/>
              <a:chExt cx="402" cy="341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47" y="1026"/>
                <a:ext cx="110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73" y="1133"/>
                <a:ext cx="94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59" y="881"/>
                <a:ext cx="182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53"/>
            <p:cNvGrpSpPr>
              <a:grpSpLocks/>
            </p:cNvGrpSpPr>
            <p:nvPr userDrawn="1"/>
          </p:nvGrpSpPr>
          <p:grpSpPr bwMode="auto">
            <a:xfrm rot="-10348150">
              <a:off x="650" y="644"/>
              <a:ext cx="261" cy="223"/>
              <a:chOff x="3459" y="877"/>
              <a:chExt cx="398" cy="346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50" y="1034"/>
                <a:ext cx="110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68" y="1134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64" y="877"/>
                <a:ext cx="183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57"/>
            <p:cNvGrpSpPr>
              <a:grpSpLocks/>
            </p:cNvGrpSpPr>
            <p:nvPr userDrawn="1"/>
          </p:nvGrpSpPr>
          <p:grpSpPr bwMode="auto">
            <a:xfrm rot="8606759">
              <a:off x="536" y="967"/>
              <a:ext cx="264" cy="213"/>
              <a:chOff x="3455" y="886"/>
              <a:chExt cx="404" cy="335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41" y="1034"/>
                <a:ext cx="109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9" y="1136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7" y="891"/>
                <a:ext cx="183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61"/>
            <p:cNvGrpSpPr>
              <a:grpSpLocks/>
            </p:cNvGrpSpPr>
            <p:nvPr userDrawn="1"/>
          </p:nvGrpSpPr>
          <p:grpSpPr bwMode="auto">
            <a:xfrm rot="6279754">
              <a:off x="639" y="1295"/>
              <a:ext cx="262" cy="226"/>
              <a:chOff x="3446" y="882"/>
              <a:chExt cx="403" cy="342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2" y="1031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54" y="1135"/>
                <a:ext cx="93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44" y="889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6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65A90-9E6E-4EAE-B15F-7CE565E6B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49950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C5AD-AB4B-43B5-812A-01AF7178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7949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032AE-BF72-4FC9-8077-04116274E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09507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B67D-7197-40A6-8C30-D64C72A4B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37581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638D-759C-494C-8A5C-FAB0357A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5705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E4BB-CA58-4408-827B-AACC2200E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420097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29674-0D8B-4942-A439-90433536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07921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3090-59A1-4FA8-954C-49CD93E9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3981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17C8-F182-4238-A3AD-C3D7D5D1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39435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7A87-E330-484C-AE5B-FFBA67FBC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62046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B688-3423-4566-996C-C621E0DEB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3272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66D434D-CDA5-46DC-AFC0-6343C994C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4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8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4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55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27" y="874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0" y="997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46" y="857"/>
                <a:ext cx="17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57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56" y="1009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58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21" y="1033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34" y="889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59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71" y="863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6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48" y="1146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61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44" y="1131"/>
                <a:ext cx="91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62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66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44" y="901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46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487363" y="2070100"/>
            <a:ext cx="828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3200" b="1">
                <a:latin typeface="Georgia" pitchFamily="18" charset="0"/>
              </a:rPr>
              <a:t>Обобщение темы:</a:t>
            </a:r>
          </a:p>
          <a:p>
            <a:pPr algn="ctr">
              <a:buFont typeface="Times New Roman" pitchFamily="18" charset="0"/>
              <a:buNone/>
            </a:pPr>
            <a:r>
              <a:rPr lang="ru-RU" sz="3600" b="1">
                <a:latin typeface="Georgia" pitchFamily="18" charset="0"/>
              </a:rPr>
              <a:t>«Сказки зарубежных писателей»</a:t>
            </a:r>
          </a:p>
        </p:txBody>
      </p:sp>
      <p:sp>
        <p:nvSpPr>
          <p:cNvPr id="3075" name="Прямоугольник 7"/>
          <p:cNvSpPr>
            <a:spLocks noChangeArrowheads="1"/>
          </p:cNvSpPr>
          <p:nvPr/>
        </p:nvSpPr>
        <p:spPr bwMode="auto">
          <a:xfrm>
            <a:off x="3765550" y="5300663"/>
            <a:ext cx="4872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buFont typeface="Times New Roman" pitchFamily="18" charset="0"/>
              <a:buNone/>
            </a:pPr>
            <a:r>
              <a:rPr lang="ru-RU" sz="2400" b="1">
                <a:latin typeface="Georgia" pitchFamily="18" charset="0"/>
              </a:rPr>
              <a:t>Учитель начальных классов</a:t>
            </a:r>
          </a:p>
          <a:p>
            <a:pPr algn="r">
              <a:buFont typeface="Times New Roman" pitchFamily="18" charset="0"/>
              <a:buNone/>
            </a:pPr>
            <a:r>
              <a:rPr lang="ru-RU" sz="2400" b="1">
                <a:latin typeface="Georgia" pitchFamily="18" charset="0"/>
              </a:rPr>
              <a:t>МОУ гимназии №76 г.Сочи</a:t>
            </a:r>
          </a:p>
          <a:p>
            <a:pPr algn="r">
              <a:buFont typeface="Times New Roman" pitchFamily="18" charset="0"/>
              <a:buNone/>
            </a:pPr>
            <a:r>
              <a:rPr lang="ru-RU" sz="2400" b="1">
                <a:latin typeface="Georgia" pitchFamily="18" charset="0"/>
              </a:rPr>
              <a:t>Шкода Ольга Юрьевна</a:t>
            </a: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487363" y="908050"/>
            <a:ext cx="82804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Georgia" pitchFamily="18" charset="0"/>
              </a:rPr>
              <a:t>Литературное чтение</a:t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400" b="1">
                <a:latin typeface="Georgia" pitchFamily="18" charset="0"/>
              </a:rPr>
              <a:t>УМК «Начальная школа</a:t>
            </a:r>
            <a:r>
              <a:rPr lang="en-US" altLang="ru-RU" sz="2400" b="1">
                <a:latin typeface="Georgia" pitchFamily="18" charset="0"/>
                <a:cs typeface="Times New Roman" pitchFamily="18" charset="0"/>
              </a:rPr>
              <a:t>XXI</a:t>
            </a:r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 века»</a:t>
            </a:r>
            <a:br>
              <a:rPr lang="ru-RU" altLang="ru-RU" sz="2400" b="1">
                <a:latin typeface="Georgia" pitchFamily="18" charset="0"/>
                <a:cs typeface="Times New Roman" pitchFamily="18" charset="0"/>
              </a:rPr>
            </a:br>
            <a:r>
              <a:rPr lang="ru-RU" altLang="ru-RU" sz="2400" b="1">
                <a:latin typeface="Georgia" pitchFamily="18" charset="0"/>
              </a:rPr>
              <a:t> 2 класс </a:t>
            </a:r>
            <a:endParaRPr lang="ru-RU" sz="2400" b="1">
              <a:latin typeface="Georgia" pitchFamily="18" charset="0"/>
            </a:endParaRPr>
          </a:p>
        </p:txBody>
      </p:sp>
      <p:pic>
        <p:nvPicPr>
          <p:cNvPr id="3077" name="Picture 3" descr="E:\Картинки к уроку\учеб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92525"/>
            <a:ext cx="22082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Картинки к уроку\театр сце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52513"/>
            <a:ext cx="74898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997075" y="188913"/>
            <a:ext cx="5041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</a:rPr>
              <a:t>ПРОВЕРЬ СЕБЯ</a:t>
            </a:r>
            <a:endParaRPr lang="ru-RU" sz="2800">
              <a:latin typeface="Georgia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468313" y="908050"/>
          <a:ext cx="8280400" cy="57610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11192"/>
                <a:gridCol w="3821986"/>
                <a:gridCol w="3847222"/>
              </a:tblGrid>
              <a:tr h="67833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№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Название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Автор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</a:tr>
              <a:tr h="97308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1.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«Бременские музыканты»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Братья  Гримм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</a:tr>
              <a:tr h="102035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2.</a:t>
                      </a:r>
                      <a:endParaRPr kumimoji="0" lang="ru-RU" alt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«Колосок»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Украинская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народная сказка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</a:tr>
              <a:tr h="102381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3.</a:t>
                      </a:r>
                      <a:endParaRPr kumimoji="0" lang="ru-RU" alt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«Как Джек ходил счастья искать»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Английская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народная сказка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</a:tr>
              <a:tr h="102035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</a:t>
                      </a:r>
                      <a:endParaRPr kumimoji="0" lang="ru-RU" alt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«Сказка про трех поросят»</a:t>
                      </a:r>
                      <a:endParaRPr kumimoji="0" lang="ru-RU" alt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Английская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народная сказка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</a:tr>
              <a:tr h="104509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5.</a:t>
                      </a:r>
                      <a:endParaRPr kumimoji="0" lang="ru-RU" alt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«Вершки и корешки»</a:t>
                      </a:r>
                      <a:endParaRPr kumimoji="0" lang="ru-RU" alt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Русская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народная сказка</a:t>
                      </a:r>
                      <a:endParaRPr kumimoji="0" lang="ru-RU" alt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80047" marR="80047" marT="80047" marB="80047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ltGray">
          <a:xfrm rot="5400000" flipH="1">
            <a:off x="-1807369" y="2035969"/>
            <a:ext cx="4643438" cy="3714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ltGray">
          <a:xfrm rot="5400000">
            <a:off x="-2386806" y="1600993"/>
            <a:ext cx="5429250" cy="4513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1643063" y="1285875"/>
            <a:ext cx="595312" cy="571500"/>
            <a:chOff x="2078" y="1680"/>
            <a:chExt cx="1615" cy="1615"/>
          </a:xfrm>
        </p:grpSpPr>
        <p:sp>
          <p:nvSpPr>
            <p:cNvPr id="1437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Oval 12"/>
            <p:cNvSpPr>
              <a:spLocks noChangeArrowheads="1"/>
            </p:cNvSpPr>
            <p:nvPr/>
          </p:nvSpPr>
          <p:spPr bwMode="gray">
            <a:xfrm>
              <a:off x="2255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78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gray">
            <a:xfrm>
              <a:off x="2336" y="1940"/>
              <a:ext cx="1098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80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2344738" y="2286000"/>
            <a:ext cx="595312" cy="571500"/>
            <a:chOff x="2078" y="1680"/>
            <a:chExt cx="1615" cy="1615"/>
          </a:xfrm>
        </p:grpSpPr>
        <p:sp>
          <p:nvSpPr>
            <p:cNvPr id="14369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0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Oval 19"/>
            <p:cNvSpPr>
              <a:spLocks noChangeArrowheads="1"/>
            </p:cNvSpPr>
            <p:nvPr/>
          </p:nvSpPr>
          <p:spPr bwMode="gray">
            <a:xfrm>
              <a:off x="2255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72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18" name="Oval 21"/>
            <p:cNvSpPr>
              <a:spLocks noChangeArrowheads="1"/>
            </p:cNvSpPr>
            <p:nvPr/>
          </p:nvSpPr>
          <p:spPr bwMode="gray">
            <a:xfrm>
              <a:off x="2336" y="1940"/>
              <a:ext cx="1098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7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4342" name="Group 23"/>
          <p:cNvGrpSpPr>
            <a:grpSpLocks/>
          </p:cNvGrpSpPr>
          <p:nvPr/>
        </p:nvGrpSpPr>
        <p:grpSpPr bwMode="auto">
          <a:xfrm>
            <a:off x="2566988" y="3500438"/>
            <a:ext cx="571500" cy="571500"/>
            <a:chOff x="2078" y="1680"/>
            <a:chExt cx="1615" cy="1615"/>
          </a:xfrm>
        </p:grpSpPr>
        <p:sp>
          <p:nvSpPr>
            <p:cNvPr id="14363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66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5" name="Oval 28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68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4343" name="Group 30"/>
          <p:cNvGrpSpPr>
            <a:grpSpLocks/>
          </p:cNvGrpSpPr>
          <p:nvPr/>
        </p:nvGrpSpPr>
        <p:grpSpPr bwMode="auto">
          <a:xfrm>
            <a:off x="2411413" y="4649788"/>
            <a:ext cx="652462" cy="595312"/>
            <a:chOff x="2078" y="1680"/>
            <a:chExt cx="1615" cy="1615"/>
          </a:xfrm>
        </p:grpSpPr>
        <p:sp>
          <p:nvSpPr>
            <p:cNvPr id="14357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Oval 33"/>
            <p:cNvSpPr>
              <a:spLocks noChangeArrowheads="1"/>
            </p:cNvSpPr>
            <p:nvPr/>
          </p:nvSpPr>
          <p:spPr bwMode="gray">
            <a:xfrm>
              <a:off x="2255" y="1857"/>
              <a:ext cx="1261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60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2" name="Oval 35"/>
            <p:cNvSpPr>
              <a:spLocks noChangeArrowheads="1"/>
            </p:cNvSpPr>
            <p:nvPr/>
          </p:nvSpPr>
          <p:spPr bwMode="gray">
            <a:xfrm>
              <a:off x="2337" y="1938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62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4344" name="Group 37"/>
          <p:cNvGrpSpPr>
            <a:grpSpLocks/>
          </p:cNvGrpSpPr>
          <p:nvPr/>
        </p:nvGrpSpPr>
        <p:grpSpPr bwMode="auto">
          <a:xfrm>
            <a:off x="1857375" y="5715000"/>
            <a:ext cx="571500" cy="571500"/>
            <a:chOff x="2078" y="1680"/>
            <a:chExt cx="1615" cy="1615"/>
          </a:xfrm>
        </p:grpSpPr>
        <p:sp>
          <p:nvSpPr>
            <p:cNvPr id="14351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Oval 4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54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9" name="Oval 42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356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4345" name="AutoShape 8"/>
          <p:cNvSpPr>
            <a:spLocks noChangeArrowheads="1"/>
          </p:cNvSpPr>
          <p:nvPr/>
        </p:nvSpPr>
        <p:spPr bwMode="gray">
          <a:xfrm>
            <a:off x="2284413" y="1214438"/>
            <a:ext cx="4572000" cy="6429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 i="1" dirty="0"/>
              <a:t>    </a:t>
            </a:r>
            <a:r>
              <a:rPr lang="ru-RU" sz="2400" b="1" i="1" dirty="0">
                <a:latin typeface="Georgia" pitchFamily="18" charset="0"/>
                <a:hlinkClick r:id="rId2" action="ppaction://hlinksldjump"/>
              </a:rPr>
              <a:t>1. По автору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14346" name="AutoShape 7"/>
          <p:cNvSpPr>
            <a:spLocks noChangeArrowheads="1"/>
          </p:cNvSpPr>
          <p:nvPr/>
        </p:nvSpPr>
        <p:spPr bwMode="gray">
          <a:xfrm>
            <a:off x="3001963" y="2286000"/>
            <a:ext cx="5029200" cy="6429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i="1" dirty="0">
                <a:latin typeface="Georgia" pitchFamily="18" charset="0"/>
                <a:hlinkClick r:id="rId3" action="ppaction://hlinksldjump"/>
              </a:rPr>
              <a:t>2. По первому предложению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14347" name="AutoShape 6"/>
          <p:cNvSpPr>
            <a:spLocks noChangeArrowheads="1"/>
          </p:cNvSpPr>
          <p:nvPr/>
        </p:nvSpPr>
        <p:spPr bwMode="gray">
          <a:xfrm>
            <a:off x="3167063" y="3500438"/>
            <a:ext cx="5462587" cy="6429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2400" b="1" i="1" dirty="0">
                <a:latin typeface="Georgia" pitchFamily="18" charset="0"/>
                <a:cs typeface="Times New Roman" pitchFamily="18" charset="0"/>
                <a:hlinkClick r:id="rId4" action="ppaction://hlinksldjump"/>
              </a:rPr>
              <a:t>3. По последнему предложению</a:t>
            </a:r>
            <a:endParaRPr lang="ru-RU" sz="2400" b="1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348" name="AutoShape 7"/>
          <p:cNvSpPr>
            <a:spLocks noChangeArrowheads="1"/>
          </p:cNvSpPr>
          <p:nvPr/>
        </p:nvSpPr>
        <p:spPr bwMode="gray">
          <a:xfrm>
            <a:off x="3197225" y="4683125"/>
            <a:ext cx="4419600" cy="6429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2400" b="1" i="1" dirty="0">
                <a:latin typeface="Georgia" pitchFamily="18" charset="0"/>
                <a:cs typeface="Times New Roman" pitchFamily="18" charset="0"/>
                <a:hlinkClick r:id="rId5" action="ppaction://hlinksldjump"/>
              </a:rPr>
              <a:t>4. По предмету</a:t>
            </a:r>
            <a:endParaRPr lang="ru-RU" sz="2400" b="1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349" name="AutoShape 8"/>
          <p:cNvSpPr>
            <a:spLocks noChangeArrowheads="1"/>
          </p:cNvSpPr>
          <p:nvPr/>
        </p:nvSpPr>
        <p:spPr bwMode="gray">
          <a:xfrm>
            <a:off x="2489200" y="5715000"/>
            <a:ext cx="4572000" cy="6429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i="1" dirty="0">
                <a:latin typeface="Georgia" pitchFamily="18" charset="0"/>
                <a:cs typeface="Times New Roman" pitchFamily="18" charset="0"/>
                <a:hlinkClick r:id="rId6" action="ppaction://hlinksldjump"/>
              </a:rPr>
              <a:t>5. По пословице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14350" name="Прямоугольник 1"/>
          <p:cNvSpPr>
            <a:spLocks noChangeArrowheads="1"/>
          </p:cNvSpPr>
          <p:nvPr/>
        </p:nvSpPr>
        <p:spPr bwMode="auto">
          <a:xfrm>
            <a:off x="536575" y="115888"/>
            <a:ext cx="8212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Игра «Я </a:t>
            </a:r>
            <a:r>
              <a:rPr lang="ru-RU" sz="2800" b="1" dirty="0">
                <a:latin typeface="Georgia" pitchFamily="18" charset="0"/>
              </a:rPr>
              <a:t>могу угадать это </a:t>
            </a:r>
            <a:r>
              <a:rPr lang="ru-RU" sz="2800" b="1" dirty="0" smtClean="0">
                <a:latin typeface="Georgia" pitchFamily="18" charset="0"/>
              </a:rPr>
              <a:t>произведение»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артинки к уроку\братья Грим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946150"/>
            <a:ext cx="5041900" cy="5653088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00" y="6093296"/>
            <a:ext cx="500063" cy="500062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36575" y="115888"/>
            <a:ext cx="8212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Назови фамилии писателей-сказочников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7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531813" y="2492375"/>
            <a:ext cx="8264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atin typeface="Georgia" pitchFamily="18" charset="0"/>
              </a:rPr>
              <a:t>«Жил на свете мальчик»</a:t>
            </a:r>
          </a:p>
        </p:txBody>
      </p:sp>
      <p:sp>
        <p:nvSpPr>
          <p:cNvPr id="16387" name="Управляющая кнопка: домой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00" y="6093296"/>
            <a:ext cx="500063" cy="500062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36575" y="115888"/>
            <a:ext cx="8212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Отгадай </a:t>
            </a:r>
            <a:r>
              <a:rPr lang="ru-RU" sz="2800" b="1" dirty="0" smtClean="0">
                <a:latin typeface="Georgia" pitchFamily="18" charset="0"/>
              </a:rPr>
              <a:t>произведение</a:t>
            </a:r>
            <a:r>
              <a:rPr lang="ru-RU" sz="2800" b="1" dirty="0" smtClean="0">
                <a:latin typeface="Georgia" pitchFamily="18" charset="0"/>
              </a:rPr>
              <a:t> по первой строчке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72600" y="2060848"/>
            <a:ext cx="8207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Georgia" pitchFamily="18" charset="0"/>
              </a:rPr>
              <a:t>«С той поры все медведи стали ос пуще огня бояться»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Управляющая кнопка: домой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9913" y="6021288"/>
            <a:ext cx="500062" cy="500062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536575" y="115888"/>
            <a:ext cx="821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Отгадай произведение</a:t>
            </a:r>
            <a:r>
              <a:rPr lang="ru-RU" sz="2400" b="1" dirty="0" smtClean="0">
                <a:latin typeface="Georgia" pitchFamily="18" charset="0"/>
              </a:rPr>
              <a:t> по последней строчке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00238" y="981075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1859A0"/>
                </a:solidFill>
                <a:latin typeface="Georgia" pitchFamily="18" charset="0"/>
              </a:rPr>
              <a:t>Из какой сказки?</a:t>
            </a:r>
            <a:endParaRPr lang="ru-RU" sz="3200">
              <a:solidFill>
                <a:srgbClr val="1859A0"/>
              </a:solidFill>
              <a:latin typeface="Georgia" pitchFamily="18" charset="0"/>
            </a:endParaRPr>
          </a:p>
        </p:txBody>
      </p:sp>
      <p:pic>
        <p:nvPicPr>
          <p:cNvPr id="18436" name="Picture 2" descr="E:\Картинки к уроку\ябло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4525"/>
            <a:ext cx="47625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00" y="6093296"/>
            <a:ext cx="500062" cy="500062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827583" y="2205038"/>
            <a:ext cx="75608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Georgia" pitchFamily="18" charset="0"/>
              </a:rPr>
              <a:t>«Какие труды, </a:t>
            </a:r>
          </a:p>
          <a:p>
            <a:pPr algn="ctr"/>
            <a:r>
              <a:rPr lang="ru-RU" sz="4400" b="1" dirty="0">
                <a:latin typeface="Georgia" pitchFamily="18" charset="0"/>
              </a:rPr>
              <a:t>такие и плоды»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36575" y="115888"/>
            <a:ext cx="8212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Из какой сказки?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755577" y="115888"/>
            <a:ext cx="7200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859A0"/>
                </a:solidFill>
                <a:latin typeface="Georgia" pitchFamily="18" charset="0"/>
              </a:rPr>
              <a:t>Оцени свою работу на уроке</a:t>
            </a:r>
            <a:endParaRPr lang="ru-RU" sz="3600" dirty="0">
              <a:solidFill>
                <a:srgbClr val="1859A0"/>
              </a:solidFill>
              <a:latin typeface="Georgia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57338"/>
            <a:ext cx="78628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 к уроку\пуш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276475"/>
            <a:ext cx="3762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468313" y="1052513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latin typeface="Georgia" pitchFamily="18" charset="0"/>
              </a:rPr>
              <a:t>«Сказка – ложь, да в ней намёк…»</a:t>
            </a:r>
          </a:p>
          <a:p>
            <a:pPr algn="r"/>
            <a:r>
              <a:rPr lang="ru-RU" sz="3200" i="1">
                <a:latin typeface="Georgia" pitchFamily="18" charset="0"/>
              </a:rPr>
              <a:t>                             </a:t>
            </a:r>
            <a:r>
              <a:rPr lang="ru-RU" sz="2400" b="1" i="1">
                <a:latin typeface="Georgia" pitchFamily="18" charset="0"/>
              </a:rPr>
              <a:t>А.С. Пушкин</a:t>
            </a:r>
            <a:endParaRPr lang="ru-RU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775" y="115888"/>
            <a:ext cx="4165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0" dirty="0">
                <a:latin typeface="Georgia" pitchFamily="18" charset="0"/>
              </a:rPr>
              <a:t>МОДЕЛИРОВАНИЕ: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5" y="1052736"/>
            <a:ext cx="4403685" cy="5544616"/>
          </a:xfrm>
          <a:prstGeom prst="rect">
            <a:avLst/>
          </a:prstGeom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268413"/>
            <a:ext cx="35877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068638"/>
            <a:ext cx="1409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5356225"/>
            <a:ext cx="3444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E:\Первые шаги в науку Владышевский Егор\картинки для презентаций\список кни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96691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1150938" y="188640"/>
            <a:ext cx="723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0" indent="0" algn="ctr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ctr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Georgia" pitchFamily="18" charset="0"/>
              </a:rPr>
              <a:t>ПРОЧИТАЙ И ПОДУМАЙ:</a:t>
            </a:r>
            <a:endParaRPr lang="ru-RU" sz="2400" i="1" kern="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148" name="Заголовок 3"/>
          <p:cNvSpPr txBox="1">
            <a:spLocks/>
          </p:cNvSpPr>
          <p:nvPr/>
        </p:nvSpPr>
        <p:spPr bwMode="auto">
          <a:xfrm>
            <a:off x="645111" y="1196752"/>
            <a:ext cx="80311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latin typeface="Georgia" pitchFamily="18" charset="0"/>
              </a:rPr>
              <a:t>«Три вещи проверяются только в трех случаях: </a:t>
            </a:r>
            <a:r>
              <a:rPr lang="ru-RU" altLang="ru-RU" sz="3600" b="1">
                <a:solidFill>
                  <a:srgbClr val="FF0000"/>
                </a:solidFill>
                <a:latin typeface="Georgia" pitchFamily="18" charset="0"/>
              </a:rPr>
              <a:t>стойкость в опасности,</a:t>
            </a:r>
            <a:r>
              <a:rPr lang="ru-RU" altLang="ru-RU" sz="3600" b="1">
                <a:latin typeface="Georgia" pitchFamily="18" charset="0"/>
              </a:rPr>
              <a:t> </a:t>
            </a:r>
            <a:br>
              <a:rPr lang="ru-RU" altLang="ru-RU" sz="3600" b="1">
                <a:latin typeface="Georgia" pitchFamily="18" charset="0"/>
              </a:rPr>
            </a:br>
            <a:r>
              <a:rPr lang="ru-RU" altLang="ru-RU" sz="3600" b="1">
                <a:solidFill>
                  <a:srgbClr val="000066"/>
                </a:solidFill>
                <a:latin typeface="Georgia" pitchFamily="18" charset="0"/>
              </a:rPr>
              <a:t>мудрость в гневе, </a:t>
            </a:r>
            <a:br>
              <a:rPr lang="ru-RU" altLang="ru-RU" sz="3600" b="1">
                <a:solidFill>
                  <a:srgbClr val="000066"/>
                </a:solidFill>
                <a:latin typeface="Georgia" pitchFamily="18" charset="0"/>
              </a:rPr>
            </a:br>
            <a:r>
              <a:rPr lang="ru-RU" altLang="ru-RU" sz="3600" b="1">
                <a:solidFill>
                  <a:srgbClr val="008000"/>
                </a:solidFill>
                <a:latin typeface="Georgia" pitchFamily="18" charset="0"/>
              </a:rPr>
              <a:t>дружба в нужде» </a:t>
            </a:r>
            <a:r>
              <a:rPr lang="ru-RU" altLang="ru-RU" sz="2800" b="1">
                <a:solidFill>
                  <a:srgbClr val="008000"/>
                </a:solidFill>
                <a:latin typeface="Georgia" pitchFamily="18" charset="0"/>
              </a:rPr>
              <a:t> </a:t>
            </a:r>
          </a:p>
        </p:txBody>
      </p:sp>
      <p:sp>
        <p:nvSpPr>
          <p:cNvPr id="6149" name="Подзаголовок 4"/>
          <p:cNvSpPr txBox="1">
            <a:spLocks/>
          </p:cNvSpPr>
          <p:nvPr/>
        </p:nvSpPr>
        <p:spPr bwMode="auto">
          <a:xfrm>
            <a:off x="2614613" y="4508500"/>
            <a:ext cx="6191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400" b="1">
                <a:latin typeface="Georgia" pitchFamily="18" charset="0"/>
              </a:rPr>
              <a:t>(французская народная пословица)</a:t>
            </a:r>
            <a:endParaRPr lang="ru-RU" altLang="ru-RU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инки к уроку\Колосо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588486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611188" y="1052513"/>
            <a:ext cx="8137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</a:rPr>
              <a:t>Украинская народная сказка</a:t>
            </a:r>
            <a:br>
              <a:rPr lang="ru-RU" altLang="ru-RU" sz="2800" b="1">
                <a:latin typeface="Georgia" pitchFamily="18" charset="0"/>
              </a:rPr>
            </a:br>
            <a:r>
              <a:rPr lang="ru-RU" altLang="ru-RU" sz="3600" b="1">
                <a:latin typeface="Georgia" pitchFamily="18" charset="0"/>
              </a:rPr>
              <a:t>«Колосок»</a:t>
            </a:r>
            <a:endParaRPr lang="ru-RU" sz="36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артинки к уроку\Как джек ходил счастья иска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606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468313" y="1055688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</a:rPr>
              <a:t>Английская народная сказка </a:t>
            </a:r>
          </a:p>
          <a:p>
            <a:pPr algn="ctr"/>
            <a:r>
              <a:rPr lang="ru-RU" sz="3400" b="1">
                <a:latin typeface="Georgia" pitchFamily="18" charset="0"/>
              </a:rPr>
              <a:t>«Как Джек ходил счастья искать»</a:t>
            </a:r>
            <a:endParaRPr lang="ru-RU" sz="3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468313" y="1052513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</a:rPr>
              <a:t>Норвежская народная сказка</a:t>
            </a: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 </a:t>
            </a:r>
            <a:r>
              <a:rPr lang="ru-RU" altLang="ru-RU" sz="3600" b="1">
                <a:latin typeface="Georgia" pitchFamily="18" charset="0"/>
              </a:rPr>
              <a:t>«Лис Миккель и медведь Бамсе»</a:t>
            </a:r>
            <a:endParaRPr lang="ru-RU" sz="3600">
              <a:latin typeface="Georgia" pitchFamily="18" charset="0"/>
            </a:endParaRPr>
          </a:p>
        </p:txBody>
      </p:sp>
      <p:pic>
        <p:nvPicPr>
          <p:cNvPr id="9219" name="Picture 2" descr="G:\Картинки к уроку\Лис Микк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4655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789363"/>
            <a:ext cx="4816475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468313" y="1052513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</a:rPr>
              <a:t>Английская народная сказка</a:t>
            </a:r>
            <a:r>
              <a:rPr lang="ru-RU" altLang="ru-RU" b="1">
                <a:latin typeface="Georgia" pitchFamily="18" charset="0"/>
              </a:rPr>
              <a:t/>
            </a:r>
            <a:br>
              <a:rPr lang="ru-RU" altLang="ru-RU" b="1">
                <a:latin typeface="Georgia" pitchFamily="18" charset="0"/>
              </a:rPr>
            </a:br>
            <a:r>
              <a:rPr lang="ru-RU" altLang="ru-RU" sz="3600" b="1">
                <a:latin typeface="Georgia" pitchFamily="18" charset="0"/>
                <a:cs typeface="Times New Roman" pitchFamily="18" charset="0"/>
              </a:rPr>
              <a:t>«Сказка про трех поросят»</a:t>
            </a:r>
            <a:endParaRPr lang="ru-RU" sz="3600">
              <a:latin typeface="Georgia" pitchFamily="18" charset="0"/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349500"/>
            <a:ext cx="61499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1522894" y="116632"/>
            <a:ext cx="575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latin typeface="Georgia" pitchFamily="18" charset="0"/>
              </a:rPr>
              <a:t>Поработай в паре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844675"/>
            <a:ext cx="4902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892</TotalTime>
  <Words>222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cdb2004119gl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88</cp:revision>
  <dcterms:created xsi:type="dcterms:W3CDTF">2013-11-21T19:04:12Z</dcterms:created>
  <dcterms:modified xsi:type="dcterms:W3CDTF">2017-02-01T16:37:30Z</dcterms:modified>
</cp:coreProperties>
</file>