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38"/>
  </p:notesMasterIdLst>
  <p:sldIdLst>
    <p:sldId id="256" r:id="rId2"/>
    <p:sldId id="293" r:id="rId3"/>
    <p:sldId id="289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91" r:id="rId15"/>
    <p:sldId id="267" r:id="rId16"/>
    <p:sldId id="268" r:id="rId17"/>
    <p:sldId id="269" r:id="rId18"/>
    <p:sldId id="270" r:id="rId19"/>
    <p:sldId id="271" r:id="rId20"/>
    <p:sldId id="272" r:id="rId21"/>
    <p:sldId id="295" r:id="rId22"/>
    <p:sldId id="273" r:id="rId23"/>
    <p:sldId id="275" r:id="rId24"/>
    <p:sldId id="276" r:id="rId25"/>
    <p:sldId id="292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94" r:id="rId37"/>
  </p:sldIdLst>
  <p:sldSz cx="9144000" cy="6858000" type="screen4x3"/>
  <p:notesSz cx="9144000" cy="6858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xmlns:mc="http://schemas.openxmlformats.org/markup-compatibility/2006" xmlns:a14="http://schemas.microsoft.com/office/drawing/2010/main" val="FF0000" mc:Ignorable="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408" autoAdjust="0"/>
    <p:restoredTop sz="94660"/>
  </p:normalViewPr>
  <p:slideViewPr>
    <p:cSldViewPr>
      <p:cViewPr varScale="1">
        <p:scale>
          <a:sx n="74" d="100"/>
          <a:sy n="74" d="100"/>
        </p:scale>
        <p:origin x="-8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9ABA695-A872-407F-AC4C-F7D9D541A8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669316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34858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4859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6C55B-1A85-4D20-B490-669AAEAB43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602A2-764A-4842-86E2-B16CF6DCEF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ver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0BABB1-C8D9-451B-BB28-256A85E8C9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ver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58926-FEE6-4710-A7E7-D6C0F23B0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ver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4BC2F-8574-4E1D-BD1A-A2F2E2C47E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ver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88130-CAE5-446B-BB2E-28142D0AB0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ver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FAE06-D5BC-4CDF-AE10-D0ABF92133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ver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3D8A8-FAB3-42DF-9A3F-CB2421B19D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ver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D9B99-69F1-4572-943D-7484D9343C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ver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651BCC-4C4B-4427-9086-F4916077F7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ver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CE524-7419-41D8-97F7-419EB0AD1C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ver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3379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79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79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79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79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0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0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0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0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0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0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0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0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0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0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1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1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1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1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1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1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1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1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1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1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2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2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2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2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2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2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2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2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2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2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83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68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3383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83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33834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3835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3836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837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838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AF0E2C27-E0CA-402E-8215-A5BFF72467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3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3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3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3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3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3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3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3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3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3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34" grpId="0"/>
      <p:bldP spid="33835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8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383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8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383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8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383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8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383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8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383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узел 4"/>
          <p:cNvSpPr/>
          <p:nvPr/>
        </p:nvSpPr>
        <p:spPr>
          <a:xfrm>
            <a:off x="1357290" y="285728"/>
            <a:ext cx="6643734" cy="6357982"/>
          </a:xfrm>
          <a:prstGeom prst="flowChartConnector">
            <a:avLst/>
          </a:prstGeom>
          <a:solidFill>
            <a:schemeClr val="bg2">
              <a:lumMod val="50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428728" y="428604"/>
            <a:ext cx="6500858" cy="6072230"/>
          </a:xfrm>
          <a:prstGeom prst="ellipse">
            <a:avLst/>
          </a:prstGeom>
          <a:solidFill>
            <a:schemeClr val="accent6">
              <a:lumMod val="75000"/>
            </a:schemeClr>
          </a:solidFill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Блок-схема: узел 6"/>
          <p:cNvSpPr/>
          <p:nvPr/>
        </p:nvSpPr>
        <p:spPr>
          <a:xfrm>
            <a:off x="2500298" y="1428736"/>
            <a:ext cx="4286280" cy="4000528"/>
          </a:xfrm>
          <a:prstGeom prst="flowChartConnector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узел 7"/>
          <p:cNvSpPr/>
          <p:nvPr/>
        </p:nvSpPr>
        <p:spPr>
          <a:xfrm>
            <a:off x="2571736" y="1500174"/>
            <a:ext cx="4143404" cy="3857652"/>
          </a:xfrm>
          <a:prstGeom prst="flowChartConnector">
            <a:avLst/>
          </a:prstGeom>
          <a:effectLst/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3500431" y="1357298"/>
            <a:ext cx="976036" cy="1959108"/>
          </a:xfrm>
          <a:custGeom>
            <a:avLst/>
            <a:gdLst>
              <a:gd name="connsiteX0" fmla="*/ 63690 w 950795"/>
              <a:gd name="connsiteY0" fmla="*/ 807493 h 2131326"/>
              <a:gd name="connsiteX1" fmla="*/ 104633 w 950795"/>
              <a:gd name="connsiteY1" fmla="*/ 206992 h 2131326"/>
              <a:gd name="connsiteX2" fmla="*/ 691487 w 950795"/>
              <a:gd name="connsiteY2" fmla="*/ 220639 h 2131326"/>
              <a:gd name="connsiteX3" fmla="*/ 582305 w 950795"/>
              <a:gd name="connsiteY3" fmla="*/ 1530824 h 2131326"/>
              <a:gd name="connsiteX4" fmla="*/ 950795 w 950795"/>
              <a:gd name="connsiteY4" fmla="*/ 2131326 h 2131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0795" h="2131326">
                <a:moveTo>
                  <a:pt x="63690" y="807493"/>
                </a:moveTo>
                <a:cubicBezTo>
                  <a:pt x="31845" y="556147"/>
                  <a:pt x="0" y="304801"/>
                  <a:pt x="104633" y="206992"/>
                </a:cubicBezTo>
                <a:cubicBezTo>
                  <a:pt x="209266" y="109183"/>
                  <a:pt x="611875" y="0"/>
                  <a:pt x="691487" y="220639"/>
                </a:cubicBezTo>
                <a:cubicBezTo>
                  <a:pt x="771099" y="441278"/>
                  <a:pt x="539087" y="1212376"/>
                  <a:pt x="582305" y="1530824"/>
                </a:cubicBezTo>
                <a:cubicBezTo>
                  <a:pt x="625523" y="1849272"/>
                  <a:pt x="889380" y="1990299"/>
                  <a:pt x="950795" y="2131326"/>
                </a:cubicBezTo>
              </a:path>
            </a:pathLst>
          </a:cu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 rot="2484310">
            <a:off x="4407684" y="1242692"/>
            <a:ext cx="976036" cy="1959108"/>
          </a:xfrm>
          <a:custGeom>
            <a:avLst/>
            <a:gdLst>
              <a:gd name="connsiteX0" fmla="*/ 63690 w 950795"/>
              <a:gd name="connsiteY0" fmla="*/ 807493 h 2131326"/>
              <a:gd name="connsiteX1" fmla="*/ 104633 w 950795"/>
              <a:gd name="connsiteY1" fmla="*/ 206992 h 2131326"/>
              <a:gd name="connsiteX2" fmla="*/ 691487 w 950795"/>
              <a:gd name="connsiteY2" fmla="*/ 220639 h 2131326"/>
              <a:gd name="connsiteX3" fmla="*/ 582305 w 950795"/>
              <a:gd name="connsiteY3" fmla="*/ 1530824 h 2131326"/>
              <a:gd name="connsiteX4" fmla="*/ 950795 w 950795"/>
              <a:gd name="connsiteY4" fmla="*/ 2131326 h 2131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0795" h="2131326">
                <a:moveTo>
                  <a:pt x="63690" y="807493"/>
                </a:moveTo>
                <a:cubicBezTo>
                  <a:pt x="31845" y="556147"/>
                  <a:pt x="0" y="304801"/>
                  <a:pt x="104633" y="206992"/>
                </a:cubicBezTo>
                <a:cubicBezTo>
                  <a:pt x="209266" y="109183"/>
                  <a:pt x="611875" y="0"/>
                  <a:pt x="691487" y="220639"/>
                </a:cubicBezTo>
                <a:cubicBezTo>
                  <a:pt x="771099" y="441278"/>
                  <a:pt x="539087" y="1212376"/>
                  <a:pt x="582305" y="1530824"/>
                </a:cubicBezTo>
                <a:cubicBezTo>
                  <a:pt x="625523" y="1849272"/>
                  <a:pt x="889380" y="1990299"/>
                  <a:pt x="950795" y="2131326"/>
                </a:cubicBezTo>
              </a:path>
            </a:pathLst>
          </a:cu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 rot="5221325">
            <a:off x="5230443" y="1844686"/>
            <a:ext cx="976036" cy="1959108"/>
          </a:xfrm>
          <a:custGeom>
            <a:avLst/>
            <a:gdLst>
              <a:gd name="connsiteX0" fmla="*/ 63690 w 950795"/>
              <a:gd name="connsiteY0" fmla="*/ 807493 h 2131326"/>
              <a:gd name="connsiteX1" fmla="*/ 104633 w 950795"/>
              <a:gd name="connsiteY1" fmla="*/ 206992 h 2131326"/>
              <a:gd name="connsiteX2" fmla="*/ 691487 w 950795"/>
              <a:gd name="connsiteY2" fmla="*/ 220639 h 2131326"/>
              <a:gd name="connsiteX3" fmla="*/ 582305 w 950795"/>
              <a:gd name="connsiteY3" fmla="*/ 1530824 h 2131326"/>
              <a:gd name="connsiteX4" fmla="*/ 950795 w 950795"/>
              <a:gd name="connsiteY4" fmla="*/ 2131326 h 2131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0795" h="2131326">
                <a:moveTo>
                  <a:pt x="63690" y="807493"/>
                </a:moveTo>
                <a:cubicBezTo>
                  <a:pt x="31845" y="556147"/>
                  <a:pt x="0" y="304801"/>
                  <a:pt x="104633" y="206992"/>
                </a:cubicBezTo>
                <a:cubicBezTo>
                  <a:pt x="209266" y="109183"/>
                  <a:pt x="611875" y="0"/>
                  <a:pt x="691487" y="220639"/>
                </a:cubicBezTo>
                <a:cubicBezTo>
                  <a:pt x="771099" y="441278"/>
                  <a:pt x="539087" y="1212376"/>
                  <a:pt x="582305" y="1530824"/>
                </a:cubicBezTo>
                <a:cubicBezTo>
                  <a:pt x="625523" y="1849272"/>
                  <a:pt x="889380" y="1990299"/>
                  <a:pt x="950795" y="2131326"/>
                </a:cubicBezTo>
              </a:path>
            </a:pathLst>
          </a:cu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 rot="19198940">
            <a:off x="2873027" y="2013242"/>
            <a:ext cx="976036" cy="1959108"/>
          </a:xfrm>
          <a:custGeom>
            <a:avLst/>
            <a:gdLst>
              <a:gd name="connsiteX0" fmla="*/ 63690 w 950795"/>
              <a:gd name="connsiteY0" fmla="*/ 807493 h 2131326"/>
              <a:gd name="connsiteX1" fmla="*/ 104633 w 950795"/>
              <a:gd name="connsiteY1" fmla="*/ 206992 h 2131326"/>
              <a:gd name="connsiteX2" fmla="*/ 691487 w 950795"/>
              <a:gd name="connsiteY2" fmla="*/ 220639 h 2131326"/>
              <a:gd name="connsiteX3" fmla="*/ 582305 w 950795"/>
              <a:gd name="connsiteY3" fmla="*/ 1530824 h 2131326"/>
              <a:gd name="connsiteX4" fmla="*/ 950795 w 950795"/>
              <a:gd name="connsiteY4" fmla="*/ 2131326 h 2131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0795" h="2131326">
                <a:moveTo>
                  <a:pt x="63690" y="807493"/>
                </a:moveTo>
                <a:cubicBezTo>
                  <a:pt x="31845" y="556147"/>
                  <a:pt x="0" y="304801"/>
                  <a:pt x="104633" y="206992"/>
                </a:cubicBezTo>
                <a:cubicBezTo>
                  <a:pt x="209266" y="109183"/>
                  <a:pt x="611875" y="0"/>
                  <a:pt x="691487" y="220639"/>
                </a:cubicBezTo>
                <a:cubicBezTo>
                  <a:pt x="771099" y="441278"/>
                  <a:pt x="539087" y="1212376"/>
                  <a:pt x="582305" y="1530824"/>
                </a:cubicBezTo>
                <a:cubicBezTo>
                  <a:pt x="625523" y="1849272"/>
                  <a:pt x="889380" y="1990299"/>
                  <a:pt x="950795" y="2131326"/>
                </a:cubicBezTo>
              </a:path>
            </a:pathLst>
          </a:cu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 rot="16676764">
            <a:off x="2835579" y="2996754"/>
            <a:ext cx="976036" cy="1959108"/>
          </a:xfrm>
          <a:custGeom>
            <a:avLst/>
            <a:gdLst>
              <a:gd name="connsiteX0" fmla="*/ 63690 w 950795"/>
              <a:gd name="connsiteY0" fmla="*/ 807493 h 2131326"/>
              <a:gd name="connsiteX1" fmla="*/ 104633 w 950795"/>
              <a:gd name="connsiteY1" fmla="*/ 206992 h 2131326"/>
              <a:gd name="connsiteX2" fmla="*/ 691487 w 950795"/>
              <a:gd name="connsiteY2" fmla="*/ 220639 h 2131326"/>
              <a:gd name="connsiteX3" fmla="*/ 582305 w 950795"/>
              <a:gd name="connsiteY3" fmla="*/ 1530824 h 2131326"/>
              <a:gd name="connsiteX4" fmla="*/ 950795 w 950795"/>
              <a:gd name="connsiteY4" fmla="*/ 2131326 h 2131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0795" h="2131326">
                <a:moveTo>
                  <a:pt x="63690" y="807493"/>
                </a:moveTo>
                <a:cubicBezTo>
                  <a:pt x="31845" y="556147"/>
                  <a:pt x="0" y="304801"/>
                  <a:pt x="104633" y="206992"/>
                </a:cubicBezTo>
                <a:cubicBezTo>
                  <a:pt x="209266" y="109183"/>
                  <a:pt x="611875" y="0"/>
                  <a:pt x="691487" y="220639"/>
                </a:cubicBezTo>
                <a:cubicBezTo>
                  <a:pt x="771099" y="441278"/>
                  <a:pt x="539087" y="1212376"/>
                  <a:pt x="582305" y="1530824"/>
                </a:cubicBezTo>
                <a:cubicBezTo>
                  <a:pt x="625523" y="1849272"/>
                  <a:pt x="889380" y="1990299"/>
                  <a:pt x="950795" y="2131326"/>
                </a:cubicBezTo>
              </a:path>
            </a:pathLst>
          </a:cu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 rot="14195383">
            <a:off x="3455870" y="3610505"/>
            <a:ext cx="976036" cy="1959108"/>
          </a:xfrm>
          <a:custGeom>
            <a:avLst/>
            <a:gdLst>
              <a:gd name="connsiteX0" fmla="*/ 63690 w 950795"/>
              <a:gd name="connsiteY0" fmla="*/ 807493 h 2131326"/>
              <a:gd name="connsiteX1" fmla="*/ 104633 w 950795"/>
              <a:gd name="connsiteY1" fmla="*/ 206992 h 2131326"/>
              <a:gd name="connsiteX2" fmla="*/ 691487 w 950795"/>
              <a:gd name="connsiteY2" fmla="*/ 220639 h 2131326"/>
              <a:gd name="connsiteX3" fmla="*/ 582305 w 950795"/>
              <a:gd name="connsiteY3" fmla="*/ 1530824 h 2131326"/>
              <a:gd name="connsiteX4" fmla="*/ 950795 w 950795"/>
              <a:gd name="connsiteY4" fmla="*/ 2131326 h 2131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0795" h="2131326">
                <a:moveTo>
                  <a:pt x="63690" y="807493"/>
                </a:moveTo>
                <a:cubicBezTo>
                  <a:pt x="31845" y="556147"/>
                  <a:pt x="0" y="304801"/>
                  <a:pt x="104633" y="206992"/>
                </a:cubicBezTo>
                <a:cubicBezTo>
                  <a:pt x="209266" y="109183"/>
                  <a:pt x="611875" y="0"/>
                  <a:pt x="691487" y="220639"/>
                </a:cubicBezTo>
                <a:cubicBezTo>
                  <a:pt x="771099" y="441278"/>
                  <a:pt x="539087" y="1212376"/>
                  <a:pt x="582305" y="1530824"/>
                </a:cubicBezTo>
                <a:cubicBezTo>
                  <a:pt x="625523" y="1849272"/>
                  <a:pt x="889380" y="1990299"/>
                  <a:pt x="950795" y="2131326"/>
                </a:cubicBezTo>
              </a:path>
            </a:pathLst>
          </a:cu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 rot="10800000">
            <a:off x="4643438" y="3643314"/>
            <a:ext cx="976036" cy="1959108"/>
          </a:xfrm>
          <a:custGeom>
            <a:avLst/>
            <a:gdLst>
              <a:gd name="connsiteX0" fmla="*/ 63690 w 950795"/>
              <a:gd name="connsiteY0" fmla="*/ 807493 h 2131326"/>
              <a:gd name="connsiteX1" fmla="*/ 104633 w 950795"/>
              <a:gd name="connsiteY1" fmla="*/ 206992 h 2131326"/>
              <a:gd name="connsiteX2" fmla="*/ 691487 w 950795"/>
              <a:gd name="connsiteY2" fmla="*/ 220639 h 2131326"/>
              <a:gd name="connsiteX3" fmla="*/ 582305 w 950795"/>
              <a:gd name="connsiteY3" fmla="*/ 1530824 h 2131326"/>
              <a:gd name="connsiteX4" fmla="*/ 950795 w 950795"/>
              <a:gd name="connsiteY4" fmla="*/ 2131326 h 2131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0795" h="2131326">
                <a:moveTo>
                  <a:pt x="63690" y="807493"/>
                </a:moveTo>
                <a:cubicBezTo>
                  <a:pt x="31845" y="556147"/>
                  <a:pt x="0" y="304801"/>
                  <a:pt x="104633" y="206992"/>
                </a:cubicBezTo>
                <a:cubicBezTo>
                  <a:pt x="209266" y="109183"/>
                  <a:pt x="611875" y="0"/>
                  <a:pt x="691487" y="220639"/>
                </a:cubicBezTo>
                <a:cubicBezTo>
                  <a:pt x="771099" y="441278"/>
                  <a:pt x="539087" y="1212376"/>
                  <a:pt x="582305" y="1530824"/>
                </a:cubicBezTo>
                <a:cubicBezTo>
                  <a:pt x="625523" y="1849272"/>
                  <a:pt x="889380" y="1990299"/>
                  <a:pt x="950795" y="2131326"/>
                </a:cubicBezTo>
              </a:path>
            </a:pathLst>
          </a:cu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 rot="7687104">
            <a:off x="5311144" y="2832849"/>
            <a:ext cx="976036" cy="1959108"/>
          </a:xfrm>
          <a:custGeom>
            <a:avLst/>
            <a:gdLst>
              <a:gd name="connsiteX0" fmla="*/ 63690 w 950795"/>
              <a:gd name="connsiteY0" fmla="*/ 807493 h 2131326"/>
              <a:gd name="connsiteX1" fmla="*/ 104633 w 950795"/>
              <a:gd name="connsiteY1" fmla="*/ 206992 h 2131326"/>
              <a:gd name="connsiteX2" fmla="*/ 691487 w 950795"/>
              <a:gd name="connsiteY2" fmla="*/ 220639 h 2131326"/>
              <a:gd name="connsiteX3" fmla="*/ 582305 w 950795"/>
              <a:gd name="connsiteY3" fmla="*/ 1530824 h 2131326"/>
              <a:gd name="connsiteX4" fmla="*/ 950795 w 950795"/>
              <a:gd name="connsiteY4" fmla="*/ 2131326 h 2131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0795" h="2131326">
                <a:moveTo>
                  <a:pt x="63690" y="807493"/>
                </a:moveTo>
                <a:cubicBezTo>
                  <a:pt x="31845" y="556147"/>
                  <a:pt x="0" y="304801"/>
                  <a:pt x="104633" y="206992"/>
                </a:cubicBezTo>
                <a:cubicBezTo>
                  <a:pt x="209266" y="109183"/>
                  <a:pt x="611875" y="0"/>
                  <a:pt x="691487" y="220639"/>
                </a:cubicBezTo>
                <a:cubicBezTo>
                  <a:pt x="771099" y="441278"/>
                  <a:pt x="539087" y="1212376"/>
                  <a:pt x="582305" y="1530824"/>
                </a:cubicBezTo>
                <a:cubicBezTo>
                  <a:pt x="625523" y="1849272"/>
                  <a:pt x="889380" y="1990299"/>
                  <a:pt x="950795" y="2131326"/>
                </a:cubicBezTo>
              </a:path>
            </a:pathLst>
          </a:cu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2000232" y="3000372"/>
            <a:ext cx="51383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ОТЛИЧНИКОМ</a:t>
            </a:r>
            <a:endParaRPr lang="ru-RU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2285984" y="1071546"/>
            <a:ext cx="4786346" cy="2571768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688148"/>
              </a:avLst>
            </a:prstTxWarp>
          </a:bodyPr>
          <a:lstStyle/>
          <a:p>
            <a:pPr algn="ctr"/>
            <a:r>
              <a:rPr lang="ru-RU" sz="28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BFBF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</a:rPr>
              <a:t>○</a:t>
            </a:r>
            <a:r>
              <a:rPr lang="ru-RU" sz="2800" b="1" kern="10" spc="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BFBF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</a:rPr>
              <a:t>Кто хочет стать○</a:t>
            </a:r>
            <a:endParaRPr lang="ru-RU" sz="3600" b="1" kern="10" spc="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BFBFB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/>
            </a:endParaRPr>
          </a:p>
        </p:txBody>
      </p:sp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2571736" y="4143380"/>
            <a:ext cx="4357718" cy="250033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endParaRPr lang="ru-RU" sz="3600" b="1" kern="10" dirty="0" smtClean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BFBFB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/>
            </a:endParaRPr>
          </a:p>
          <a:p>
            <a:pPr algn="ctr"/>
            <a:r>
              <a:rPr lang="ru-RU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BFBF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</a:rPr>
              <a:t>○</a:t>
            </a:r>
            <a:r>
              <a:rPr lang="ru-RU" sz="3600" kern="10" spc="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BFBFBF"/>
                </a:solidFill>
                <a:effectLst/>
                <a:latin typeface="Times New Roman"/>
                <a:cs typeface="Times New Roman"/>
              </a:rPr>
              <a:t>Кто хочет стать</a:t>
            </a:r>
            <a:r>
              <a:rPr lang="ru-RU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BFBF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</a:rPr>
              <a:t>○</a:t>
            </a:r>
            <a:endParaRPr lang="ru-RU" sz="4400" b="1" kern="10" dirty="0" smtClean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BFBFB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/>
            </a:endParaRPr>
          </a:p>
          <a:p>
            <a:pPr algn="ctr" rtl="0"/>
            <a:endParaRPr lang="ru-RU" sz="3600" kern="10" spc="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BFBFBF"/>
              </a:solidFill>
              <a:effectLst/>
              <a:latin typeface="Times New Roman"/>
              <a:cs typeface="Times New Roman"/>
            </a:endParaRPr>
          </a:p>
        </p:txBody>
      </p:sp>
      <p:pic>
        <p:nvPicPr>
          <p:cNvPr id="2" name="Picture 2" descr="D:\Multimedia\Images\ani_gif\copy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352627"/>
            <a:ext cx="291083" cy="29108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стиугольник 3"/>
          <p:cNvSpPr/>
          <p:nvPr/>
        </p:nvSpPr>
        <p:spPr>
          <a:xfrm>
            <a:off x="500034" y="2000240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А:</a:t>
            </a: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Хочешь мир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готовься к войне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Шестиугольник 4"/>
          <p:cNvSpPr/>
          <p:nvPr/>
        </p:nvSpPr>
        <p:spPr>
          <a:xfrm>
            <a:off x="500034" y="2857496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800" dirty="0" smtClean="0"/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Один в поле не воин </a:t>
            </a:r>
            <a:r>
              <a:rPr lang="de-DE" sz="2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4857752" y="2000240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Плохой мир лучше доброй ссоры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4857752" y="2857496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de-DE" sz="2800" b="1" dirty="0" smtClean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Кто с мечем к нам придет,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от меча и погибнет</a:t>
            </a:r>
          </a:p>
          <a:p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357158" y="357166"/>
            <a:ext cx="8501090" cy="100013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Парабеллум – это название оружия, которое изобрел в 1900 году немецкий конструктор Люггер. Какая пословица дала название этому оружию?</a:t>
            </a:r>
            <a:endParaRPr lang="ru-RU" sz="20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85786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3571868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50:50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215074" y="5072074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214950"/>
            <a:ext cx="707660" cy="851241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5286388"/>
            <a:ext cx="571503" cy="655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4429124" y="2285992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429124" y="3178967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Соединительная линия уступом 15"/>
          <p:cNvCxnSpPr/>
          <p:nvPr/>
        </p:nvCxnSpPr>
        <p:spPr>
          <a:xfrm rot="10800000">
            <a:off x="500034" y="2285992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8" idx="0"/>
          </p:cNvCxnSpPr>
          <p:nvPr/>
        </p:nvCxnSpPr>
        <p:spPr>
          <a:xfrm>
            <a:off x="8858248" y="857232"/>
            <a:ext cx="28575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0" y="857232"/>
            <a:ext cx="35715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Соединительная линия уступом 22"/>
          <p:cNvCxnSpPr/>
          <p:nvPr/>
        </p:nvCxnSpPr>
        <p:spPr>
          <a:xfrm flipV="1">
            <a:off x="8786842" y="2285992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> </a:t>
            </a:r>
          </a:p>
        </p:txBody>
      </p:sp>
      <p:sp>
        <p:nvSpPr>
          <p:cNvPr id="4" name="Шестиугольник 3"/>
          <p:cNvSpPr/>
          <p:nvPr/>
        </p:nvSpPr>
        <p:spPr>
          <a:xfrm>
            <a:off x="428596" y="2357430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А:</a:t>
            </a: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Вода из Колумбии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Шестиугольник 4"/>
          <p:cNvSpPr/>
          <p:nvPr/>
        </p:nvSpPr>
        <p:spPr>
          <a:xfrm>
            <a:off x="428596" y="3214686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Вода из Кельна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4786314" y="2357430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Вода из Кенигсберга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4786314" y="3214686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Вода из Костромы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357158" y="357166"/>
            <a:ext cx="8501090" cy="100013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означает  слово «Одеколон» в переводе с французского? </a:t>
            </a:r>
            <a:endParaRPr lang="ru-RU" sz="28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85786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3571868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50:50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215074" y="5072074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214950"/>
            <a:ext cx="707660" cy="851241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5286388"/>
            <a:ext cx="571503" cy="655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4357686" y="2643182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357686" y="3500438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Соединительная линия уступом 15"/>
          <p:cNvCxnSpPr/>
          <p:nvPr/>
        </p:nvCxnSpPr>
        <p:spPr>
          <a:xfrm rot="10800000">
            <a:off x="357158" y="2643182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8" idx="0"/>
          </p:cNvCxnSpPr>
          <p:nvPr/>
        </p:nvCxnSpPr>
        <p:spPr>
          <a:xfrm>
            <a:off x="8858248" y="857232"/>
            <a:ext cx="28575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0" y="857232"/>
            <a:ext cx="35715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Соединительная линия уступом 19"/>
          <p:cNvCxnSpPr/>
          <p:nvPr/>
        </p:nvCxnSpPr>
        <p:spPr>
          <a:xfrm flipV="1">
            <a:off x="8715404" y="2643182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стиугольник 3"/>
          <p:cNvSpPr/>
          <p:nvPr/>
        </p:nvSpPr>
        <p:spPr>
          <a:xfrm>
            <a:off x="428596" y="2285992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А:</a:t>
            </a: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Bremen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Шестиугольник 4"/>
          <p:cNvSpPr/>
          <p:nvPr/>
        </p:nvSpPr>
        <p:spPr>
          <a:xfrm>
            <a:off x="428596" y="3143248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Dresden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4786314" y="2285992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Wiesbaden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4786314" y="3143248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Hannover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428596" y="428604"/>
            <a:ext cx="8229600" cy="900106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800" b="1" dirty="0" smtClean="0"/>
              <a:t>В столице какой немецкой земли можно купаться ?</a:t>
            </a:r>
            <a:endParaRPr lang="ru-RU" sz="28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85786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3571868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50:50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215074" y="5072074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214950"/>
            <a:ext cx="707660" cy="851241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5286388"/>
            <a:ext cx="571503" cy="655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4357686" y="2571744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357686" y="3429000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Соединительная линия уступом 15"/>
          <p:cNvCxnSpPr/>
          <p:nvPr/>
        </p:nvCxnSpPr>
        <p:spPr>
          <a:xfrm rot="10800000">
            <a:off x="428596" y="2571744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8" idx="0"/>
          </p:cNvCxnSpPr>
          <p:nvPr/>
        </p:nvCxnSpPr>
        <p:spPr>
          <a:xfrm flipV="1">
            <a:off x="8658196" y="857232"/>
            <a:ext cx="485804" cy="214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endCxn id="8" idx="3"/>
          </p:cNvCxnSpPr>
          <p:nvPr/>
        </p:nvCxnSpPr>
        <p:spPr>
          <a:xfrm>
            <a:off x="0" y="857232"/>
            <a:ext cx="428596" cy="214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Соединительная линия уступом 25"/>
          <p:cNvCxnSpPr/>
          <p:nvPr/>
        </p:nvCxnSpPr>
        <p:spPr>
          <a:xfrm flipV="1">
            <a:off x="8715404" y="2571744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Шестиугольник 4"/>
          <p:cNvSpPr/>
          <p:nvPr/>
        </p:nvSpPr>
        <p:spPr>
          <a:xfrm>
            <a:off x="357158" y="2571744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А:</a:t>
            </a: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Saarbrücken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357158" y="3429000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de-DE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Leipzig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4714876" y="2571744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Düsseldorf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Шестиугольник 9"/>
          <p:cNvSpPr/>
          <p:nvPr/>
        </p:nvSpPr>
        <p:spPr>
          <a:xfrm>
            <a:off x="4714876" y="3429000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Frankfurt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Шестиугольник 10"/>
          <p:cNvSpPr/>
          <p:nvPr/>
        </p:nvSpPr>
        <p:spPr>
          <a:xfrm>
            <a:off x="285720" y="428604"/>
            <a:ext cx="8501090" cy="100013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Название какого города помогает переправиться через реку? </a:t>
            </a:r>
            <a:endParaRPr lang="ru-RU" sz="28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785786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3571868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50:50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6215074" y="5072074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214950"/>
            <a:ext cx="707660" cy="851241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5286388"/>
            <a:ext cx="571503" cy="655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Прямая соединительная линия 14"/>
          <p:cNvCxnSpPr/>
          <p:nvPr/>
        </p:nvCxnSpPr>
        <p:spPr>
          <a:xfrm>
            <a:off x="4286248" y="2857496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286248" y="3786190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Соединительная линия уступом 18"/>
          <p:cNvCxnSpPr/>
          <p:nvPr/>
        </p:nvCxnSpPr>
        <p:spPr>
          <a:xfrm rot="10800000">
            <a:off x="357158" y="2857496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8786842" y="928670"/>
            <a:ext cx="35715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endCxn id="11" idx="3"/>
          </p:cNvCxnSpPr>
          <p:nvPr/>
        </p:nvCxnSpPr>
        <p:spPr>
          <a:xfrm>
            <a:off x="0" y="928670"/>
            <a:ext cx="28572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Соединительная линия уступом 22"/>
          <p:cNvCxnSpPr/>
          <p:nvPr/>
        </p:nvCxnSpPr>
        <p:spPr>
          <a:xfrm flipV="1">
            <a:off x="8643966" y="2857496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узел 4"/>
          <p:cNvSpPr/>
          <p:nvPr/>
        </p:nvSpPr>
        <p:spPr>
          <a:xfrm>
            <a:off x="1357290" y="285728"/>
            <a:ext cx="6643734" cy="6357982"/>
          </a:xfrm>
          <a:prstGeom prst="flowChartConnector">
            <a:avLst/>
          </a:prstGeom>
          <a:solidFill>
            <a:schemeClr val="bg2">
              <a:lumMod val="50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428728" y="428604"/>
            <a:ext cx="6500858" cy="6072230"/>
          </a:xfrm>
          <a:prstGeom prst="ellipse">
            <a:avLst/>
          </a:prstGeom>
          <a:solidFill>
            <a:schemeClr val="accent6">
              <a:lumMod val="75000"/>
            </a:schemeClr>
          </a:solidFill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Блок-схема: узел 6"/>
          <p:cNvSpPr/>
          <p:nvPr/>
        </p:nvSpPr>
        <p:spPr>
          <a:xfrm>
            <a:off x="2500298" y="1428736"/>
            <a:ext cx="4286280" cy="4000528"/>
          </a:xfrm>
          <a:prstGeom prst="flowChartConnector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узел 7"/>
          <p:cNvSpPr/>
          <p:nvPr/>
        </p:nvSpPr>
        <p:spPr>
          <a:xfrm>
            <a:off x="2571736" y="1500174"/>
            <a:ext cx="4143404" cy="3857652"/>
          </a:xfrm>
          <a:prstGeom prst="flowChartConnector">
            <a:avLst/>
          </a:prstGeom>
          <a:effectLst/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3500431" y="1357298"/>
            <a:ext cx="976036" cy="1959108"/>
          </a:xfrm>
          <a:custGeom>
            <a:avLst/>
            <a:gdLst>
              <a:gd name="connsiteX0" fmla="*/ 63690 w 950795"/>
              <a:gd name="connsiteY0" fmla="*/ 807493 h 2131326"/>
              <a:gd name="connsiteX1" fmla="*/ 104633 w 950795"/>
              <a:gd name="connsiteY1" fmla="*/ 206992 h 2131326"/>
              <a:gd name="connsiteX2" fmla="*/ 691487 w 950795"/>
              <a:gd name="connsiteY2" fmla="*/ 220639 h 2131326"/>
              <a:gd name="connsiteX3" fmla="*/ 582305 w 950795"/>
              <a:gd name="connsiteY3" fmla="*/ 1530824 h 2131326"/>
              <a:gd name="connsiteX4" fmla="*/ 950795 w 950795"/>
              <a:gd name="connsiteY4" fmla="*/ 2131326 h 2131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0795" h="2131326">
                <a:moveTo>
                  <a:pt x="63690" y="807493"/>
                </a:moveTo>
                <a:cubicBezTo>
                  <a:pt x="31845" y="556147"/>
                  <a:pt x="0" y="304801"/>
                  <a:pt x="104633" y="206992"/>
                </a:cubicBezTo>
                <a:cubicBezTo>
                  <a:pt x="209266" y="109183"/>
                  <a:pt x="611875" y="0"/>
                  <a:pt x="691487" y="220639"/>
                </a:cubicBezTo>
                <a:cubicBezTo>
                  <a:pt x="771099" y="441278"/>
                  <a:pt x="539087" y="1212376"/>
                  <a:pt x="582305" y="1530824"/>
                </a:cubicBezTo>
                <a:cubicBezTo>
                  <a:pt x="625523" y="1849272"/>
                  <a:pt x="889380" y="1990299"/>
                  <a:pt x="950795" y="2131326"/>
                </a:cubicBezTo>
              </a:path>
            </a:pathLst>
          </a:cu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 rot="2484310">
            <a:off x="4407684" y="1242692"/>
            <a:ext cx="976036" cy="1959108"/>
          </a:xfrm>
          <a:custGeom>
            <a:avLst/>
            <a:gdLst>
              <a:gd name="connsiteX0" fmla="*/ 63690 w 950795"/>
              <a:gd name="connsiteY0" fmla="*/ 807493 h 2131326"/>
              <a:gd name="connsiteX1" fmla="*/ 104633 w 950795"/>
              <a:gd name="connsiteY1" fmla="*/ 206992 h 2131326"/>
              <a:gd name="connsiteX2" fmla="*/ 691487 w 950795"/>
              <a:gd name="connsiteY2" fmla="*/ 220639 h 2131326"/>
              <a:gd name="connsiteX3" fmla="*/ 582305 w 950795"/>
              <a:gd name="connsiteY3" fmla="*/ 1530824 h 2131326"/>
              <a:gd name="connsiteX4" fmla="*/ 950795 w 950795"/>
              <a:gd name="connsiteY4" fmla="*/ 2131326 h 2131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0795" h="2131326">
                <a:moveTo>
                  <a:pt x="63690" y="807493"/>
                </a:moveTo>
                <a:cubicBezTo>
                  <a:pt x="31845" y="556147"/>
                  <a:pt x="0" y="304801"/>
                  <a:pt x="104633" y="206992"/>
                </a:cubicBezTo>
                <a:cubicBezTo>
                  <a:pt x="209266" y="109183"/>
                  <a:pt x="611875" y="0"/>
                  <a:pt x="691487" y="220639"/>
                </a:cubicBezTo>
                <a:cubicBezTo>
                  <a:pt x="771099" y="441278"/>
                  <a:pt x="539087" y="1212376"/>
                  <a:pt x="582305" y="1530824"/>
                </a:cubicBezTo>
                <a:cubicBezTo>
                  <a:pt x="625523" y="1849272"/>
                  <a:pt x="889380" y="1990299"/>
                  <a:pt x="950795" y="2131326"/>
                </a:cubicBezTo>
              </a:path>
            </a:pathLst>
          </a:cu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 rot="5221325">
            <a:off x="5230443" y="1844686"/>
            <a:ext cx="976036" cy="1959108"/>
          </a:xfrm>
          <a:custGeom>
            <a:avLst/>
            <a:gdLst>
              <a:gd name="connsiteX0" fmla="*/ 63690 w 950795"/>
              <a:gd name="connsiteY0" fmla="*/ 807493 h 2131326"/>
              <a:gd name="connsiteX1" fmla="*/ 104633 w 950795"/>
              <a:gd name="connsiteY1" fmla="*/ 206992 h 2131326"/>
              <a:gd name="connsiteX2" fmla="*/ 691487 w 950795"/>
              <a:gd name="connsiteY2" fmla="*/ 220639 h 2131326"/>
              <a:gd name="connsiteX3" fmla="*/ 582305 w 950795"/>
              <a:gd name="connsiteY3" fmla="*/ 1530824 h 2131326"/>
              <a:gd name="connsiteX4" fmla="*/ 950795 w 950795"/>
              <a:gd name="connsiteY4" fmla="*/ 2131326 h 2131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0795" h="2131326">
                <a:moveTo>
                  <a:pt x="63690" y="807493"/>
                </a:moveTo>
                <a:cubicBezTo>
                  <a:pt x="31845" y="556147"/>
                  <a:pt x="0" y="304801"/>
                  <a:pt x="104633" y="206992"/>
                </a:cubicBezTo>
                <a:cubicBezTo>
                  <a:pt x="209266" y="109183"/>
                  <a:pt x="611875" y="0"/>
                  <a:pt x="691487" y="220639"/>
                </a:cubicBezTo>
                <a:cubicBezTo>
                  <a:pt x="771099" y="441278"/>
                  <a:pt x="539087" y="1212376"/>
                  <a:pt x="582305" y="1530824"/>
                </a:cubicBezTo>
                <a:cubicBezTo>
                  <a:pt x="625523" y="1849272"/>
                  <a:pt x="889380" y="1990299"/>
                  <a:pt x="950795" y="2131326"/>
                </a:cubicBezTo>
              </a:path>
            </a:pathLst>
          </a:cu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 rot="19198940">
            <a:off x="2873027" y="2013242"/>
            <a:ext cx="976036" cy="1959108"/>
          </a:xfrm>
          <a:custGeom>
            <a:avLst/>
            <a:gdLst>
              <a:gd name="connsiteX0" fmla="*/ 63690 w 950795"/>
              <a:gd name="connsiteY0" fmla="*/ 807493 h 2131326"/>
              <a:gd name="connsiteX1" fmla="*/ 104633 w 950795"/>
              <a:gd name="connsiteY1" fmla="*/ 206992 h 2131326"/>
              <a:gd name="connsiteX2" fmla="*/ 691487 w 950795"/>
              <a:gd name="connsiteY2" fmla="*/ 220639 h 2131326"/>
              <a:gd name="connsiteX3" fmla="*/ 582305 w 950795"/>
              <a:gd name="connsiteY3" fmla="*/ 1530824 h 2131326"/>
              <a:gd name="connsiteX4" fmla="*/ 950795 w 950795"/>
              <a:gd name="connsiteY4" fmla="*/ 2131326 h 2131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0795" h="2131326">
                <a:moveTo>
                  <a:pt x="63690" y="807493"/>
                </a:moveTo>
                <a:cubicBezTo>
                  <a:pt x="31845" y="556147"/>
                  <a:pt x="0" y="304801"/>
                  <a:pt x="104633" y="206992"/>
                </a:cubicBezTo>
                <a:cubicBezTo>
                  <a:pt x="209266" y="109183"/>
                  <a:pt x="611875" y="0"/>
                  <a:pt x="691487" y="220639"/>
                </a:cubicBezTo>
                <a:cubicBezTo>
                  <a:pt x="771099" y="441278"/>
                  <a:pt x="539087" y="1212376"/>
                  <a:pt x="582305" y="1530824"/>
                </a:cubicBezTo>
                <a:cubicBezTo>
                  <a:pt x="625523" y="1849272"/>
                  <a:pt x="889380" y="1990299"/>
                  <a:pt x="950795" y="2131326"/>
                </a:cubicBezTo>
              </a:path>
            </a:pathLst>
          </a:cu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 rot="16676764">
            <a:off x="2835579" y="2996754"/>
            <a:ext cx="976036" cy="1959108"/>
          </a:xfrm>
          <a:custGeom>
            <a:avLst/>
            <a:gdLst>
              <a:gd name="connsiteX0" fmla="*/ 63690 w 950795"/>
              <a:gd name="connsiteY0" fmla="*/ 807493 h 2131326"/>
              <a:gd name="connsiteX1" fmla="*/ 104633 w 950795"/>
              <a:gd name="connsiteY1" fmla="*/ 206992 h 2131326"/>
              <a:gd name="connsiteX2" fmla="*/ 691487 w 950795"/>
              <a:gd name="connsiteY2" fmla="*/ 220639 h 2131326"/>
              <a:gd name="connsiteX3" fmla="*/ 582305 w 950795"/>
              <a:gd name="connsiteY3" fmla="*/ 1530824 h 2131326"/>
              <a:gd name="connsiteX4" fmla="*/ 950795 w 950795"/>
              <a:gd name="connsiteY4" fmla="*/ 2131326 h 2131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0795" h="2131326">
                <a:moveTo>
                  <a:pt x="63690" y="807493"/>
                </a:moveTo>
                <a:cubicBezTo>
                  <a:pt x="31845" y="556147"/>
                  <a:pt x="0" y="304801"/>
                  <a:pt x="104633" y="206992"/>
                </a:cubicBezTo>
                <a:cubicBezTo>
                  <a:pt x="209266" y="109183"/>
                  <a:pt x="611875" y="0"/>
                  <a:pt x="691487" y="220639"/>
                </a:cubicBezTo>
                <a:cubicBezTo>
                  <a:pt x="771099" y="441278"/>
                  <a:pt x="539087" y="1212376"/>
                  <a:pt x="582305" y="1530824"/>
                </a:cubicBezTo>
                <a:cubicBezTo>
                  <a:pt x="625523" y="1849272"/>
                  <a:pt x="889380" y="1990299"/>
                  <a:pt x="950795" y="2131326"/>
                </a:cubicBezTo>
              </a:path>
            </a:pathLst>
          </a:cu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 rot="14195383">
            <a:off x="3455870" y="3610505"/>
            <a:ext cx="976036" cy="1959108"/>
          </a:xfrm>
          <a:custGeom>
            <a:avLst/>
            <a:gdLst>
              <a:gd name="connsiteX0" fmla="*/ 63690 w 950795"/>
              <a:gd name="connsiteY0" fmla="*/ 807493 h 2131326"/>
              <a:gd name="connsiteX1" fmla="*/ 104633 w 950795"/>
              <a:gd name="connsiteY1" fmla="*/ 206992 h 2131326"/>
              <a:gd name="connsiteX2" fmla="*/ 691487 w 950795"/>
              <a:gd name="connsiteY2" fmla="*/ 220639 h 2131326"/>
              <a:gd name="connsiteX3" fmla="*/ 582305 w 950795"/>
              <a:gd name="connsiteY3" fmla="*/ 1530824 h 2131326"/>
              <a:gd name="connsiteX4" fmla="*/ 950795 w 950795"/>
              <a:gd name="connsiteY4" fmla="*/ 2131326 h 2131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0795" h="2131326">
                <a:moveTo>
                  <a:pt x="63690" y="807493"/>
                </a:moveTo>
                <a:cubicBezTo>
                  <a:pt x="31845" y="556147"/>
                  <a:pt x="0" y="304801"/>
                  <a:pt x="104633" y="206992"/>
                </a:cubicBezTo>
                <a:cubicBezTo>
                  <a:pt x="209266" y="109183"/>
                  <a:pt x="611875" y="0"/>
                  <a:pt x="691487" y="220639"/>
                </a:cubicBezTo>
                <a:cubicBezTo>
                  <a:pt x="771099" y="441278"/>
                  <a:pt x="539087" y="1212376"/>
                  <a:pt x="582305" y="1530824"/>
                </a:cubicBezTo>
                <a:cubicBezTo>
                  <a:pt x="625523" y="1849272"/>
                  <a:pt x="889380" y="1990299"/>
                  <a:pt x="950795" y="2131326"/>
                </a:cubicBezTo>
              </a:path>
            </a:pathLst>
          </a:cu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 rot="10800000">
            <a:off x="4510364" y="3681140"/>
            <a:ext cx="976036" cy="1959108"/>
          </a:xfrm>
          <a:custGeom>
            <a:avLst/>
            <a:gdLst>
              <a:gd name="connsiteX0" fmla="*/ 63690 w 950795"/>
              <a:gd name="connsiteY0" fmla="*/ 807493 h 2131326"/>
              <a:gd name="connsiteX1" fmla="*/ 104633 w 950795"/>
              <a:gd name="connsiteY1" fmla="*/ 206992 h 2131326"/>
              <a:gd name="connsiteX2" fmla="*/ 691487 w 950795"/>
              <a:gd name="connsiteY2" fmla="*/ 220639 h 2131326"/>
              <a:gd name="connsiteX3" fmla="*/ 582305 w 950795"/>
              <a:gd name="connsiteY3" fmla="*/ 1530824 h 2131326"/>
              <a:gd name="connsiteX4" fmla="*/ 950795 w 950795"/>
              <a:gd name="connsiteY4" fmla="*/ 2131326 h 2131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0795" h="2131326">
                <a:moveTo>
                  <a:pt x="63690" y="807493"/>
                </a:moveTo>
                <a:cubicBezTo>
                  <a:pt x="31845" y="556147"/>
                  <a:pt x="0" y="304801"/>
                  <a:pt x="104633" y="206992"/>
                </a:cubicBezTo>
                <a:cubicBezTo>
                  <a:pt x="209266" y="109183"/>
                  <a:pt x="611875" y="0"/>
                  <a:pt x="691487" y="220639"/>
                </a:cubicBezTo>
                <a:cubicBezTo>
                  <a:pt x="771099" y="441278"/>
                  <a:pt x="539087" y="1212376"/>
                  <a:pt x="582305" y="1530824"/>
                </a:cubicBezTo>
                <a:cubicBezTo>
                  <a:pt x="625523" y="1849272"/>
                  <a:pt x="889380" y="1990299"/>
                  <a:pt x="950795" y="2131326"/>
                </a:cubicBezTo>
              </a:path>
            </a:pathLst>
          </a:cu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 rot="7687104">
            <a:off x="5311144" y="2832849"/>
            <a:ext cx="976036" cy="1959108"/>
          </a:xfrm>
          <a:custGeom>
            <a:avLst/>
            <a:gdLst>
              <a:gd name="connsiteX0" fmla="*/ 63690 w 950795"/>
              <a:gd name="connsiteY0" fmla="*/ 807493 h 2131326"/>
              <a:gd name="connsiteX1" fmla="*/ 104633 w 950795"/>
              <a:gd name="connsiteY1" fmla="*/ 206992 h 2131326"/>
              <a:gd name="connsiteX2" fmla="*/ 691487 w 950795"/>
              <a:gd name="connsiteY2" fmla="*/ 220639 h 2131326"/>
              <a:gd name="connsiteX3" fmla="*/ 582305 w 950795"/>
              <a:gd name="connsiteY3" fmla="*/ 1530824 h 2131326"/>
              <a:gd name="connsiteX4" fmla="*/ 950795 w 950795"/>
              <a:gd name="connsiteY4" fmla="*/ 2131326 h 2131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0795" h="2131326">
                <a:moveTo>
                  <a:pt x="63690" y="807493"/>
                </a:moveTo>
                <a:cubicBezTo>
                  <a:pt x="31845" y="556147"/>
                  <a:pt x="0" y="304801"/>
                  <a:pt x="104633" y="206992"/>
                </a:cubicBezTo>
                <a:cubicBezTo>
                  <a:pt x="209266" y="109183"/>
                  <a:pt x="611875" y="0"/>
                  <a:pt x="691487" y="220639"/>
                </a:cubicBezTo>
                <a:cubicBezTo>
                  <a:pt x="771099" y="441278"/>
                  <a:pt x="539087" y="1212376"/>
                  <a:pt x="582305" y="1530824"/>
                </a:cubicBezTo>
                <a:cubicBezTo>
                  <a:pt x="625523" y="1849272"/>
                  <a:pt x="889380" y="1990299"/>
                  <a:pt x="950795" y="2131326"/>
                </a:cubicBezTo>
              </a:path>
            </a:pathLst>
          </a:cu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2000232" y="3000372"/>
            <a:ext cx="51383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ОТЛИЧНИКОМ</a:t>
            </a:r>
            <a:endParaRPr lang="ru-RU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2285984" y="1071546"/>
            <a:ext cx="4786346" cy="2571768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688148"/>
              </a:avLst>
            </a:prstTxWarp>
          </a:bodyPr>
          <a:lstStyle/>
          <a:p>
            <a:pPr algn="ctr"/>
            <a:r>
              <a:rPr lang="ru-RU" sz="28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BFBF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</a:rPr>
              <a:t>○</a:t>
            </a:r>
            <a:r>
              <a:rPr lang="ru-RU" sz="2800" b="1" kern="10" spc="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BFBF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</a:rPr>
              <a:t>Кто хочет стать○</a:t>
            </a:r>
            <a:endParaRPr lang="ru-RU" sz="3600" b="1" kern="10" spc="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BFBFB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/>
            </a:endParaRPr>
          </a:p>
        </p:txBody>
      </p:sp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2285984" y="4143380"/>
            <a:ext cx="4643470" cy="250033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endParaRPr lang="ru-RU" sz="3600" b="1" kern="10" dirty="0" smtClean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BFBFB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/>
            </a:endParaRPr>
          </a:p>
          <a:p>
            <a:pPr algn="ctr"/>
            <a:r>
              <a:rPr lang="ru-RU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BFBF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</a:rPr>
              <a:t>○</a:t>
            </a:r>
            <a:r>
              <a:rPr lang="ru-RU" sz="3600" kern="10" spc="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BFBFBF"/>
                </a:solidFill>
                <a:effectLst/>
                <a:latin typeface="Times New Roman"/>
                <a:cs typeface="Times New Roman"/>
              </a:rPr>
              <a:t>Кто хочет стать</a:t>
            </a:r>
            <a:r>
              <a:rPr lang="ru-RU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BFBF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</a:rPr>
              <a:t>○</a:t>
            </a:r>
            <a:endParaRPr lang="ru-RU" sz="4400" b="1" kern="10" dirty="0" smtClean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BFBFB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/>
            </a:endParaRPr>
          </a:p>
          <a:p>
            <a:pPr algn="ctr" rtl="0"/>
            <a:endParaRPr lang="ru-RU" sz="3600" kern="10" spc="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BFBFBF"/>
              </a:solidFill>
              <a:effectLst/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399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стиугольник 3"/>
          <p:cNvSpPr/>
          <p:nvPr/>
        </p:nvSpPr>
        <p:spPr>
          <a:xfrm>
            <a:off x="428596" y="571480"/>
            <a:ext cx="8501090" cy="100013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 Зелёное сердце» Германии это :</a:t>
            </a:r>
            <a:endParaRPr lang="ru-RU" sz="24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500034" y="2357430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А:</a:t>
            </a: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Тюрингия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500034" y="3214686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800" dirty="0" smtClean="0"/>
              <a:t>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Бранденбург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4857752" y="2357430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800" dirty="0" smtClean="0"/>
              <a:t>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Бавария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Шестиугольник 8"/>
          <p:cNvSpPr/>
          <p:nvPr/>
        </p:nvSpPr>
        <p:spPr>
          <a:xfrm>
            <a:off x="4857752" y="3214686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Гессен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785786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3571868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50:50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215074" y="5072074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214950"/>
            <a:ext cx="707660" cy="851241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5286388"/>
            <a:ext cx="571503" cy="655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Прямая соединительная линия 14"/>
          <p:cNvCxnSpPr/>
          <p:nvPr/>
        </p:nvCxnSpPr>
        <p:spPr>
          <a:xfrm>
            <a:off x="4429124" y="2643182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429124" y="3536157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Соединительная линия уступом 16"/>
          <p:cNvCxnSpPr/>
          <p:nvPr/>
        </p:nvCxnSpPr>
        <p:spPr>
          <a:xfrm rot="10800000">
            <a:off x="500034" y="2643182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4" idx="0"/>
          </p:cNvCxnSpPr>
          <p:nvPr/>
        </p:nvCxnSpPr>
        <p:spPr>
          <a:xfrm>
            <a:off x="8929686" y="1071546"/>
            <a:ext cx="21431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endCxn id="4" idx="3"/>
          </p:cNvCxnSpPr>
          <p:nvPr/>
        </p:nvCxnSpPr>
        <p:spPr>
          <a:xfrm>
            <a:off x="0" y="1071546"/>
            <a:ext cx="42859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Соединительная линия уступом 21"/>
          <p:cNvCxnSpPr/>
          <p:nvPr/>
        </p:nvCxnSpPr>
        <p:spPr>
          <a:xfrm flipV="1">
            <a:off x="8786842" y="2643182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Шестиугольник 4"/>
          <p:cNvSpPr/>
          <p:nvPr/>
        </p:nvSpPr>
        <p:spPr>
          <a:xfrm>
            <a:off x="428596" y="2071678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А:</a:t>
            </a: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красотой 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428596" y="2928934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800" dirty="0" smtClean="0"/>
              <a:t>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пустотой 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4786314" y="2071678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800" dirty="0" smtClean="0"/>
              <a:t>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частотой 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4786314" y="2928934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добротой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4294967295"/>
          </p:nvPr>
        </p:nvSpPr>
        <p:spPr>
          <a:xfrm>
            <a:off x="500034" y="428604"/>
            <a:ext cx="8229600" cy="857256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400" dirty="0" smtClean="0"/>
              <a:t>С чем связана фамилия немецкого физика Герца?</a:t>
            </a:r>
            <a:endParaRPr lang="ru-RU" sz="24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785786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3571868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50:50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215074" y="5072074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214950"/>
            <a:ext cx="707660" cy="851241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5286388"/>
            <a:ext cx="571503" cy="655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Прямая соединительная линия 14"/>
          <p:cNvCxnSpPr/>
          <p:nvPr/>
        </p:nvCxnSpPr>
        <p:spPr>
          <a:xfrm>
            <a:off x="4357686" y="2428868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357686" y="3250405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Соединительная линия уступом 16"/>
          <p:cNvCxnSpPr/>
          <p:nvPr/>
        </p:nvCxnSpPr>
        <p:spPr>
          <a:xfrm rot="10800000">
            <a:off x="428596" y="2357430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9" idx="0"/>
          </p:cNvCxnSpPr>
          <p:nvPr/>
        </p:nvCxnSpPr>
        <p:spPr>
          <a:xfrm>
            <a:off x="8729634" y="857232"/>
            <a:ext cx="41436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endCxn id="9" idx="3"/>
          </p:cNvCxnSpPr>
          <p:nvPr/>
        </p:nvCxnSpPr>
        <p:spPr>
          <a:xfrm>
            <a:off x="0" y="857232"/>
            <a:ext cx="50003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Соединительная линия уступом 21"/>
          <p:cNvCxnSpPr/>
          <p:nvPr/>
        </p:nvCxnSpPr>
        <p:spPr>
          <a:xfrm flipV="1">
            <a:off x="8715404" y="2357430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Шестиугольник 4"/>
          <p:cNvSpPr/>
          <p:nvPr/>
        </p:nvSpPr>
        <p:spPr>
          <a:xfrm>
            <a:off x="357158" y="2500306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А:</a:t>
            </a: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Иоганна Гуттенберга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357158" y="3357562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buFont typeface="Wingdings" pitchFamily="2" charset="2"/>
              <a:buNone/>
              <a:defRPr/>
            </a:pPr>
            <a:endParaRPr lang="de-DE" sz="2800" b="1" dirty="0" smtClean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Иоганна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Гёте </a:t>
            </a: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4714876" y="2500306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Иоганна Баха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4714876" y="3357562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de-DE" sz="2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Иоганна Штрауса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одержимое 8"/>
          <p:cNvSpPr txBox="1">
            <a:spLocks/>
          </p:cNvSpPr>
          <p:nvPr/>
        </p:nvSpPr>
        <p:spPr bwMode="auto">
          <a:xfrm>
            <a:off x="357158" y="571480"/>
            <a:ext cx="8229600" cy="857256"/>
          </a:xfrm>
          <a:prstGeom prst="hexagon">
            <a:avLst/>
          </a:prstGeom>
          <a:ln w="25400" cap="flat" cmpd="sng" algn="ctr">
            <a:solidFill>
              <a:schemeClr val="accent4">
                <a:lumMod val="10000"/>
              </a:schemeClr>
            </a:solidFill>
            <a:prstDash val="solid"/>
            <a:miter lim="800000"/>
            <a:headEnd/>
            <a:tailEnd/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lvl="0" indent="-342900" algn="ctr" eaLnBrk="0" hangingPunct="0">
              <a:spcBef>
                <a:spcPct val="20000"/>
              </a:spcBef>
              <a:buClr>
                <a:schemeClr val="hlink"/>
              </a:buClr>
              <a:buSzPct val="90000"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Кого можно назвать немецким « Иваном Федоровым» ?</a:t>
            </a: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785786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11" name="Овал 10"/>
          <p:cNvSpPr/>
          <p:nvPr/>
        </p:nvSpPr>
        <p:spPr>
          <a:xfrm>
            <a:off x="3571868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50:50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215074" y="5072074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214950"/>
            <a:ext cx="707660" cy="851241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5286388"/>
            <a:ext cx="571503" cy="655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3" name="Прямая соединительная линия 12"/>
          <p:cNvCxnSpPr/>
          <p:nvPr/>
        </p:nvCxnSpPr>
        <p:spPr>
          <a:xfrm>
            <a:off x="4286248" y="2786058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286248" y="3643314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Соединительная линия уступом 15"/>
          <p:cNvCxnSpPr/>
          <p:nvPr/>
        </p:nvCxnSpPr>
        <p:spPr>
          <a:xfrm rot="10800000">
            <a:off x="357158" y="2786058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9" idx="0"/>
          </p:cNvCxnSpPr>
          <p:nvPr/>
        </p:nvCxnSpPr>
        <p:spPr>
          <a:xfrm>
            <a:off x="8586758" y="1000108"/>
            <a:ext cx="55724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0" y="1000108"/>
            <a:ext cx="35715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Соединительная линия уступом 19"/>
          <p:cNvCxnSpPr/>
          <p:nvPr/>
        </p:nvCxnSpPr>
        <p:spPr>
          <a:xfrm flipV="1">
            <a:off x="8643966" y="2786058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Шестиугольник 4"/>
          <p:cNvSpPr/>
          <p:nvPr/>
        </p:nvSpPr>
        <p:spPr>
          <a:xfrm>
            <a:off x="571472" y="2285992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Wissen ist Glück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571472" y="3143248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buFont typeface="Wingdings" pitchFamily="2" charset="2"/>
              <a:buNone/>
              <a:defRPr/>
            </a:pPr>
            <a:endParaRPr lang="de-DE" sz="2800" b="1" dirty="0" smtClean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Wissen ist leben 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4929190" y="2285992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Wissen ist Arbeit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4929190" y="3143248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Wissen ist Macht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одержимое 8"/>
          <p:cNvSpPr txBox="1">
            <a:spLocks/>
          </p:cNvSpPr>
          <p:nvPr/>
        </p:nvSpPr>
        <p:spPr bwMode="auto">
          <a:xfrm>
            <a:off x="500034" y="428604"/>
            <a:ext cx="8229600" cy="857256"/>
          </a:xfrm>
          <a:prstGeom prst="hexagon">
            <a:avLst/>
          </a:prstGeom>
          <a:ln w="25400" cap="flat" cmpd="sng" algn="ctr">
            <a:solidFill>
              <a:schemeClr val="accent4">
                <a:lumMod val="10000"/>
              </a:schemeClr>
            </a:solidFill>
            <a:prstDash val="solid"/>
            <a:miter lim="800000"/>
            <a:headEnd/>
            <a:tailEnd/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lvl="0" indent="-342900" algn="ctr" eaLnBrk="0" hangingPunct="0">
              <a:spcBef>
                <a:spcPct val="20000"/>
              </a:spcBef>
              <a:buClr>
                <a:schemeClr val="hlink"/>
              </a:buClr>
              <a:buSzPct val="90000"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правильно звучит немецкая пословица?</a:t>
            </a: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785786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3571868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50:50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215074" y="5072074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214950"/>
            <a:ext cx="707660" cy="851241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5286388"/>
            <a:ext cx="571503" cy="655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Прямая соединительная линия 14"/>
          <p:cNvCxnSpPr/>
          <p:nvPr/>
        </p:nvCxnSpPr>
        <p:spPr>
          <a:xfrm>
            <a:off x="4500562" y="2571744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500562" y="3429000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Соединительная линия уступом 16"/>
          <p:cNvCxnSpPr/>
          <p:nvPr/>
        </p:nvCxnSpPr>
        <p:spPr>
          <a:xfrm rot="10800000">
            <a:off x="571472" y="2571744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9" idx="0"/>
          </p:cNvCxnSpPr>
          <p:nvPr/>
        </p:nvCxnSpPr>
        <p:spPr>
          <a:xfrm>
            <a:off x="8729634" y="857232"/>
            <a:ext cx="41436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endCxn id="9" idx="3"/>
          </p:cNvCxnSpPr>
          <p:nvPr/>
        </p:nvCxnSpPr>
        <p:spPr>
          <a:xfrm>
            <a:off x="0" y="857232"/>
            <a:ext cx="50003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Соединительная линия уступом 21"/>
          <p:cNvCxnSpPr/>
          <p:nvPr/>
        </p:nvCxnSpPr>
        <p:spPr>
          <a:xfrm flipV="1">
            <a:off x="8858280" y="2571744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Шестиугольник 4"/>
          <p:cNvSpPr/>
          <p:nvPr/>
        </p:nvSpPr>
        <p:spPr>
          <a:xfrm>
            <a:off x="500034" y="2643182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Веймар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500034" y="3500438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buFont typeface="Wingdings" pitchFamily="2" charset="2"/>
              <a:buNone/>
              <a:defRPr/>
            </a:pPr>
            <a:endParaRPr lang="de-DE" sz="2800" b="1" dirty="0" smtClean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Нюрнберг </a:t>
            </a: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4857752" y="2643182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Эрфурт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4857752" y="3500438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Дрезден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одержимое 8"/>
          <p:cNvSpPr txBox="1">
            <a:spLocks noGrp="1"/>
          </p:cNvSpPr>
          <p:nvPr>
            <p:ph idx="4294967295"/>
          </p:nvPr>
        </p:nvSpPr>
        <p:spPr bwMode="auto">
          <a:xfrm>
            <a:off x="357158" y="357166"/>
            <a:ext cx="8501122" cy="1571635"/>
          </a:xfrm>
          <a:prstGeom prst="hexagon">
            <a:avLst/>
          </a:prstGeom>
          <a:ln w="25400" cap="flat" cmpd="sng" algn="ctr">
            <a:solidFill>
              <a:schemeClr val="accent4">
                <a:lumMod val="10000"/>
              </a:schemeClr>
            </a:solidFill>
            <a:prstDash val="solid"/>
            <a:miter lim="800000"/>
            <a:headEnd/>
            <a:tailEnd/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>
              <a:buNone/>
            </a:pPr>
            <a:r>
              <a:rPr lang="ru-RU" sz="2400" b="1" dirty="0" smtClean="0"/>
              <a:t>Этот город называют Флоренцией на Эльбе. В нем много памятников искусства. Это один из красивейших городов Германии. Что это за город? </a:t>
            </a: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785786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3571868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50:50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215074" y="5072074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214950"/>
            <a:ext cx="707660" cy="851241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5286388"/>
            <a:ext cx="571503" cy="655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Прямая соединительная линия 14"/>
          <p:cNvCxnSpPr/>
          <p:nvPr/>
        </p:nvCxnSpPr>
        <p:spPr>
          <a:xfrm>
            <a:off x="4429124" y="2928934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429124" y="3786190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Соединительная линия уступом 16"/>
          <p:cNvCxnSpPr/>
          <p:nvPr/>
        </p:nvCxnSpPr>
        <p:spPr>
          <a:xfrm rot="10800000">
            <a:off x="500034" y="2928934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9" idx="0"/>
          </p:cNvCxnSpPr>
          <p:nvPr/>
        </p:nvCxnSpPr>
        <p:spPr>
          <a:xfrm>
            <a:off x="8858280" y="1142984"/>
            <a:ext cx="28572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0" y="1142984"/>
            <a:ext cx="35715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Соединительная линия уступом 21"/>
          <p:cNvCxnSpPr/>
          <p:nvPr/>
        </p:nvCxnSpPr>
        <p:spPr>
          <a:xfrm flipV="1">
            <a:off x="8786842" y="2928934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 smtClean="0"/>
              <a:t> </a:t>
            </a:r>
            <a:endParaRPr lang="ru-RU" dirty="0" smtClean="0"/>
          </a:p>
        </p:txBody>
      </p:sp>
      <p:sp>
        <p:nvSpPr>
          <p:cNvPr id="4" name="Шестиугольник 3"/>
          <p:cNvSpPr/>
          <p:nvPr/>
        </p:nvSpPr>
        <p:spPr>
          <a:xfrm>
            <a:off x="500034" y="2071678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А:</a:t>
            </a:r>
            <a:r>
              <a:rPr lang="ru-RU" sz="2800" dirty="0" smtClean="0"/>
              <a:t> </a:t>
            </a: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Arbeit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Шестиугольник 4"/>
          <p:cNvSpPr/>
          <p:nvPr/>
        </p:nvSpPr>
        <p:spPr>
          <a:xfrm>
            <a:off x="500034" y="2928934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buFont typeface="Wingdings" pitchFamily="2" charset="2"/>
              <a:buNone/>
              <a:defRPr/>
            </a:pPr>
            <a:endParaRPr lang="de-DE" sz="2800" b="1" dirty="0" smtClean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Fleiß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4857752" y="2071678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Geld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4857752" y="2928934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Reis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одержимое 8"/>
          <p:cNvSpPr txBox="1">
            <a:spLocks/>
          </p:cNvSpPr>
          <p:nvPr/>
        </p:nvSpPr>
        <p:spPr bwMode="auto">
          <a:xfrm>
            <a:off x="357158" y="642918"/>
            <a:ext cx="8429684" cy="714380"/>
          </a:xfrm>
          <a:prstGeom prst="hexagon">
            <a:avLst/>
          </a:prstGeom>
          <a:ln w="25400" cap="flat" cmpd="sng" algn="ctr">
            <a:solidFill>
              <a:schemeClr val="accent4">
                <a:lumMod val="10000"/>
              </a:schemeClr>
            </a:solidFill>
            <a:prstDash val="solid"/>
            <a:miter lim="800000"/>
            <a:headEnd/>
            <a:tailEnd/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lvl="0" indent="-342900" algn="ctr" eaLnBrk="0" hangingPunct="0">
              <a:spcBef>
                <a:spcPct val="20000"/>
              </a:spcBef>
              <a:buClr>
                <a:schemeClr val="hlink"/>
              </a:buClr>
              <a:buSzPct val="90000"/>
            </a:pP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Ohne … kein Preis 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85786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3571868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50:50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215074" y="5072074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214950"/>
            <a:ext cx="707660" cy="851241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5286388"/>
            <a:ext cx="571503" cy="655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0" name="Прямая соединительная линия 19"/>
          <p:cNvCxnSpPr>
            <a:stCxn id="4" idx="0"/>
            <a:endCxn id="6" idx="3"/>
          </p:cNvCxnSpPr>
          <p:nvPr/>
        </p:nvCxnSpPr>
        <p:spPr>
          <a:xfrm>
            <a:off x="4429124" y="2393149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429124" y="3214686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Соединительная линия уступом 25"/>
          <p:cNvCxnSpPr/>
          <p:nvPr/>
        </p:nvCxnSpPr>
        <p:spPr>
          <a:xfrm rot="10800000">
            <a:off x="500034" y="2357430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8" idx="0"/>
          </p:cNvCxnSpPr>
          <p:nvPr/>
        </p:nvCxnSpPr>
        <p:spPr>
          <a:xfrm>
            <a:off x="8786842" y="1000108"/>
            <a:ext cx="35715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0" y="1000108"/>
            <a:ext cx="35715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Соединительная линия уступом 31"/>
          <p:cNvCxnSpPr>
            <a:stCxn id="7" idx="0"/>
            <a:endCxn id="6" idx="0"/>
          </p:cNvCxnSpPr>
          <p:nvPr/>
        </p:nvCxnSpPr>
        <p:spPr>
          <a:xfrm flipV="1">
            <a:off x="8786842" y="2393149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 smtClean="0"/>
          </a:p>
        </p:txBody>
      </p:sp>
      <p:sp>
        <p:nvSpPr>
          <p:cNvPr id="5" name="Шестиугольник 4"/>
          <p:cNvSpPr/>
          <p:nvPr/>
        </p:nvSpPr>
        <p:spPr>
          <a:xfrm>
            <a:off x="285720" y="2071678"/>
            <a:ext cx="3929090" cy="857256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Невероятные приключения Тиля Уленшпигеля» </a:t>
            </a:r>
            <a:endParaRPr lang="ru-RU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285720" y="3143248"/>
            <a:ext cx="3929090" cy="857256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buFont typeface="Wingdings" pitchFamily="2" charset="2"/>
              <a:buNone/>
              <a:defRPr/>
            </a:pPr>
            <a:endParaRPr lang="de-DE" sz="2800" b="1" dirty="0" smtClean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800" dirty="0" smtClean="0"/>
              <a:t> «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Похвала глупости» </a:t>
            </a:r>
          </a:p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4643438" y="2071678"/>
            <a:ext cx="4286248" cy="928694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Повествование барона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Мюнхгаузена о его чудесных путешествиях и походах в Россию»</a:t>
            </a:r>
          </a:p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4643438" y="3214686"/>
            <a:ext cx="4286248" cy="857256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buFont typeface="Wingdings" pitchFamily="2" charset="2"/>
              <a:buNone/>
              <a:defRPr/>
            </a:pPr>
            <a:endParaRPr lang="de-DE" sz="2800" b="1" dirty="0" smtClean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:«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Невероятные приключения 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Итальянцев в России»</a:t>
            </a:r>
          </a:p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одержимое 8"/>
          <p:cNvSpPr txBox="1">
            <a:spLocks/>
          </p:cNvSpPr>
          <p:nvPr/>
        </p:nvSpPr>
        <p:spPr bwMode="auto">
          <a:xfrm>
            <a:off x="500034" y="428604"/>
            <a:ext cx="8229600" cy="1143008"/>
          </a:xfrm>
          <a:prstGeom prst="hexagon">
            <a:avLst/>
          </a:prstGeom>
          <a:ln w="25400" cap="flat" cmpd="sng" algn="ctr">
            <a:solidFill>
              <a:schemeClr val="accent4">
                <a:lumMod val="10000"/>
              </a:schemeClr>
            </a:solidFill>
            <a:prstDash val="solid"/>
            <a:miter lim="800000"/>
            <a:headEnd/>
            <a:tailEnd/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lvl="0" indent="-342900" algn="ctr" eaLnBrk="0" hangingPunct="0">
              <a:spcBef>
                <a:spcPct val="20000"/>
              </a:spcBef>
              <a:buClr>
                <a:schemeClr val="hlink"/>
              </a:buClr>
              <a:buSzPct val="90000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1791 году в России появилась книга под названием « Не любо – не слушай , а лгать не мешай ». Это название было дано переводчиком. А как назвал свою книгу автор ?</a:t>
            </a:r>
            <a:endParaRPr kumimoji="0" lang="ru-RU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785786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3571868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50:50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215074" y="5072074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214950"/>
            <a:ext cx="707660" cy="851241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5286388"/>
            <a:ext cx="571503" cy="655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3" name="Прямая соединительная линия 12"/>
          <p:cNvCxnSpPr/>
          <p:nvPr/>
        </p:nvCxnSpPr>
        <p:spPr>
          <a:xfrm>
            <a:off x="4214810" y="2500306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214810" y="3571876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Соединительная линия уступом 16"/>
          <p:cNvCxnSpPr>
            <a:stCxn id="6" idx="3"/>
            <a:endCxn id="5" idx="3"/>
          </p:cNvCxnSpPr>
          <p:nvPr/>
        </p:nvCxnSpPr>
        <p:spPr>
          <a:xfrm rot="10800000">
            <a:off x="285720" y="2500306"/>
            <a:ext cx="1588" cy="1071570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9" idx="0"/>
          </p:cNvCxnSpPr>
          <p:nvPr/>
        </p:nvCxnSpPr>
        <p:spPr>
          <a:xfrm>
            <a:off x="8729634" y="1000108"/>
            <a:ext cx="41436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0" y="1000108"/>
            <a:ext cx="50000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Соединительная линия уступом 52"/>
          <p:cNvCxnSpPr>
            <a:stCxn id="8" idx="0"/>
            <a:endCxn id="7" idx="0"/>
          </p:cNvCxnSpPr>
          <p:nvPr/>
        </p:nvCxnSpPr>
        <p:spPr>
          <a:xfrm flipV="1">
            <a:off x="8929686" y="2536025"/>
            <a:ext cx="1588" cy="1107289"/>
          </a:xfrm>
          <a:prstGeom prst="bentConnector3">
            <a:avLst>
              <a:gd name="adj1" fmla="val 7520028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Шестиугольник 4"/>
          <p:cNvSpPr/>
          <p:nvPr/>
        </p:nvSpPr>
        <p:spPr>
          <a:xfrm>
            <a:off x="500034" y="3071810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А:</a:t>
            </a:r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</a:rPr>
              <a:t>Берлина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500034" y="3929066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buFont typeface="Wingdings" pitchFamily="2" charset="2"/>
              <a:buNone/>
              <a:defRPr/>
            </a:pPr>
            <a:endParaRPr lang="de-DE" sz="2800" b="1" dirty="0" smtClean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Кёльна </a:t>
            </a:r>
          </a:p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4857752" y="3071810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Дрездена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4857752" y="3929066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Гамбурга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одержимое 8"/>
          <p:cNvSpPr txBox="1">
            <a:spLocks/>
          </p:cNvSpPr>
          <p:nvPr/>
        </p:nvSpPr>
        <p:spPr bwMode="auto">
          <a:xfrm>
            <a:off x="357158" y="642918"/>
            <a:ext cx="8358246" cy="1714511"/>
          </a:xfrm>
          <a:prstGeom prst="hexagon">
            <a:avLst/>
          </a:prstGeom>
          <a:ln w="25400" cap="flat" cmpd="sng" algn="ctr">
            <a:solidFill>
              <a:schemeClr val="accent4">
                <a:lumMod val="10000"/>
              </a:schemeClr>
            </a:solidFill>
            <a:prstDash val="solid"/>
            <a:miter lim="800000"/>
            <a:headEnd/>
            <a:tailEnd/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lvl="0" indent="-342900" algn="ctr" eaLnBrk="0" hangingPunct="0">
              <a:spcBef>
                <a:spcPct val="20000"/>
              </a:spcBef>
              <a:buClr>
                <a:schemeClr val="hlink"/>
              </a:buClr>
              <a:buSzPct val="90000"/>
            </a:pP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Известная на весь мир картина « Сикстинская мадонна» Рафаэля  находится в музее города : 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785786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3571868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50:50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215074" y="5072074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214950"/>
            <a:ext cx="707660" cy="851241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5286388"/>
            <a:ext cx="571503" cy="655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Прямая соединительная линия 14"/>
          <p:cNvCxnSpPr/>
          <p:nvPr/>
        </p:nvCxnSpPr>
        <p:spPr>
          <a:xfrm>
            <a:off x="4429124" y="3357562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429124" y="4214818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Соединительная линия уступом 16"/>
          <p:cNvCxnSpPr/>
          <p:nvPr/>
        </p:nvCxnSpPr>
        <p:spPr>
          <a:xfrm rot="10800000">
            <a:off x="500034" y="3357562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9" idx="0"/>
          </p:cNvCxnSpPr>
          <p:nvPr/>
        </p:nvCxnSpPr>
        <p:spPr>
          <a:xfrm>
            <a:off x="8715404" y="1500174"/>
            <a:ext cx="42859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0" y="1500174"/>
            <a:ext cx="35715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Соединительная линия уступом 20"/>
          <p:cNvCxnSpPr/>
          <p:nvPr/>
        </p:nvCxnSpPr>
        <p:spPr>
          <a:xfrm flipV="1">
            <a:off x="8786842" y="3357562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Шестиугольник 4"/>
          <p:cNvSpPr/>
          <p:nvPr/>
        </p:nvSpPr>
        <p:spPr>
          <a:xfrm>
            <a:off x="428596" y="1857364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Заяц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428596" y="2714620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buFont typeface="Wingdings" pitchFamily="2" charset="2"/>
              <a:buNone/>
              <a:defRPr/>
            </a:pPr>
            <a:endParaRPr lang="de-DE" sz="2800" b="1" dirty="0" smtClean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Дед Мороз </a:t>
            </a: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4786314" y="1857364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Кролик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4786314" y="2714620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Святой Николай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85786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3571868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50:50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215074" y="5072074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Содержимое 8"/>
          <p:cNvSpPr txBox="1">
            <a:spLocks/>
          </p:cNvSpPr>
          <p:nvPr/>
        </p:nvSpPr>
        <p:spPr bwMode="auto">
          <a:xfrm>
            <a:off x="357158" y="500042"/>
            <a:ext cx="8229600" cy="857256"/>
          </a:xfrm>
          <a:prstGeom prst="hexagon">
            <a:avLst/>
          </a:prstGeom>
          <a:ln w="25400" cap="flat" cmpd="sng" algn="ctr">
            <a:solidFill>
              <a:schemeClr val="accent4">
                <a:lumMod val="10000"/>
              </a:schemeClr>
            </a:solidFill>
            <a:prstDash val="solid"/>
            <a:miter lim="800000"/>
            <a:headEnd/>
            <a:tailEnd/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lvl="0" indent="-342900" algn="ctr" eaLnBrk="0" hangingPunct="0">
              <a:spcBef>
                <a:spcPct val="20000"/>
              </a:spcBef>
              <a:buClr>
                <a:schemeClr val="hlink"/>
              </a:buClr>
              <a:buSzPct val="90000"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Кто приносит пасхальное яйцо немецким детям?</a:t>
            </a: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214950"/>
            <a:ext cx="707660" cy="851241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5286388"/>
            <a:ext cx="571503" cy="655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Прямая соединительная линия 14"/>
          <p:cNvCxnSpPr/>
          <p:nvPr/>
        </p:nvCxnSpPr>
        <p:spPr>
          <a:xfrm>
            <a:off x="4357686" y="2143116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357686" y="3000372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Соединительная линия уступом 16"/>
          <p:cNvCxnSpPr/>
          <p:nvPr/>
        </p:nvCxnSpPr>
        <p:spPr>
          <a:xfrm rot="10800000">
            <a:off x="428596" y="2143116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8572528" y="928670"/>
            <a:ext cx="57147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0" y="928670"/>
            <a:ext cx="35715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Соединительная линия уступом 20"/>
          <p:cNvCxnSpPr/>
          <p:nvPr/>
        </p:nvCxnSpPr>
        <p:spPr>
          <a:xfrm flipV="1">
            <a:off x="8715404" y="2143116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Шестиугольник 4"/>
          <p:cNvSpPr/>
          <p:nvPr/>
        </p:nvSpPr>
        <p:spPr>
          <a:xfrm>
            <a:off x="500034" y="2357430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Rotterdam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500034" y="3214686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buFont typeface="Wingdings" pitchFamily="2" charset="2"/>
              <a:buNone/>
              <a:defRPr/>
            </a:pPr>
            <a:endParaRPr lang="de-DE" sz="2800" b="1" dirty="0" smtClean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Rotendach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4857752" y="2357430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Rotenburg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4857752" y="3214686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Rotenstein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одержимое 8"/>
          <p:cNvSpPr txBox="1">
            <a:spLocks/>
          </p:cNvSpPr>
          <p:nvPr/>
        </p:nvSpPr>
        <p:spPr bwMode="auto">
          <a:xfrm>
            <a:off x="357158" y="285728"/>
            <a:ext cx="8429684" cy="1285883"/>
          </a:xfrm>
          <a:prstGeom prst="hexagon">
            <a:avLst/>
          </a:prstGeom>
          <a:ln w="25400" cap="flat" cmpd="sng" algn="ctr">
            <a:solidFill>
              <a:schemeClr val="accent4">
                <a:lumMod val="10000"/>
              </a:schemeClr>
            </a:solidFill>
            <a:prstDash val="solid"/>
            <a:miter lim="800000"/>
            <a:headEnd/>
            <a:tailEnd/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lvl="0" indent="-342900" algn="ctr" eaLnBrk="0" hangingPunct="0">
              <a:spcBef>
                <a:spcPct val="20000"/>
              </a:spcBef>
              <a:buClr>
                <a:schemeClr val="hlink"/>
              </a:buClr>
              <a:buSzPct val="90000"/>
            </a:pP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Один из городов Германии сохраняет неизменный свой облик с 15 века. Знатоки утверждают , что за это время в городе не было построено ни одного здания. Иногда этот город называют городом красных крыш. О каком городе идет речь?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785786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3571868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50:50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215074" y="5072074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214950"/>
            <a:ext cx="707660" cy="851241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5286388"/>
            <a:ext cx="571503" cy="655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Прямая соединительная линия 14"/>
          <p:cNvCxnSpPr/>
          <p:nvPr/>
        </p:nvCxnSpPr>
        <p:spPr>
          <a:xfrm>
            <a:off x="4429124" y="2643182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429124" y="3500438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Соединительная линия уступом 16"/>
          <p:cNvCxnSpPr/>
          <p:nvPr/>
        </p:nvCxnSpPr>
        <p:spPr>
          <a:xfrm rot="10800000">
            <a:off x="500034" y="2643182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8786842" y="928670"/>
            <a:ext cx="35715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0" y="928670"/>
            <a:ext cx="35715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Соединительная линия уступом 19"/>
          <p:cNvCxnSpPr/>
          <p:nvPr/>
        </p:nvCxnSpPr>
        <p:spPr>
          <a:xfrm flipV="1">
            <a:off x="8786842" y="2643182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Шестиугольник 4"/>
          <p:cNvSpPr/>
          <p:nvPr/>
        </p:nvSpPr>
        <p:spPr>
          <a:xfrm>
            <a:off x="500034" y="2143116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Valentinstag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500034" y="3000372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buFont typeface="Wingdings" pitchFamily="2" charset="2"/>
              <a:buNone/>
              <a:defRPr/>
            </a:pPr>
            <a:endParaRPr lang="de-DE" sz="2800" b="1" dirty="0" smtClean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Nikolaustag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4857752" y="2143116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Weihnachten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4857752" y="3000372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Advent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одержимое 8"/>
          <p:cNvSpPr txBox="1">
            <a:spLocks/>
          </p:cNvSpPr>
          <p:nvPr/>
        </p:nvSpPr>
        <p:spPr bwMode="auto">
          <a:xfrm>
            <a:off x="642910" y="500042"/>
            <a:ext cx="8143932" cy="1000132"/>
          </a:xfrm>
          <a:prstGeom prst="hexagon">
            <a:avLst/>
          </a:prstGeom>
          <a:ln w="25400" cap="flat" cmpd="sng" algn="ctr">
            <a:solidFill>
              <a:schemeClr val="accent4">
                <a:lumMod val="10000"/>
              </a:schemeClr>
            </a:solidFill>
            <a:prstDash val="solid"/>
            <a:miter lim="800000"/>
            <a:headEnd/>
            <a:tailEnd/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lvl="0" indent="-342900" algn="ctr" eaLnBrk="0" hangingPunct="0">
              <a:spcBef>
                <a:spcPct val="20000"/>
              </a:spcBef>
              <a:buClr>
                <a:schemeClr val="hlink"/>
              </a:buClr>
              <a:buSzPct val="90000"/>
            </a:pPr>
            <a:r>
              <a:rPr lang="ru-RU" sz="2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Какой всеми любимый праздник немцы отмечают  6  декабря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785786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3571868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50:50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215074" y="5072074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214950"/>
            <a:ext cx="707660" cy="851241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5286388"/>
            <a:ext cx="571503" cy="655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Прямая соединительная линия 14"/>
          <p:cNvCxnSpPr/>
          <p:nvPr/>
        </p:nvCxnSpPr>
        <p:spPr>
          <a:xfrm>
            <a:off x="4429124" y="2428868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429124" y="3286124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Соединительная линия уступом 16"/>
          <p:cNvCxnSpPr/>
          <p:nvPr/>
        </p:nvCxnSpPr>
        <p:spPr>
          <a:xfrm rot="10800000">
            <a:off x="500034" y="2428868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8786842" y="1000108"/>
            <a:ext cx="35715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0" y="1000108"/>
            <a:ext cx="64287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Соединительная линия уступом 20"/>
          <p:cNvCxnSpPr/>
          <p:nvPr/>
        </p:nvCxnSpPr>
        <p:spPr>
          <a:xfrm flipV="1">
            <a:off x="8786842" y="2428868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узел 4"/>
          <p:cNvSpPr/>
          <p:nvPr/>
        </p:nvSpPr>
        <p:spPr>
          <a:xfrm>
            <a:off x="1357290" y="285728"/>
            <a:ext cx="6643734" cy="6357982"/>
          </a:xfrm>
          <a:prstGeom prst="flowChartConnector">
            <a:avLst/>
          </a:prstGeom>
          <a:solidFill>
            <a:schemeClr val="bg2">
              <a:lumMod val="50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428728" y="428604"/>
            <a:ext cx="6500858" cy="6072230"/>
          </a:xfrm>
          <a:prstGeom prst="ellipse">
            <a:avLst/>
          </a:prstGeom>
          <a:solidFill>
            <a:schemeClr val="accent6">
              <a:lumMod val="75000"/>
            </a:schemeClr>
          </a:solidFill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Блок-схема: узел 6"/>
          <p:cNvSpPr/>
          <p:nvPr/>
        </p:nvSpPr>
        <p:spPr>
          <a:xfrm>
            <a:off x="2500298" y="1428736"/>
            <a:ext cx="4286280" cy="4000528"/>
          </a:xfrm>
          <a:prstGeom prst="flowChartConnector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узел 7"/>
          <p:cNvSpPr/>
          <p:nvPr/>
        </p:nvSpPr>
        <p:spPr>
          <a:xfrm>
            <a:off x="2571736" y="1500174"/>
            <a:ext cx="4143404" cy="3857652"/>
          </a:xfrm>
          <a:prstGeom prst="flowChartConnector">
            <a:avLst/>
          </a:prstGeom>
          <a:effectLst/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3500431" y="1357298"/>
            <a:ext cx="976036" cy="1959108"/>
          </a:xfrm>
          <a:custGeom>
            <a:avLst/>
            <a:gdLst>
              <a:gd name="connsiteX0" fmla="*/ 63690 w 950795"/>
              <a:gd name="connsiteY0" fmla="*/ 807493 h 2131326"/>
              <a:gd name="connsiteX1" fmla="*/ 104633 w 950795"/>
              <a:gd name="connsiteY1" fmla="*/ 206992 h 2131326"/>
              <a:gd name="connsiteX2" fmla="*/ 691487 w 950795"/>
              <a:gd name="connsiteY2" fmla="*/ 220639 h 2131326"/>
              <a:gd name="connsiteX3" fmla="*/ 582305 w 950795"/>
              <a:gd name="connsiteY3" fmla="*/ 1530824 h 2131326"/>
              <a:gd name="connsiteX4" fmla="*/ 950795 w 950795"/>
              <a:gd name="connsiteY4" fmla="*/ 2131326 h 2131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0795" h="2131326">
                <a:moveTo>
                  <a:pt x="63690" y="807493"/>
                </a:moveTo>
                <a:cubicBezTo>
                  <a:pt x="31845" y="556147"/>
                  <a:pt x="0" y="304801"/>
                  <a:pt x="104633" y="206992"/>
                </a:cubicBezTo>
                <a:cubicBezTo>
                  <a:pt x="209266" y="109183"/>
                  <a:pt x="611875" y="0"/>
                  <a:pt x="691487" y="220639"/>
                </a:cubicBezTo>
                <a:cubicBezTo>
                  <a:pt x="771099" y="441278"/>
                  <a:pt x="539087" y="1212376"/>
                  <a:pt x="582305" y="1530824"/>
                </a:cubicBezTo>
                <a:cubicBezTo>
                  <a:pt x="625523" y="1849272"/>
                  <a:pt x="889380" y="1990299"/>
                  <a:pt x="950795" y="2131326"/>
                </a:cubicBezTo>
              </a:path>
            </a:pathLst>
          </a:cu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 rot="2484310">
            <a:off x="4407684" y="1242692"/>
            <a:ext cx="976036" cy="1959108"/>
          </a:xfrm>
          <a:custGeom>
            <a:avLst/>
            <a:gdLst>
              <a:gd name="connsiteX0" fmla="*/ 63690 w 950795"/>
              <a:gd name="connsiteY0" fmla="*/ 807493 h 2131326"/>
              <a:gd name="connsiteX1" fmla="*/ 104633 w 950795"/>
              <a:gd name="connsiteY1" fmla="*/ 206992 h 2131326"/>
              <a:gd name="connsiteX2" fmla="*/ 691487 w 950795"/>
              <a:gd name="connsiteY2" fmla="*/ 220639 h 2131326"/>
              <a:gd name="connsiteX3" fmla="*/ 582305 w 950795"/>
              <a:gd name="connsiteY3" fmla="*/ 1530824 h 2131326"/>
              <a:gd name="connsiteX4" fmla="*/ 950795 w 950795"/>
              <a:gd name="connsiteY4" fmla="*/ 2131326 h 2131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0795" h="2131326">
                <a:moveTo>
                  <a:pt x="63690" y="807493"/>
                </a:moveTo>
                <a:cubicBezTo>
                  <a:pt x="31845" y="556147"/>
                  <a:pt x="0" y="304801"/>
                  <a:pt x="104633" y="206992"/>
                </a:cubicBezTo>
                <a:cubicBezTo>
                  <a:pt x="209266" y="109183"/>
                  <a:pt x="611875" y="0"/>
                  <a:pt x="691487" y="220639"/>
                </a:cubicBezTo>
                <a:cubicBezTo>
                  <a:pt x="771099" y="441278"/>
                  <a:pt x="539087" y="1212376"/>
                  <a:pt x="582305" y="1530824"/>
                </a:cubicBezTo>
                <a:cubicBezTo>
                  <a:pt x="625523" y="1849272"/>
                  <a:pt x="889380" y="1990299"/>
                  <a:pt x="950795" y="2131326"/>
                </a:cubicBezTo>
              </a:path>
            </a:pathLst>
          </a:cu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 rot="5221325">
            <a:off x="5230443" y="1844686"/>
            <a:ext cx="976036" cy="1959108"/>
          </a:xfrm>
          <a:custGeom>
            <a:avLst/>
            <a:gdLst>
              <a:gd name="connsiteX0" fmla="*/ 63690 w 950795"/>
              <a:gd name="connsiteY0" fmla="*/ 807493 h 2131326"/>
              <a:gd name="connsiteX1" fmla="*/ 104633 w 950795"/>
              <a:gd name="connsiteY1" fmla="*/ 206992 h 2131326"/>
              <a:gd name="connsiteX2" fmla="*/ 691487 w 950795"/>
              <a:gd name="connsiteY2" fmla="*/ 220639 h 2131326"/>
              <a:gd name="connsiteX3" fmla="*/ 582305 w 950795"/>
              <a:gd name="connsiteY3" fmla="*/ 1530824 h 2131326"/>
              <a:gd name="connsiteX4" fmla="*/ 950795 w 950795"/>
              <a:gd name="connsiteY4" fmla="*/ 2131326 h 2131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0795" h="2131326">
                <a:moveTo>
                  <a:pt x="63690" y="807493"/>
                </a:moveTo>
                <a:cubicBezTo>
                  <a:pt x="31845" y="556147"/>
                  <a:pt x="0" y="304801"/>
                  <a:pt x="104633" y="206992"/>
                </a:cubicBezTo>
                <a:cubicBezTo>
                  <a:pt x="209266" y="109183"/>
                  <a:pt x="611875" y="0"/>
                  <a:pt x="691487" y="220639"/>
                </a:cubicBezTo>
                <a:cubicBezTo>
                  <a:pt x="771099" y="441278"/>
                  <a:pt x="539087" y="1212376"/>
                  <a:pt x="582305" y="1530824"/>
                </a:cubicBezTo>
                <a:cubicBezTo>
                  <a:pt x="625523" y="1849272"/>
                  <a:pt x="889380" y="1990299"/>
                  <a:pt x="950795" y="2131326"/>
                </a:cubicBezTo>
              </a:path>
            </a:pathLst>
          </a:cu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 rot="19198940">
            <a:off x="2873027" y="2013242"/>
            <a:ext cx="976036" cy="1959108"/>
          </a:xfrm>
          <a:custGeom>
            <a:avLst/>
            <a:gdLst>
              <a:gd name="connsiteX0" fmla="*/ 63690 w 950795"/>
              <a:gd name="connsiteY0" fmla="*/ 807493 h 2131326"/>
              <a:gd name="connsiteX1" fmla="*/ 104633 w 950795"/>
              <a:gd name="connsiteY1" fmla="*/ 206992 h 2131326"/>
              <a:gd name="connsiteX2" fmla="*/ 691487 w 950795"/>
              <a:gd name="connsiteY2" fmla="*/ 220639 h 2131326"/>
              <a:gd name="connsiteX3" fmla="*/ 582305 w 950795"/>
              <a:gd name="connsiteY3" fmla="*/ 1530824 h 2131326"/>
              <a:gd name="connsiteX4" fmla="*/ 950795 w 950795"/>
              <a:gd name="connsiteY4" fmla="*/ 2131326 h 2131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0795" h="2131326">
                <a:moveTo>
                  <a:pt x="63690" y="807493"/>
                </a:moveTo>
                <a:cubicBezTo>
                  <a:pt x="31845" y="556147"/>
                  <a:pt x="0" y="304801"/>
                  <a:pt x="104633" y="206992"/>
                </a:cubicBezTo>
                <a:cubicBezTo>
                  <a:pt x="209266" y="109183"/>
                  <a:pt x="611875" y="0"/>
                  <a:pt x="691487" y="220639"/>
                </a:cubicBezTo>
                <a:cubicBezTo>
                  <a:pt x="771099" y="441278"/>
                  <a:pt x="539087" y="1212376"/>
                  <a:pt x="582305" y="1530824"/>
                </a:cubicBezTo>
                <a:cubicBezTo>
                  <a:pt x="625523" y="1849272"/>
                  <a:pt x="889380" y="1990299"/>
                  <a:pt x="950795" y="2131326"/>
                </a:cubicBezTo>
              </a:path>
            </a:pathLst>
          </a:cu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 rot="16676764">
            <a:off x="2835579" y="2996754"/>
            <a:ext cx="976036" cy="1959108"/>
          </a:xfrm>
          <a:custGeom>
            <a:avLst/>
            <a:gdLst>
              <a:gd name="connsiteX0" fmla="*/ 63690 w 950795"/>
              <a:gd name="connsiteY0" fmla="*/ 807493 h 2131326"/>
              <a:gd name="connsiteX1" fmla="*/ 104633 w 950795"/>
              <a:gd name="connsiteY1" fmla="*/ 206992 h 2131326"/>
              <a:gd name="connsiteX2" fmla="*/ 691487 w 950795"/>
              <a:gd name="connsiteY2" fmla="*/ 220639 h 2131326"/>
              <a:gd name="connsiteX3" fmla="*/ 582305 w 950795"/>
              <a:gd name="connsiteY3" fmla="*/ 1530824 h 2131326"/>
              <a:gd name="connsiteX4" fmla="*/ 950795 w 950795"/>
              <a:gd name="connsiteY4" fmla="*/ 2131326 h 2131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0795" h="2131326">
                <a:moveTo>
                  <a:pt x="63690" y="807493"/>
                </a:moveTo>
                <a:cubicBezTo>
                  <a:pt x="31845" y="556147"/>
                  <a:pt x="0" y="304801"/>
                  <a:pt x="104633" y="206992"/>
                </a:cubicBezTo>
                <a:cubicBezTo>
                  <a:pt x="209266" y="109183"/>
                  <a:pt x="611875" y="0"/>
                  <a:pt x="691487" y="220639"/>
                </a:cubicBezTo>
                <a:cubicBezTo>
                  <a:pt x="771099" y="441278"/>
                  <a:pt x="539087" y="1212376"/>
                  <a:pt x="582305" y="1530824"/>
                </a:cubicBezTo>
                <a:cubicBezTo>
                  <a:pt x="625523" y="1849272"/>
                  <a:pt x="889380" y="1990299"/>
                  <a:pt x="950795" y="2131326"/>
                </a:cubicBezTo>
              </a:path>
            </a:pathLst>
          </a:cu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 rot="14195383">
            <a:off x="3455870" y="3610505"/>
            <a:ext cx="976036" cy="1959108"/>
          </a:xfrm>
          <a:custGeom>
            <a:avLst/>
            <a:gdLst>
              <a:gd name="connsiteX0" fmla="*/ 63690 w 950795"/>
              <a:gd name="connsiteY0" fmla="*/ 807493 h 2131326"/>
              <a:gd name="connsiteX1" fmla="*/ 104633 w 950795"/>
              <a:gd name="connsiteY1" fmla="*/ 206992 h 2131326"/>
              <a:gd name="connsiteX2" fmla="*/ 691487 w 950795"/>
              <a:gd name="connsiteY2" fmla="*/ 220639 h 2131326"/>
              <a:gd name="connsiteX3" fmla="*/ 582305 w 950795"/>
              <a:gd name="connsiteY3" fmla="*/ 1530824 h 2131326"/>
              <a:gd name="connsiteX4" fmla="*/ 950795 w 950795"/>
              <a:gd name="connsiteY4" fmla="*/ 2131326 h 2131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0795" h="2131326">
                <a:moveTo>
                  <a:pt x="63690" y="807493"/>
                </a:moveTo>
                <a:cubicBezTo>
                  <a:pt x="31845" y="556147"/>
                  <a:pt x="0" y="304801"/>
                  <a:pt x="104633" y="206992"/>
                </a:cubicBezTo>
                <a:cubicBezTo>
                  <a:pt x="209266" y="109183"/>
                  <a:pt x="611875" y="0"/>
                  <a:pt x="691487" y="220639"/>
                </a:cubicBezTo>
                <a:cubicBezTo>
                  <a:pt x="771099" y="441278"/>
                  <a:pt x="539087" y="1212376"/>
                  <a:pt x="582305" y="1530824"/>
                </a:cubicBezTo>
                <a:cubicBezTo>
                  <a:pt x="625523" y="1849272"/>
                  <a:pt x="889380" y="1990299"/>
                  <a:pt x="950795" y="2131326"/>
                </a:cubicBezTo>
              </a:path>
            </a:pathLst>
          </a:cu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 rot="10800000">
            <a:off x="4510364" y="3681140"/>
            <a:ext cx="976036" cy="1959108"/>
          </a:xfrm>
          <a:custGeom>
            <a:avLst/>
            <a:gdLst>
              <a:gd name="connsiteX0" fmla="*/ 63690 w 950795"/>
              <a:gd name="connsiteY0" fmla="*/ 807493 h 2131326"/>
              <a:gd name="connsiteX1" fmla="*/ 104633 w 950795"/>
              <a:gd name="connsiteY1" fmla="*/ 206992 h 2131326"/>
              <a:gd name="connsiteX2" fmla="*/ 691487 w 950795"/>
              <a:gd name="connsiteY2" fmla="*/ 220639 h 2131326"/>
              <a:gd name="connsiteX3" fmla="*/ 582305 w 950795"/>
              <a:gd name="connsiteY3" fmla="*/ 1530824 h 2131326"/>
              <a:gd name="connsiteX4" fmla="*/ 950795 w 950795"/>
              <a:gd name="connsiteY4" fmla="*/ 2131326 h 2131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0795" h="2131326">
                <a:moveTo>
                  <a:pt x="63690" y="807493"/>
                </a:moveTo>
                <a:cubicBezTo>
                  <a:pt x="31845" y="556147"/>
                  <a:pt x="0" y="304801"/>
                  <a:pt x="104633" y="206992"/>
                </a:cubicBezTo>
                <a:cubicBezTo>
                  <a:pt x="209266" y="109183"/>
                  <a:pt x="611875" y="0"/>
                  <a:pt x="691487" y="220639"/>
                </a:cubicBezTo>
                <a:cubicBezTo>
                  <a:pt x="771099" y="441278"/>
                  <a:pt x="539087" y="1212376"/>
                  <a:pt x="582305" y="1530824"/>
                </a:cubicBezTo>
                <a:cubicBezTo>
                  <a:pt x="625523" y="1849272"/>
                  <a:pt x="889380" y="1990299"/>
                  <a:pt x="950795" y="2131326"/>
                </a:cubicBezTo>
              </a:path>
            </a:pathLst>
          </a:cu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 rot="7687104">
            <a:off x="5311144" y="2832849"/>
            <a:ext cx="976036" cy="1959108"/>
          </a:xfrm>
          <a:custGeom>
            <a:avLst/>
            <a:gdLst>
              <a:gd name="connsiteX0" fmla="*/ 63690 w 950795"/>
              <a:gd name="connsiteY0" fmla="*/ 807493 h 2131326"/>
              <a:gd name="connsiteX1" fmla="*/ 104633 w 950795"/>
              <a:gd name="connsiteY1" fmla="*/ 206992 h 2131326"/>
              <a:gd name="connsiteX2" fmla="*/ 691487 w 950795"/>
              <a:gd name="connsiteY2" fmla="*/ 220639 h 2131326"/>
              <a:gd name="connsiteX3" fmla="*/ 582305 w 950795"/>
              <a:gd name="connsiteY3" fmla="*/ 1530824 h 2131326"/>
              <a:gd name="connsiteX4" fmla="*/ 950795 w 950795"/>
              <a:gd name="connsiteY4" fmla="*/ 2131326 h 2131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0795" h="2131326">
                <a:moveTo>
                  <a:pt x="63690" y="807493"/>
                </a:moveTo>
                <a:cubicBezTo>
                  <a:pt x="31845" y="556147"/>
                  <a:pt x="0" y="304801"/>
                  <a:pt x="104633" y="206992"/>
                </a:cubicBezTo>
                <a:cubicBezTo>
                  <a:pt x="209266" y="109183"/>
                  <a:pt x="611875" y="0"/>
                  <a:pt x="691487" y="220639"/>
                </a:cubicBezTo>
                <a:cubicBezTo>
                  <a:pt x="771099" y="441278"/>
                  <a:pt x="539087" y="1212376"/>
                  <a:pt x="582305" y="1530824"/>
                </a:cubicBezTo>
                <a:cubicBezTo>
                  <a:pt x="625523" y="1849272"/>
                  <a:pt x="889380" y="1990299"/>
                  <a:pt x="950795" y="2131326"/>
                </a:cubicBezTo>
              </a:path>
            </a:pathLst>
          </a:cu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2000232" y="3000372"/>
            <a:ext cx="51383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ОТЛИЧНИКОМ</a:t>
            </a:r>
            <a:endParaRPr lang="ru-RU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2285984" y="1071546"/>
            <a:ext cx="4786346" cy="2571768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688148"/>
              </a:avLst>
            </a:prstTxWarp>
          </a:bodyPr>
          <a:lstStyle/>
          <a:p>
            <a:pPr algn="ctr"/>
            <a:r>
              <a:rPr lang="ru-RU" sz="28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BFBF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</a:rPr>
              <a:t>○</a:t>
            </a:r>
            <a:r>
              <a:rPr lang="ru-RU" sz="2800" b="1" kern="10" spc="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BFBF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</a:rPr>
              <a:t>Кто хочет стать○</a:t>
            </a:r>
            <a:endParaRPr lang="ru-RU" sz="3600" b="1" kern="10" spc="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BFBFB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/>
            </a:endParaRPr>
          </a:p>
        </p:txBody>
      </p:sp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2285984" y="4143380"/>
            <a:ext cx="4643470" cy="250033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endParaRPr lang="ru-RU" sz="3600" b="1" kern="10" dirty="0" smtClean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BFBFB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/>
            </a:endParaRPr>
          </a:p>
          <a:p>
            <a:pPr algn="ctr"/>
            <a:r>
              <a:rPr lang="ru-RU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BFBF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</a:rPr>
              <a:t>○</a:t>
            </a:r>
            <a:r>
              <a:rPr lang="ru-RU" sz="3600" kern="10" spc="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BFBFBF"/>
                </a:solidFill>
                <a:effectLst/>
                <a:latin typeface="Times New Roman"/>
                <a:cs typeface="Times New Roman"/>
              </a:rPr>
              <a:t>Кто хочет стать</a:t>
            </a:r>
            <a:r>
              <a:rPr lang="ru-RU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BFBF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</a:rPr>
              <a:t>○</a:t>
            </a:r>
            <a:endParaRPr lang="ru-RU" sz="4400" b="1" kern="10" dirty="0" smtClean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BFBFB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/>
            </a:endParaRPr>
          </a:p>
          <a:p>
            <a:pPr algn="ctr" rtl="0"/>
            <a:endParaRPr lang="ru-RU" sz="3600" kern="10" spc="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BFBFBF"/>
              </a:solidFill>
              <a:effectLst/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Шестиугольник 4"/>
          <p:cNvSpPr/>
          <p:nvPr/>
        </p:nvSpPr>
        <p:spPr>
          <a:xfrm>
            <a:off x="500034" y="1785926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А:</a:t>
            </a:r>
            <a:r>
              <a:rPr lang="ru-RU" sz="2800" dirty="0" smtClean="0"/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Осла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500034" y="2643182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buFont typeface="Wingdings" pitchFamily="2" charset="2"/>
              <a:buNone/>
              <a:defRPr/>
            </a:pPr>
            <a:endParaRPr lang="de-DE" sz="2800" b="1" dirty="0" smtClean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Кота </a:t>
            </a: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4857752" y="1785926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Козла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4857752" y="2643182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Собаки 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одержимое 8"/>
          <p:cNvSpPr txBox="1">
            <a:spLocks/>
          </p:cNvSpPr>
          <p:nvPr/>
        </p:nvSpPr>
        <p:spPr bwMode="auto">
          <a:xfrm>
            <a:off x="500034" y="428604"/>
            <a:ext cx="8143932" cy="714380"/>
          </a:xfrm>
          <a:prstGeom prst="hexagon">
            <a:avLst/>
          </a:prstGeom>
          <a:ln w="25400" cap="flat" cmpd="sng" algn="ctr">
            <a:solidFill>
              <a:schemeClr val="accent4">
                <a:lumMod val="10000"/>
              </a:schemeClr>
            </a:solidFill>
            <a:prstDash val="solid"/>
            <a:miter lim="800000"/>
            <a:headEnd/>
            <a:tailEnd/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lvl="0" indent="-342900" algn="ctr" eaLnBrk="0" hangingPunct="0">
              <a:spcBef>
                <a:spcPct val="20000"/>
              </a:spcBef>
              <a:buClr>
                <a:schemeClr val="hlink"/>
              </a:buClr>
              <a:buSzPct val="90000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Какого животного не было в компании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бременских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музыкантов? 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785786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3571868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50:50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215074" y="5072074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214950"/>
            <a:ext cx="707660" cy="851241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5286388"/>
            <a:ext cx="571503" cy="655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Прямая соединительная линия 14"/>
          <p:cNvCxnSpPr/>
          <p:nvPr/>
        </p:nvCxnSpPr>
        <p:spPr>
          <a:xfrm>
            <a:off x="4429124" y="2071678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429124" y="2928934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Соединительная линия уступом 16"/>
          <p:cNvCxnSpPr/>
          <p:nvPr/>
        </p:nvCxnSpPr>
        <p:spPr>
          <a:xfrm rot="10800000">
            <a:off x="500034" y="2071678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9" idx="0"/>
          </p:cNvCxnSpPr>
          <p:nvPr/>
        </p:nvCxnSpPr>
        <p:spPr>
          <a:xfrm>
            <a:off x="8643966" y="785794"/>
            <a:ext cx="50003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endCxn id="9" idx="3"/>
          </p:cNvCxnSpPr>
          <p:nvPr/>
        </p:nvCxnSpPr>
        <p:spPr>
          <a:xfrm>
            <a:off x="0" y="785794"/>
            <a:ext cx="50003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Соединительная линия уступом 21"/>
          <p:cNvCxnSpPr/>
          <p:nvPr/>
        </p:nvCxnSpPr>
        <p:spPr>
          <a:xfrm flipV="1">
            <a:off x="8786842" y="2071678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399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Шестиугольник 4"/>
          <p:cNvSpPr/>
          <p:nvPr/>
        </p:nvSpPr>
        <p:spPr>
          <a:xfrm>
            <a:off x="428596" y="2285992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А:</a:t>
            </a:r>
            <a:r>
              <a:rPr lang="ru-RU" sz="2800" dirty="0" smtClean="0"/>
              <a:t>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Батька Рейн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428596" y="3143248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buFont typeface="Wingdings" pitchFamily="2" charset="2"/>
              <a:buNone/>
              <a:defRPr/>
            </a:pPr>
            <a:endParaRPr lang="de-DE" sz="2800" b="1" dirty="0" smtClean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Рейн-братишка </a:t>
            </a: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4786314" y="2285992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Отец Рейн 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4786314" y="3143248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Дедушка Рейн 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одержимое 8"/>
          <p:cNvSpPr txBox="1">
            <a:spLocks/>
          </p:cNvSpPr>
          <p:nvPr/>
        </p:nvSpPr>
        <p:spPr bwMode="auto">
          <a:xfrm>
            <a:off x="357158" y="285728"/>
            <a:ext cx="8143932" cy="1000132"/>
          </a:xfrm>
          <a:prstGeom prst="hexagon">
            <a:avLst/>
          </a:prstGeom>
          <a:ln w="25400" cap="flat" cmpd="sng" algn="ctr">
            <a:solidFill>
              <a:schemeClr val="accent4">
                <a:lumMod val="10000"/>
              </a:schemeClr>
            </a:solidFill>
            <a:prstDash val="solid"/>
            <a:miter lim="800000"/>
            <a:headEnd/>
            <a:tailEnd/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lvl="0" indent="-342900" algn="ctr" eaLnBrk="0" hangingPunct="0">
              <a:spcBef>
                <a:spcPct val="20000"/>
              </a:spcBef>
              <a:buClr>
                <a:schemeClr val="hlink"/>
              </a:buClr>
              <a:buSzPct val="90000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Русские называют свою самую величественную реку Волга-матушка. А как называют немцы Рейн?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785786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3571868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50:50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215074" y="5072074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214950"/>
            <a:ext cx="707660" cy="851241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5286388"/>
            <a:ext cx="571503" cy="655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Прямая соединительная линия 14"/>
          <p:cNvCxnSpPr/>
          <p:nvPr/>
        </p:nvCxnSpPr>
        <p:spPr>
          <a:xfrm>
            <a:off x="4357686" y="2571744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357686" y="3429000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Соединительная линия уступом 16"/>
          <p:cNvCxnSpPr/>
          <p:nvPr/>
        </p:nvCxnSpPr>
        <p:spPr>
          <a:xfrm rot="10800000">
            <a:off x="428596" y="2571744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9" idx="0"/>
          </p:cNvCxnSpPr>
          <p:nvPr/>
        </p:nvCxnSpPr>
        <p:spPr>
          <a:xfrm>
            <a:off x="8501090" y="785794"/>
            <a:ext cx="64291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0" y="785794"/>
            <a:ext cx="35715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Соединительная линия уступом 20"/>
          <p:cNvCxnSpPr/>
          <p:nvPr/>
        </p:nvCxnSpPr>
        <p:spPr>
          <a:xfrm flipV="1">
            <a:off x="8715404" y="2571744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 smtClean="0"/>
          </a:p>
        </p:txBody>
      </p:sp>
      <p:sp>
        <p:nvSpPr>
          <p:cNvPr id="5" name="Шестиугольник 4"/>
          <p:cNvSpPr/>
          <p:nvPr/>
        </p:nvSpPr>
        <p:spPr>
          <a:xfrm>
            <a:off x="571472" y="2428868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А:</a:t>
            </a:r>
            <a:r>
              <a:rPr lang="ru-RU" sz="2800" dirty="0" smtClean="0"/>
              <a:t>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Паспорт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571472" y="3286124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buFont typeface="Wingdings" pitchFamily="2" charset="2"/>
              <a:buNone/>
              <a:defRPr/>
            </a:pPr>
            <a:endParaRPr lang="de-DE" sz="2800" b="1" dirty="0" smtClean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Диплом</a:t>
            </a: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4929190" y="2428868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ru-RU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Удостоверение личности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4929190" y="3286124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Водительские права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одержимое 8"/>
          <p:cNvSpPr txBox="1">
            <a:spLocks/>
          </p:cNvSpPr>
          <p:nvPr/>
        </p:nvSpPr>
        <p:spPr bwMode="auto">
          <a:xfrm>
            <a:off x="571472" y="500042"/>
            <a:ext cx="8143932" cy="1357322"/>
          </a:xfrm>
          <a:prstGeom prst="hexagon">
            <a:avLst/>
          </a:prstGeom>
          <a:ln w="25400" cap="flat" cmpd="sng" algn="ctr">
            <a:solidFill>
              <a:schemeClr val="accent4">
                <a:lumMod val="10000"/>
              </a:schemeClr>
            </a:solidFill>
            <a:prstDash val="solid"/>
            <a:miter lim="800000"/>
            <a:headEnd/>
            <a:tailEnd/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lvl="0" indent="-342900" algn="ctr" eaLnBrk="0" hangingPunct="0">
              <a:spcBef>
                <a:spcPct val="20000"/>
              </a:spcBef>
              <a:buClr>
                <a:schemeClr val="hlink"/>
              </a:buClr>
              <a:buSzPct val="90000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некоторых городах Германии администрация предлагает гражданам, достигшим 65 лет, выгодный обмен: им выдаётся бесплатный пожизненный проездной билет   на все виды городского транспорта. В обмен на что?</a:t>
            </a:r>
            <a:endParaRPr kumimoji="0" lang="ru-RU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785786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3571868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50:50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215074" y="5072074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214950"/>
            <a:ext cx="707660" cy="851241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5286388"/>
            <a:ext cx="571503" cy="655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Прямая соединительная линия 14"/>
          <p:cNvCxnSpPr/>
          <p:nvPr/>
        </p:nvCxnSpPr>
        <p:spPr>
          <a:xfrm>
            <a:off x="4500562" y="2714620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500562" y="3571876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Соединительная линия уступом 16"/>
          <p:cNvCxnSpPr/>
          <p:nvPr/>
        </p:nvCxnSpPr>
        <p:spPr>
          <a:xfrm rot="10800000">
            <a:off x="571472" y="2714620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9" idx="0"/>
          </p:cNvCxnSpPr>
          <p:nvPr/>
        </p:nvCxnSpPr>
        <p:spPr>
          <a:xfrm flipV="1">
            <a:off x="8715404" y="1144572"/>
            <a:ext cx="428596" cy="3413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0" y="1142984"/>
            <a:ext cx="57144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Соединительная линия уступом 23"/>
          <p:cNvCxnSpPr/>
          <p:nvPr/>
        </p:nvCxnSpPr>
        <p:spPr>
          <a:xfrm flipV="1">
            <a:off x="8858280" y="2714620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4000" dirty="0" smtClean="0"/>
          </a:p>
        </p:txBody>
      </p:sp>
      <p:sp>
        <p:nvSpPr>
          <p:cNvPr id="5" name="Шестиугольник 4"/>
          <p:cNvSpPr/>
          <p:nvPr/>
        </p:nvSpPr>
        <p:spPr>
          <a:xfrm>
            <a:off x="500034" y="2285992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А:</a:t>
            </a:r>
            <a:r>
              <a:rPr lang="ru-RU" sz="2800" dirty="0" smtClean="0"/>
              <a:t> </a:t>
            </a: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Wesen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500034" y="3143248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buFont typeface="Wingdings" pitchFamily="2" charset="2"/>
              <a:buNone/>
              <a:defRPr/>
            </a:pPr>
            <a:endParaRPr lang="de-DE" sz="2800" b="1" dirty="0" smtClean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Weber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4857752" y="2285992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Wissen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4857752" y="3143248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Wurzel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одержимое 8"/>
          <p:cNvSpPr txBox="1">
            <a:spLocks/>
          </p:cNvSpPr>
          <p:nvPr/>
        </p:nvSpPr>
        <p:spPr bwMode="auto">
          <a:xfrm>
            <a:off x="500034" y="571480"/>
            <a:ext cx="8143932" cy="1071570"/>
          </a:xfrm>
          <a:prstGeom prst="hexagon">
            <a:avLst/>
          </a:prstGeom>
          <a:ln w="25400" cap="flat" cmpd="sng" algn="ctr">
            <a:solidFill>
              <a:schemeClr val="accent4">
                <a:lumMod val="10000"/>
              </a:schemeClr>
            </a:solidFill>
            <a:prstDash val="solid"/>
            <a:miter lim="800000"/>
            <a:headEnd/>
            <a:tailEnd/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lvl="0" indent="-342900" algn="ctr" eaLnBrk="0" hangingPunct="0">
              <a:spcBef>
                <a:spcPct val="20000"/>
              </a:spcBef>
              <a:buClr>
                <a:schemeClr val="hlink"/>
              </a:buClr>
              <a:buSzPct val="90000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Многим известна фамилия </a:t>
            </a:r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Einstein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,в переводе на русский означает – камень. А как звучала бы по-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немецки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фамилия  Ткачев?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kumimoji="0" lang="ru-RU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785786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3571868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50:50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215074" y="5072074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214950"/>
            <a:ext cx="707660" cy="851241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5286388"/>
            <a:ext cx="571503" cy="655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Прямая соединительная линия 14"/>
          <p:cNvCxnSpPr/>
          <p:nvPr/>
        </p:nvCxnSpPr>
        <p:spPr>
          <a:xfrm>
            <a:off x="4429124" y="2571744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429124" y="3429000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Соединительная линия уступом 16"/>
          <p:cNvCxnSpPr/>
          <p:nvPr/>
        </p:nvCxnSpPr>
        <p:spPr>
          <a:xfrm rot="10800000">
            <a:off x="500034" y="2571744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8572528" y="1071546"/>
            <a:ext cx="57147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0" y="1071546"/>
            <a:ext cx="50000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Соединительная линия уступом 26"/>
          <p:cNvCxnSpPr/>
          <p:nvPr/>
        </p:nvCxnSpPr>
        <p:spPr>
          <a:xfrm flipV="1">
            <a:off x="8786842" y="2571744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071546"/>
            <a:ext cx="8229600" cy="507981"/>
          </a:xfrm>
        </p:spPr>
        <p:txBody>
          <a:bodyPr/>
          <a:lstStyle/>
          <a:p>
            <a:r>
              <a:rPr lang="ru-RU" sz="32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Подсказки</a:t>
            </a:r>
            <a:br>
              <a:rPr lang="ru-RU" sz="32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</a:br>
            <a:endParaRPr lang="ru-RU" sz="320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___________________________________</a:t>
            </a:r>
            <a:endParaRPr lang="ru-RU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857224" y="2786058"/>
            <a:ext cx="1928826" cy="857256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3643306" y="2786058"/>
            <a:ext cx="1928826" cy="857256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50:50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286512" y="2714620"/>
            <a:ext cx="1928826" cy="857256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857496"/>
            <a:ext cx="707660" cy="636927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2786058"/>
            <a:ext cx="571503" cy="655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 smtClean="0"/>
          </a:p>
        </p:txBody>
      </p:sp>
      <p:sp>
        <p:nvSpPr>
          <p:cNvPr id="5" name="Шестиугольник 4"/>
          <p:cNvSpPr/>
          <p:nvPr/>
        </p:nvSpPr>
        <p:spPr>
          <a:xfrm>
            <a:off x="500034" y="2357430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А:</a:t>
            </a:r>
            <a:r>
              <a:rPr lang="ru-RU" sz="2800" dirty="0" smtClean="0"/>
              <a:t>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Ведьма</a:t>
            </a: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500034" y="3214686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buFont typeface="Wingdings" pitchFamily="2" charset="2"/>
              <a:buNone/>
              <a:defRPr/>
            </a:pPr>
            <a:endParaRPr lang="de-DE" sz="2800" b="1" dirty="0" smtClean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Старуха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Изергиль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4857752" y="2357430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Баба Яга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4857752" y="3214686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Старуха Шапокляк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одержимое 8"/>
          <p:cNvSpPr txBox="1">
            <a:spLocks/>
          </p:cNvSpPr>
          <p:nvPr/>
        </p:nvSpPr>
        <p:spPr bwMode="auto">
          <a:xfrm>
            <a:off x="500034" y="428604"/>
            <a:ext cx="8143932" cy="1071570"/>
          </a:xfrm>
          <a:prstGeom prst="hexagon">
            <a:avLst/>
          </a:prstGeom>
          <a:ln w="25400" cap="flat" cmpd="sng" algn="ctr">
            <a:solidFill>
              <a:schemeClr val="accent4">
                <a:lumMod val="10000"/>
              </a:schemeClr>
            </a:solidFill>
            <a:prstDash val="solid"/>
            <a:miter lim="800000"/>
            <a:headEnd/>
            <a:tailEnd/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lvl="0" indent="-342900" algn="ctr" eaLnBrk="0" hangingPunct="0">
              <a:spcBef>
                <a:spcPct val="20000"/>
              </a:spcBef>
              <a:buClr>
                <a:schemeClr val="hlink"/>
              </a:buClr>
              <a:buSzPct val="90000"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Туристы, побывавшие в горах Гарц, привозят оттуда в качестве сувенира изображение женщины? Кто эта женщина?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785786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3571868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50:50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215074" y="5072074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214950"/>
            <a:ext cx="707660" cy="851241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5286388"/>
            <a:ext cx="571503" cy="655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Прямая соединительная линия 14"/>
          <p:cNvCxnSpPr/>
          <p:nvPr/>
        </p:nvCxnSpPr>
        <p:spPr>
          <a:xfrm>
            <a:off x="4429124" y="2643182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429124" y="3500438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Соединительная линия уступом 16"/>
          <p:cNvCxnSpPr/>
          <p:nvPr/>
        </p:nvCxnSpPr>
        <p:spPr>
          <a:xfrm rot="10800000">
            <a:off x="500034" y="2643182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8643966" y="928670"/>
            <a:ext cx="50003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0" y="928670"/>
            <a:ext cx="50000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Соединительная линия уступом 21"/>
          <p:cNvCxnSpPr/>
          <p:nvPr/>
        </p:nvCxnSpPr>
        <p:spPr>
          <a:xfrm flipV="1">
            <a:off x="8786842" y="2643182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 </a:t>
            </a:r>
          </a:p>
        </p:txBody>
      </p:sp>
      <p:sp>
        <p:nvSpPr>
          <p:cNvPr id="5" name="Шестиугольник 4"/>
          <p:cNvSpPr/>
          <p:nvPr/>
        </p:nvSpPr>
        <p:spPr>
          <a:xfrm>
            <a:off x="500034" y="2571744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А:</a:t>
            </a:r>
            <a:r>
              <a:rPr lang="ru-RU" sz="2800" dirty="0" smtClean="0"/>
              <a:t>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Бах</a:t>
            </a: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500034" y="3429000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buFont typeface="Wingdings" pitchFamily="2" charset="2"/>
              <a:buNone/>
              <a:defRPr/>
            </a:pPr>
            <a:endParaRPr lang="de-DE" sz="2800" b="1" dirty="0" smtClean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Бетховен </a:t>
            </a: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4857752" y="2571744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/>
              <a:t>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Гёте 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4857752" y="3429000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Шиллер 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одержимое 8"/>
          <p:cNvSpPr txBox="1">
            <a:spLocks/>
          </p:cNvSpPr>
          <p:nvPr/>
        </p:nvSpPr>
        <p:spPr bwMode="auto">
          <a:xfrm>
            <a:off x="428596" y="571480"/>
            <a:ext cx="8429684" cy="1071570"/>
          </a:xfrm>
          <a:prstGeom prst="hexagon">
            <a:avLst/>
          </a:prstGeom>
          <a:ln w="25400" cap="flat" cmpd="sng" algn="ctr">
            <a:solidFill>
              <a:schemeClr val="accent4">
                <a:lumMod val="10000"/>
              </a:schemeClr>
            </a:solidFill>
            <a:prstDash val="solid"/>
            <a:miter lim="800000"/>
            <a:headEnd/>
            <a:tailEnd/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lvl="0" indent="-342900" algn="ctr" eaLnBrk="0" hangingPunct="0">
              <a:spcBef>
                <a:spcPct val="20000"/>
              </a:spcBef>
              <a:buClr>
                <a:schemeClr val="hlink"/>
              </a:buClr>
              <a:buSzPct val="90000"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ком из великих людей Германии сказаны такие слова « не ручей, а море должен он называться» ?</a:t>
            </a:r>
            <a:endParaRPr lang="de-DE" sz="24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785786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3571868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50:50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215074" y="5072074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214950"/>
            <a:ext cx="707660" cy="851241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5286388"/>
            <a:ext cx="571503" cy="655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Прямая соединительная линия 14"/>
          <p:cNvCxnSpPr/>
          <p:nvPr/>
        </p:nvCxnSpPr>
        <p:spPr>
          <a:xfrm>
            <a:off x="4429124" y="2857496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429124" y="3714752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Соединительная линия уступом 16"/>
          <p:cNvCxnSpPr/>
          <p:nvPr/>
        </p:nvCxnSpPr>
        <p:spPr>
          <a:xfrm rot="10800000">
            <a:off x="500034" y="2857496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8786842" y="1071546"/>
            <a:ext cx="35715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0" y="1071546"/>
            <a:ext cx="35715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Соединительная линия уступом 20"/>
          <p:cNvCxnSpPr/>
          <p:nvPr/>
        </p:nvCxnSpPr>
        <p:spPr>
          <a:xfrm flipV="1">
            <a:off x="8786842" y="2857496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Шестиугольник 4"/>
          <p:cNvSpPr/>
          <p:nvPr/>
        </p:nvSpPr>
        <p:spPr>
          <a:xfrm>
            <a:off x="428596" y="2285992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А:</a:t>
            </a:r>
            <a:r>
              <a:rPr lang="ru-RU" sz="2800" dirty="0" smtClean="0"/>
              <a:t>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Баден-Баден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428596" y="3143248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buFont typeface="Wingdings" pitchFamily="2" charset="2"/>
              <a:buNone/>
              <a:defRPr/>
            </a:pPr>
            <a:endParaRPr lang="de-DE" sz="2800" b="1" dirty="0" smtClean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Бремен </a:t>
            </a: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4786314" y="2285992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Дюссельдорф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4786314" y="3143248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Франкфурт 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одержимое 8"/>
          <p:cNvSpPr txBox="1">
            <a:spLocks/>
          </p:cNvSpPr>
          <p:nvPr/>
        </p:nvSpPr>
        <p:spPr bwMode="auto">
          <a:xfrm>
            <a:off x="428596" y="428604"/>
            <a:ext cx="8429684" cy="1071570"/>
          </a:xfrm>
          <a:prstGeom prst="hexagon">
            <a:avLst/>
          </a:prstGeom>
          <a:ln w="25400" cap="flat" cmpd="sng" algn="ctr">
            <a:solidFill>
              <a:schemeClr val="accent4">
                <a:lumMod val="10000"/>
              </a:schemeClr>
            </a:solidFill>
            <a:prstDash val="solid"/>
            <a:miter lim="800000"/>
            <a:headEnd/>
            <a:tailEnd/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lvl="0" indent="-342900" algn="ctr" eaLnBrk="0" hangingPunct="0">
              <a:spcBef>
                <a:spcPct val="20000"/>
              </a:spcBef>
              <a:buClr>
                <a:schemeClr val="hlink"/>
              </a:buClr>
              <a:buSzPct val="90000"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Какой немецкий город является в то же время и деревней? 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785786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3571868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50:50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215074" y="5072074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214950"/>
            <a:ext cx="707660" cy="851241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5286388"/>
            <a:ext cx="571503" cy="655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Прямая соединительная линия 14"/>
          <p:cNvCxnSpPr/>
          <p:nvPr/>
        </p:nvCxnSpPr>
        <p:spPr>
          <a:xfrm>
            <a:off x="4357686" y="2571744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357686" y="3429000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Соединительная линия уступом 18"/>
          <p:cNvCxnSpPr/>
          <p:nvPr/>
        </p:nvCxnSpPr>
        <p:spPr>
          <a:xfrm rot="10800000">
            <a:off x="428596" y="2571744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8786842" y="928670"/>
            <a:ext cx="35715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0" y="1000108"/>
            <a:ext cx="35715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Соединительная линия уступом 24"/>
          <p:cNvCxnSpPr/>
          <p:nvPr/>
        </p:nvCxnSpPr>
        <p:spPr>
          <a:xfrm flipV="1">
            <a:off x="8715404" y="2571744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стиугольник 3"/>
          <p:cNvSpPr/>
          <p:nvPr/>
        </p:nvSpPr>
        <p:spPr>
          <a:xfrm>
            <a:off x="500034" y="2071678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А:</a:t>
            </a:r>
            <a:r>
              <a:rPr lang="ru-RU" sz="2800" dirty="0" smtClean="0"/>
              <a:t> </a:t>
            </a:r>
            <a:r>
              <a:rPr lang="ru-RU" sz="2400" dirty="0" smtClean="0"/>
              <a:t>без забот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Шестиугольник 4"/>
          <p:cNvSpPr/>
          <p:nvPr/>
        </p:nvSpPr>
        <p:spPr>
          <a:xfrm>
            <a:off x="500034" y="2928934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buFont typeface="Wingdings" pitchFamily="2" charset="2"/>
              <a:buNone/>
              <a:defRPr/>
            </a:pPr>
            <a:endParaRPr lang="de-DE" sz="2800" b="1" dirty="0" smtClean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sz="2400" dirty="0" smtClean="0"/>
              <a:t>без огорчений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4857752" y="2071678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 печали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4857752" y="2928934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без развлечений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одержимое 8"/>
          <p:cNvSpPr txBox="1">
            <a:spLocks/>
          </p:cNvSpPr>
          <p:nvPr/>
        </p:nvSpPr>
        <p:spPr bwMode="auto">
          <a:xfrm>
            <a:off x="428596" y="285728"/>
            <a:ext cx="8429684" cy="1071570"/>
          </a:xfrm>
          <a:prstGeom prst="hexagon">
            <a:avLst/>
          </a:prstGeom>
          <a:ln w="25400" cap="flat" cmpd="sng" algn="ctr">
            <a:solidFill>
              <a:schemeClr val="accent4">
                <a:lumMod val="10000"/>
              </a:schemeClr>
            </a:solidFill>
            <a:prstDash val="solid"/>
            <a:miter lim="800000"/>
            <a:headEnd/>
            <a:tailEnd/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lvl="0" indent="-342900" algn="ctr" eaLnBrk="0" hangingPunct="0">
              <a:spcBef>
                <a:spcPct val="20000"/>
              </a:spcBef>
              <a:buClr>
                <a:schemeClr val="hlink"/>
              </a:buClr>
              <a:buSzPct val="90000"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Потсдаме находится один из красивейших дворцов Германии. Его название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Сан-Суси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переводе с французского означает: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85786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3571868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50:50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215074" y="5072074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214950"/>
            <a:ext cx="707660" cy="851241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5286388"/>
            <a:ext cx="571503" cy="655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4429124" y="2393149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429124" y="3214686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Соединительная линия уступом 15"/>
          <p:cNvCxnSpPr/>
          <p:nvPr/>
        </p:nvCxnSpPr>
        <p:spPr>
          <a:xfrm rot="10800000">
            <a:off x="500034" y="2357430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8786842" y="785794"/>
            <a:ext cx="35715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0" y="857232"/>
            <a:ext cx="35715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Соединительная линия уступом 19"/>
          <p:cNvCxnSpPr/>
          <p:nvPr/>
        </p:nvCxnSpPr>
        <p:spPr>
          <a:xfrm flipV="1">
            <a:off x="8786842" y="2393149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стиугольник 3"/>
          <p:cNvSpPr/>
          <p:nvPr/>
        </p:nvSpPr>
        <p:spPr>
          <a:xfrm>
            <a:off x="428596" y="2000240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А:</a:t>
            </a:r>
            <a:r>
              <a:rPr lang="ru-RU" sz="2800" dirty="0" smtClean="0"/>
              <a:t>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Сова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Шестиугольник 4"/>
          <p:cNvSpPr/>
          <p:nvPr/>
        </p:nvSpPr>
        <p:spPr>
          <a:xfrm>
            <a:off x="428596" y="2857496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buFont typeface="Wingdings" pitchFamily="2" charset="2"/>
              <a:buNone/>
              <a:defRPr/>
            </a:pPr>
            <a:endParaRPr lang="de-DE" sz="2800" b="1" dirty="0" smtClean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Орел </a:t>
            </a: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4786314" y="2000240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Сорока 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4786314" y="2857496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</a:rPr>
              <a:t> Кукушка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одержимое 8"/>
          <p:cNvSpPr txBox="1">
            <a:spLocks/>
          </p:cNvSpPr>
          <p:nvPr/>
        </p:nvSpPr>
        <p:spPr bwMode="auto">
          <a:xfrm>
            <a:off x="285720" y="285728"/>
            <a:ext cx="8429684" cy="1071570"/>
          </a:xfrm>
          <a:prstGeom prst="hexagon">
            <a:avLst/>
          </a:prstGeom>
          <a:ln w="25400" cap="flat" cmpd="sng" algn="ctr">
            <a:solidFill>
              <a:schemeClr val="accent4">
                <a:lumMod val="10000"/>
              </a:schemeClr>
            </a:solidFill>
            <a:prstDash val="solid"/>
            <a:miter lim="800000"/>
            <a:headEnd/>
            <a:tailEnd/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lvl="0" indent="-342900" algn="ctr" eaLnBrk="0" hangingPunct="0">
              <a:spcBef>
                <a:spcPct val="20000"/>
              </a:spcBef>
              <a:buClr>
                <a:schemeClr val="hlink"/>
              </a:buClr>
              <a:buSzPct val="90000"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какой птицей связано название русского города  Адлер?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85786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3571868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50:50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215074" y="5072074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214950"/>
            <a:ext cx="707660" cy="851241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5286388"/>
            <a:ext cx="571503" cy="655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4357686" y="2321711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357686" y="3143248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Соединительная линия уступом 15"/>
          <p:cNvCxnSpPr/>
          <p:nvPr/>
        </p:nvCxnSpPr>
        <p:spPr>
          <a:xfrm rot="10800000">
            <a:off x="428596" y="2285992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8715404" y="785794"/>
            <a:ext cx="42859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0" y="785794"/>
            <a:ext cx="21428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Соединительная линия уступом 24"/>
          <p:cNvCxnSpPr/>
          <p:nvPr/>
        </p:nvCxnSpPr>
        <p:spPr>
          <a:xfrm flipV="1">
            <a:off x="8715404" y="2285992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стиугольник 3"/>
          <p:cNvSpPr/>
          <p:nvPr/>
        </p:nvSpPr>
        <p:spPr>
          <a:xfrm>
            <a:off x="428596" y="2071678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А:</a:t>
            </a:r>
            <a:r>
              <a:rPr lang="ru-RU" sz="2800" dirty="0" smtClean="0"/>
              <a:t> </a:t>
            </a: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 Vater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Шестиугольник 4"/>
          <p:cNvSpPr/>
          <p:nvPr/>
        </p:nvSpPr>
        <p:spPr>
          <a:xfrm>
            <a:off x="428596" y="2928934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buFont typeface="Wingdings" pitchFamily="2" charset="2"/>
              <a:buNone/>
              <a:defRPr/>
            </a:pPr>
            <a:endParaRPr lang="de-DE" sz="2800" b="1" dirty="0" smtClean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 Vetter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4786314" y="2071678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 Onkel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4786314" y="2928934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 Opa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одержимое 8"/>
          <p:cNvSpPr txBox="1">
            <a:spLocks/>
          </p:cNvSpPr>
          <p:nvPr/>
        </p:nvSpPr>
        <p:spPr bwMode="auto">
          <a:xfrm>
            <a:off x="357158" y="500042"/>
            <a:ext cx="8429684" cy="714380"/>
          </a:xfrm>
          <a:prstGeom prst="hexagon">
            <a:avLst/>
          </a:prstGeom>
          <a:ln w="25400" cap="flat" cmpd="sng" algn="ctr">
            <a:solidFill>
              <a:schemeClr val="accent4">
                <a:lumMod val="10000"/>
              </a:schemeClr>
            </a:solidFill>
            <a:prstDash val="solid"/>
            <a:miter lim="800000"/>
            <a:headEnd/>
            <a:tailEnd/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lvl="0" indent="-342900" algn="ctr" eaLnBrk="0" hangingPunct="0">
              <a:spcBef>
                <a:spcPct val="20000"/>
              </a:spcBef>
              <a:buClr>
                <a:schemeClr val="hlink"/>
              </a:buClr>
              <a:buSzPct val="90000"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Двоюродный брат 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85786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3571868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50:50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215074" y="5072074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214950"/>
            <a:ext cx="707660" cy="851241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5286388"/>
            <a:ext cx="571503" cy="655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4357686" y="2357430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357686" y="3214686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Соединительная линия уступом 15"/>
          <p:cNvCxnSpPr/>
          <p:nvPr/>
        </p:nvCxnSpPr>
        <p:spPr>
          <a:xfrm rot="10800000">
            <a:off x="428596" y="2357430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8786842" y="857232"/>
            <a:ext cx="35715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0" y="857232"/>
            <a:ext cx="35715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Соединительная линия уступом 18"/>
          <p:cNvCxnSpPr/>
          <p:nvPr/>
        </p:nvCxnSpPr>
        <p:spPr>
          <a:xfrm flipV="1">
            <a:off x="8715404" y="2357430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узел 4"/>
          <p:cNvSpPr/>
          <p:nvPr/>
        </p:nvSpPr>
        <p:spPr>
          <a:xfrm>
            <a:off x="1357290" y="285728"/>
            <a:ext cx="6643734" cy="6357982"/>
          </a:xfrm>
          <a:prstGeom prst="flowChartConnector">
            <a:avLst/>
          </a:prstGeom>
          <a:solidFill>
            <a:schemeClr val="bg2">
              <a:lumMod val="50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428728" y="428604"/>
            <a:ext cx="6500858" cy="6072230"/>
          </a:xfrm>
          <a:prstGeom prst="ellipse">
            <a:avLst/>
          </a:prstGeom>
          <a:solidFill>
            <a:schemeClr val="accent6">
              <a:lumMod val="75000"/>
            </a:schemeClr>
          </a:solidFill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Блок-схема: узел 6"/>
          <p:cNvSpPr/>
          <p:nvPr/>
        </p:nvSpPr>
        <p:spPr>
          <a:xfrm>
            <a:off x="2500298" y="1428736"/>
            <a:ext cx="4286280" cy="4000528"/>
          </a:xfrm>
          <a:prstGeom prst="flowChartConnector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узел 7"/>
          <p:cNvSpPr/>
          <p:nvPr/>
        </p:nvSpPr>
        <p:spPr>
          <a:xfrm>
            <a:off x="2571736" y="1500174"/>
            <a:ext cx="4143404" cy="3857652"/>
          </a:xfrm>
          <a:prstGeom prst="flowChartConnector">
            <a:avLst/>
          </a:prstGeom>
          <a:effectLst/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3500431" y="1357298"/>
            <a:ext cx="976036" cy="1959108"/>
          </a:xfrm>
          <a:custGeom>
            <a:avLst/>
            <a:gdLst>
              <a:gd name="connsiteX0" fmla="*/ 63690 w 950795"/>
              <a:gd name="connsiteY0" fmla="*/ 807493 h 2131326"/>
              <a:gd name="connsiteX1" fmla="*/ 104633 w 950795"/>
              <a:gd name="connsiteY1" fmla="*/ 206992 h 2131326"/>
              <a:gd name="connsiteX2" fmla="*/ 691487 w 950795"/>
              <a:gd name="connsiteY2" fmla="*/ 220639 h 2131326"/>
              <a:gd name="connsiteX3" fmla="*/ 582305 w 950795"/>
              <a:gd name="connsiteY3" fmla="*/ 1530824 h 2131326"/>
              <a:gd name="connsiteX4" fmla="*/ 950795 w 950795"/>
              <a:gd name="connsiteY4" fmla="*/ 2131326 h 2131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0795" h="2131326">
                <a:moveTo>
                  <a:pt x="63690" y="807493"/>
                </a:moveTo>
                <a:cubicBezTo>
                  <a:pt x="31845" y="556147"/>
                  <a:pt x="0" y="304801"/>
                  <a:pt x="104633" y="206992"/>
                </a:cubicBezTo>
                <a:cubicBezTo>
                  <a:pt x="209266" y="109183"/>
                  <a:pt x="611875" y="0"/>
                  <a:pt x="691487" y="220639"/>
                </a:cubicBezTo>
                <a:cubicBezTo>
                  <a:pt x="771099" y="441278"/>
                  <a:pt x="539087" y="1212376"/>
                  <a:pt x="582305" y="1530824"/>
                </a:cubicBezTo>
                <a:cubicBezTo>
                  <a:pt x="625523" y="1849272"/>
                  <a:pt x="889380" y="1990299"/>
                  <a:pt x="950795" y="2131326"/>
                </a:cubicBezTo>
              </a:path>
            </a:pathLst>
          </a:cu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 rot="2484310">
            <a:off x="4407684" y="1242692"/>
            <a:ext cx="976036" cy="1959108"/>
          </a:xfrm>
          <a:custGeom>
            <a:avLst/>
            <a:gdLst>
              <a:gd name="connsiteX0" fmla="*/ 63690 w 950795"/>
              <a:gd name="connsiteY0" fmla="*/ 807493 h 2131326"/>
              <a:gd name="connsiteX1" fmla="*/ 104633 w 950795"/>
              <a:gd name="connsiteY1" fmla="*/ 206992 h 2131326"/>
              <a:gd name="connsiteX2" fmla="*/ 691487 w 950795"/>
              <a:gd name="connsiteY2" fmla="*/ 220639 h 2131326"/>
              <a:gd name="connsiteX3" fmla="*/ 582305 w 950795"/>
              <a:gd name="connsiteY3" fmla="*/ 1530824 h 2131326"/>
              <a:gd name="connsiteX4" fmla="*/ 950795 w 950795"/>
              <a:gd name="connsiteY4" fmla="*/ 2131326 h 2131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0795" h="2131326">
                <a:moveTo>
                  <a:pt x="63690" y="807493"/>
                </a:moveTo>
                <a:cubicBezTo>
                  <a:pt x="31845" y="556147"/>
                  <a:pt x="0" y="304801"/>
                  <a:pt x="104633" y="206992"/>
                </a:cubicBezTo>
                <a:cubicBezTo>
                  <a:pt x="209266" y="109183"/>
                  <a:pt x="611875" y="0"/>
                  <a:pt x="691487" y="220639"/>
                </a:cubicBezTo>
                <a:cubicBezTo>
                  <a:pt x="771099" y="441278"/>
                  <a:pt x="539087" y="1212376"/>
                  <a:pt x="582305" y="1530824"/>
                </a:cubicBezTo>
                <a:cubicBezTo>
                  <a:pt x="625523" y="1849272"/>
                  <a:pt x="889380" y="1990299"/>
                  <a:pt x="950795" y="2131326"/>
                </a:cubicBezTo>
              </a:path>
            </a:pathLst>
          </a:cu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 rot="5221325">
            <a:off x="5230443" y="1844686"/>
            <a:ext cx="976036" cy="1959108"/>
          </a:xfrm>
          <a:custGeom>
            <a:avLst/>
            <a:gdLst>
              <a:gd name="connsiteX0" fmla="*/ 63690 w 950795"/>
              <a:gd name="connsiteY0" fmla="*/ 807493 h 2131326"/>
              <a:gd name="connsiteX1" fmla="*/ 104633 w 950795"/>
              <a:gd name="connsiteY1" fmla="*/ 206992 h 2131326"/>
              <a:gd name="connsiteX2" fmla="*/ 691487 w 950795"/>
              <a:gd name="connsiteY2" fmla="*/ 220639 h 2131326"/>
              <a:gd name="connsiteX3" fmla="*/ 582305 w 950795"/>
              <a:gd name="connsiteY3" fmla="*/ 1530824 h 2131326"/>
              <a:gd name="connsiteX4" fmla="*/ 950795 w 950795"/>
              <a:gd name="connsiteY4" fmla="*/ 2131326 h 2131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0795" h="2131326">
                <a:moveTo>
                  <a:pt x="63690" y="807493"/>
                </a:moveTo>
                <a:cubicBezTo>
                  <a:pt x="31845" y="556147"/>
                  <a:pt x="0" y="304801"/>
                  <a:pt x="104633" y="206992"/>
                </a:cubicBezTo>
                <a:cubicBezTo>
                  <a:pt x="209266" y="109183"/>
                  <a:pt x="611875" y="0"/>
                  <a:pt x="691487" y="220639"/>
                </a:cubicBezTo>
                <a:cubicBezTo>
                  <a:pt x="771099" y="441278"/>
                  <a:pt x="539087" y="1212376"/>
                  <a:pt x="582305" y="1530824"/>
                </a:cubicBezTo>
                <a:cubicBezTo>
                  <a:pt x="625523" y="1849272"/>
                  <a:pt x="889380" y="1990299"/>
                  <a:pt x="950795" y="2131326"/>
                </a:cubicBezTo>
              </a:path>
            </a:pathLst>
          </a:cu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 rot="19198940">
            <a:off x="2873027" y="2013242"/>
            <a:ext cx="976036" cy="1959108"/>
          </a:xfrm>
          <a:custGeom>
            <a:avLst/>
            <a:gdLst>
              <a:gd name="connsiteX0" fmla="*/ 63690 w 950795"/>
              <a:gd name="connsiteY0" fmla="*/ 807493 h 2131326"/>
              <a:gd name="connsiteX1" fmla="*/ 104633 w 950795"/>
              <a:gd name="connsiteY1" fmla="*/ 206992 h 2131326"/>
              <a:gd name="connsiteX2" fmla="*/ 691487 w 950795"/>
              <a:gd name="connsiteY2" fmla="*/ 220639 h 2131326"/>
              <a:gd name="connsiteX3" fmla="*/ 582305 w 950795"/>
              <a:gd name="connsiteY3" fmla="*/ 1530824 h 2131326"/>
              <a:gd name="connsiteX4" fmla="*/ 950795 w 950795"/>
              <a:gd name="connsiteY4" fmla="*/ 2131326 h 2131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0795" h="2131326">
                <a:moveTo>
                  <a:pt x="63690" y="807493"/>
                </a:moveTo>
                <a:cubicBezTo>
                  <a:pt x="31845" y="556147"/>
                  <a:pt x="0" y="304801"/>
                  <a:pt x="104633" y="206992"/>
                </a:cubicBezTo>
                <a:cubicBezTo>
                  <a:pt x="209266" y="109183"/>
                  <a:pt x="611875" y="0"/>
                  <a:pt x="691487" y="220639"/>
                </a:cubicBezTo>
                <a:cubicBezTo>
                  <a:pt x="771099" y="441278"/>
                  <a:pt x="539087" y="1212376"/>
                  <a:pt x="582305" y="1530824"/>
                </a:cubicBezTo>
                <a:cubicBezTo>
                  <a:pt x="625523" y="1849272"/>
                  <a:pt x="889380" y="1990299"/>
                  <a:pt x="950795" y="2131326"/>
                </a:cubicBezTo>
              </a:path>
            </a:pathLst>
          </a:cu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 rot="16676764">
            <a:off x="2835579" y="2996754"/>
            <a:ext cx="976036" cy="1959108"/>
          </a:xfrm>
          <a:custGeom>
            <a:avLst/>
            <a:gdLst>
              <a:gd name="connsiteX0" fmla="*/ 63690 w 950795"/>
              <a:gd name="connsiteY0" fmla="*/ 807493 h 2131326"/>
              <a:gd name="connsiteX1" fmla="*/ 104633 w 950795"/>
              <a:gd name="connsiteY1" fmla="*/ 206992 h 2131326"/>
              <a:gd name="connsiteX2" fmla="*/ 691487 w 950795"/>
              <a:gd name="connsiteY2" fmla="*/ 220639 h 2131326"/>
              <a:gd name="connsiteX3" fmla="*/ 582305 w 950795"/>
              <a:gd name="connsiteY3" fmla="*/ 1530824 h 2131326"/>
              <a:gd name="connsiteX4" fmla="*/ 950795 w 950795"/>
              <a:gd name="connsiteY4" fmla="*/ 2131326 h 2131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0795" h="2131326">
                <a:moveTo>
                  <a:pt x="63690" y="807493"/>
                </a:moveTo>
                <a:cubicBezTo>
                  <a:pt x="31845" y="556147"/>
                  <a:pt x="0" y="304801"/>
                  <a:pt x="104633" y="206992"/>
                </a:cubicBezTo>
                <a:cubicBezTo>
                  <a:pt x="209266" y="109183"/>
                  <a:pt x="611875" y="0"/>
                  <a:pt x="691487" y="220639"/>
                </a:cubicBezTo>
                <a:cubicBezTo>
                  <a:pt x="771099" y="441278"/>
                  <a:pt x="539087" y="1212376"/>
                  <a:pt x="582305" y="1530824"/>
                </a:cubicBezTo>
                <a:cubicBezTo>
                  <a:pt x="625523" y="1849272"/>
                  <a:pt x="889380" y="1990299"/>
                  <a:pt x="950795" y="2131326"/>
                </a:cubicBezTo>
              </a:path>
            </a:pathLst>
          </a:cu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 rot="14195383">
            <a:off x="3455870" y="3610505"/>
            <a:ext cx="976036" cy="1959108"/>
          </a:xfrm>
          <a:custGeom>
            <a:avLst/>
            <a:gdLst>
              <a:gd name="connsiteX0" fmla="*/ 63690 w 950795"/>
              <a:gd name="connsiteY0" fmla="*/ 807493 h 2131326"/>
              <a:gd name="connsiteX1" fmla="*/ 104633 w 950795"/>
              <a:gd name="connsiteY1" fmla="*/ 206992 h 2131326"/>
              <a:gd name="connsiteX2" fmla="*/ 691487 w 950795"/>
              <a:gd name="connsiteY2" fmla="*/ 220639 h 2131326"/>
              <a:gd name="connsiteX3" fmla="*/ 582305 w 950795"/>
              <a:gd name="connsiteY3" fmla="*/ 1530824 h 2131326"/>
              <a:gd name="connsiteX4" fmla="*/ 950795 w 950795"/>
              <a:gd name="connsiteY4" fmla="*/ 2131326 h 2131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0795" h="2131326">
                <a:moveTo>
                  <a:pt x="63690" y="807493"/>
                </a:moveTo>
                <a:cubicBezTo>
                  <a:pt x="31845" y="556147"/>
                  <a:pt x="0" y="304801"/>
                  <a:pt x="104633" y="206992"/>
                </a:cubicBezTo>
                <a:cubicBezTo>
                  <a:pt x="209266" y="109183"/>
                  <a:pt x="611875" y="0"/>
                  <a:pt x="691487" y="220639"/>
                </a:cubicBezTo>
                <a:cubicBezTo>
                  <a:pt x="771099" y="441278"/>
                  <a:pt x="539087" y="1212376"/>
                  <a:pt x="582305" y="1530824"/>
                </a:cubicBezTo>
                <a:cubicBezTo>
                  <a:pt x="625523" y="1849272"/>
                  <a:pt x="889380" y="1990299"/>
                  <a:pt x="950795" y="2131326"/>
                </a:cubicBezTo>
              </a:path>
            </a:pathLst>
          </a:cu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 rot="10800000">
            <a:off x="4510364" y="3681140"/>
            <a:ext cx="976036" cy="1959108"/>
          </a:xfrm>
          <a:custGeom>
            <a:avLst/>
            <a:gdLst>
              <a:gd name="connsiteX0" fmla="*/ 63690 w 950795"/>
              <a:gd name="connsiteY0" fmla="*/ 807493 h 2131326"/>
              <a:gd name="connsiteX1" fmla="*/ 104633 w 950795"/>
              <a:gd name="connsiteY1" fmla="*/ 206992 h 2131326"/>
              <a:gd name="connsiteX2" fmla="*/ 691487 w 950795"/>
              <a:gd name="connsiteY2" fmla="*/ 220639 h 2131326"/>
              <a:gd name="connsiteX3" fmla="*/ 582305 w 950795"/>
              <a:gd name="connsiteY3" fmla="*/ 1530824 h 2131326"/>
              <a:gd name="connsiteX4" fmla="*/ 950795 w 950795"/>
              <a:gd name="connsiteY4" fmla="*/ 2131326 h 2131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0795" h="2131326">
                <a:moveTo>
                  <a:pt x="63690" y="807493"/>
                </a:moveTo>
                <a:cubicBezTo>
                  <a:pt x="31845" y="556147"/>
                  <a:pt x="0" y="304801"/>
                  <a:pt x="104633" y="206992"/>
                </a:cubicBezTo>
                <a:cubicBezTo>
                  <a:pt x="209266" y="109183"/>
                  <a:pt x="611875" y="0"/>
                  <a:pt x="691487" y="220639"/>
                </a:cubicBezTo>
                <a:cubicBezTo>
                  <a:pt x="771099" y="441278"/>
                  <a:pt x="539087" y="1212376"/>
                  <a:pt x="582305" y="1530824"/>
                </a:cubicBezTo>
                <a:cubicBezTo>
                  <a:pt x="625523" y="1849272"/>
                  <a:pt x="889380" y="1990299"/>
                  <a:pt x="950795" y="2131326"/>
                </a:cubicBezTo>
              </a:path>
            </a:pathLst>
          </a:cu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 rot="7687104">
            <a:off x="5311144" y="2832849"/>
            <a:ext cx="976036" cy="1959108"/>
          </a:xfrm>
          <a:custGeom>
            <a:avLst/>
            <a:gdLst>
              <a:gd name="connsiteX0" fmla="*/ 63690 w 950795"/>
              <a:gd name="connsiteY0" fmla="*/ 807493 h 2131326"/>
              <a:gd name="connsiteX1" fmla="*/ 104633 w 950795"/>
              <a:gd name="connsiteY1" fmla="*/ 206992 h 2131326"/>
              <a:gd name="connsiteX2" fmla="*/ 691487 w 950795"/>
              <a:gd name="connsiteY2" fmla="*/ 220639 h 2131326"/>
              <a:gd name="connsiteX3" fmla="*/ 582305 w 950795"/>
              <a:gd name="connsiteY3" fmla="*/ 1530824 h 2131326"/>
              <a:gd name="connsiteX4" fmla="*/ 950795 w 950795"/>
              <a:gd name="connsiteY4" fmla="*/ 2131326 h 2131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0795" h="2131326">
                <a:moveTo>
                  <a:pt x="63690" y="807493"/>
                </a:moveTo>
                <a:cubicBezTo>
                  <a:pt x="31845" y="556147"/>
                  <a:pt x="0" y="304801"/>
                  <a:pt x="104633" y="206992"/>
                </a:cubicBezTo>
                <a:cubicBezTo>
                  <a:pt x="209266" y="109183"/>
                  <a:pt x="611875" y="0"/>
                  <a:pt x="691487" y="220639"/>
                </a:cubicBezTo>
                <a:cubicBezTo>
                  <a:pt x="771099" y="441278"/>
                  <a:pt x="539087" y="1212376"/>
                  <a:pt x="582305" y="1530824"/>
                </a:cubicBezTo>
                <a:cubicBezTo>
                  <a:pt x="625523" y="1849272"/>
                  <a:pt x="889380" y="1990299"/>
                  <a:pt x="950795" y="2131326"/>
                </a:cubicBezTo>
              </a:path>
            </a:pathLst>
          </a:cu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2000232" y="3000372"/>
            <a:ext cx="51383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ОТЛИЧНИКОМ</a:t>
            </a:r>
            <a:endParaRPr lang="ru-RU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2285984" y="1071546"/>
            <a:ext cx="4786346" cy="2571768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688148"/>
              </a:avLst>
            </a:prstTxWarp>
          </a:bodyPr>
          <a:lstStyle/>
          <a:p>
            <a:pPr algn="ctr"/>
            <a:r>
              <a:rPr lang="ru-RU" sz="28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BFBF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</a:rPr>
              <a:t>○</a:t>
            </a:r>
            <a:r>
              <a:rPr lang="ru-RU" sz="2800" b="1" kern="10" spc="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BFBF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</a:rPr>
              <a:t>Кто хочет стать○</a:t>
            </a:r>
            <a:endParaRPr lang="ru-RU" sz="3600" b="1" kern="10" spc="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BFBFB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/>
            </a:endParaRPr>
          </a:p>
        </p:txBody>
      </p:sp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2285984" y="4143380"/>
            <a:ext cx="4643470" cy="250033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endParaRPr lang="ru-RU" sz="3600" b="1" kern="10" dirty="0" smtClean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BFBFB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/>
            </a:endParaRPr>
          </a:p>
          <a:p>
            <a:pPr algn="ctr"/>
            <a:r>
              <a:rPr lang="ru-RU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BFBF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</a:rPr>
              <a:t>○</a:t>
            </a:r>
            <a:r>
              <a:rPr lang="ru-RU" sz="3600" kern="10" spc="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BFBFBF"/>
                </a:solidFill>
                <a:effectLst/>
                <a:latin typeface="Times New Roman"/>
                <a:cs typeface="Times New Roman"/>
              </a:rPr>
              <a:t>Кто хочет стать</a:t>
            </a:r>
            <a:r>
              <a:rPr lang="ru-RU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BFBF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</a:rPr>
              <a:t>○</a:t>
            </a:r>
            <a:endParaRPr lang="ru-RU" sz="4400" b="1" kern="10" dirty="0" smtClean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BFBFB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/>
            </a:endParaRPr>
          </a:p>
          <a:p>
            <a:pPr algn="ctr" rtl="0"/>
            <a:endParaRPr lang="ru-RU" sz="3600" kern="10" spc="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BFBFBF"/>
              </a:solidFill>
              <a:effectLst/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стиугольник 3"/>
          <p:cNvSpPr/>
          <p:nvPr/>
        </p:nvSpPr>
        <p:spPr>
          <a:xfrm>
            <a:off x="500034" y="2214554"/>
            <a:ext cx="3929090" cy="63843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А:</a:t>
            </a:r>
            <a:r>
              <a:rPr lang="ru-RU" sz="2800" dirty="0" smtClean="0"/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один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Шестиугольник 4"/>
          <p:cNvSpPr/>
          <p:nvPr/>
        </p:nvSpPr>
        <p:spPr>
          <a:xfrm>
            <a:off x="500034" y="3071810"/>
            <a:ext cx="3929090" cy="63843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800" dirty="0" smtClean="0"/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три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4857752" y="2214554"/>
            <a:ext cx="3929090" cy="63843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000" dirty="0" smtClean="0"/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два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4857752" y="3071810"/>
            <a:ext cx="3929090" cy="63843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четыре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357158" y="571480"/>
            <a:ext cx="8501090" cy="714380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Сколько братьев из семьи Гримм писали сказки?</a:t>
            </a:r>
            <a:endParaRPr lang="ru-RU" sz="24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85786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3571868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50:50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215074" y="5072074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214950"/>
            <a:ext cx="707660" cy="851241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5286388"/>
            <a:ext cx="571503" cy="655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3" name="Прямая соединительная линия 12"/>
          <p:cNvCxnSpPr/>
          <p:nvPr/>
        </p:nvCxnSpPr>
        <p:spPr>
          <a:xfrm>
            <a:off x="4429124" y="2500306"/>
            <a:ext cx="428628" cy="1588"/>
          </a:xfrm>
          <a:prstGeom prst="line">
            <a:avLst/>
          </a:prstGeom>
          <a:ln/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429124" y="3393281"/>
            <a:ext cx="428628" cy="158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Соединительная линия уступом 18"/>
          <p:cNvCxnSpPr>
            <a:stCxn id="5" idx="3"/>
            <a:endCxn id="4" idx="3"/>
          </p:cNvCxnSpPr>
          <p:nvPr/>
        </p:nvCxnSpPr>
        <p:spPr>
          <a:xfrm rot="10800000">
            <a:off x="500034" y="2533770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8" idx="0"/>
          </p:cNvCxnSpPr>
          <p:nvPr/>
        </p:nvCxnSpPr>
        <p:spPr>
          <a:xfrm>
            <a:off x="8858248" y="928670"/>
            <a:ext cx="28575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endCxn id="8" idx="3"/>
          </p:cNvCxnSpPr>
          <p:nvPr/>
        </p:nvCxnSpPr>
        <p:spPr>
          <a:xfrm>
            <a:off x="0" y="928670"/>
            <a:ext cx="35715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Соединительная линия уступом 26"/>
          <p:cNvCxnSpPr/>
          <p:nvPr/>
        </p:nvCxnSpPr>
        <p:spPr>
          <a:xfrm flipV="1">
            <a:off x="8786842" y="2500306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 advClick="0" advTm="0">
        <p:checker/>
      </p:transition>
    </mc:Choice>
    <mc:Fallback>
      <p:transition spd="slow" advClick="0" advTm="0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стиугольник 3"/>
          <p:cNvSpPr/>
          <p:nvPr/>
        </p:nvSpPr>
        <p:spPr>
          <a:xfrm>
            <a:off x="428596" y="2571744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А:</a:t>
            </a:r>
            <a:r>
              <a:rPr lang="ru-RU" sz="2800" dirty="0" smtClean="0"/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город с глазами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Шестиугольник 4"/>
          <p:cNvSpPr/>
          <p:nvPr/>
        </p:nvSpPr>
        <p:spPr>
          <a:xfrm>
            <a:off x="428596" y="3429000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800" dirty="0" smtClean="0"/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деревня с хвостами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4786314" y="2571744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000" dirty="0" smtClean="0"/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поселок с руками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4786314" y="3429000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крепость с ушами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428596" y="714356"/>
            <a:ext cx="8501090" cy="714380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дословно переводится</a:t>
            </a:r>
            <a:r>
              <a:rPr lang="de-D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немецкого языка название уральского города Оренбург?</a:t>
            </a:r>
            <a:endParaRPr lang="ru-RU" sz="20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85786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3571868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50:50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215074" y="5072074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214950"/>
            <a:ext cx="707660" cy="851241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5286388"/>
            <a:ext cx="571503" cy="655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4357686" y="2857496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357686" y="3750471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Соединительная линия уступом 15"/>
          <p:cNvCxnSpPr/>
          <p:nvPr/>
        </p:nvCxnSpPr>
        <p:spPr>
          <a:xfrm rot="10800000">
            <a:off x="428596" y="2857496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8" idx="0"/>
          </p:cNvCxnSpPr>
          <p:nvPr/>
        </p:nvCxnSpPr>
        <p:spPr>
          <a:xfrm>
            <a:off x="8929686" y="1071546"/>
            <a:ext cx="21431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endCxn id="8" idx="3"/>
          </p:cNvCxnSpPr>
          <p:nvPr/>
        </p:nvCxnSpPr>
        <p:spPr>
          <a:xfrm>
            <a:off x="0" y="1071546"/>
            <a:ext cx="42859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Соединительная линия уступом 20"/>
          <p:cNvCxnSpPr/>
          <p:nvPr/>
        </p:nvCxnSpPr>
        <p:spPr>
          <a:xfrm flipV="1">
            <a:off x="8715404" y="2857496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399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стиугольник 3"/>
          <p:cNvSpPr/>
          <p:nvPr/>
        </p:nvSpPr>
        <p:spPr>
          <a:xfrm>
            <a:off x="428596" y="2000240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А:</a:t>
            </a:r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Эльба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Шестиугольник 4"/>
          <p:cNvSpPr/>
          <p:nvPr/>
        </p:nvSpPr>
        <p:spPr>
          <a:xfrm>
            <a:off x="428596" y="2857496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800" dirty="0" smtClean="0"/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Шпрее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4786314" y="2000240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000" dirty="0" smtClean="0"/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Одер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4786314" y="2857496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Рейн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285720" y="500042"/>
            <a:ext cx="8501090" cy="571504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Какую реку  немцы считают  самой романтичной, с её  именем связано много легенд и сказаний? </a:t>
            </a:r>
            <a:endParaRPr lang="ru-RU" sz="20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85786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3571868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50:50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215074" y="5072074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214950"/>
            <a:ext cx="707660" cy="851241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5286388"/>
            <a:ext cx="571503" cy="655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4357686" y="2285992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357686" y="3214686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Соединительная линия уступом 22"/>
          <p:cNvCxnSpPr/>
          <p:nvPr/>
        </p:nvCxnSpPr>
        <p:spPr>
          <a:xfrm rot="10800000">
            <a:off x="428596" y="2285992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8786842" y="785794"/>
            <a:ext cx="35715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endCxn id="8" idx="3"/>
          </p:cNvCxnSpPr>
          <p:nvPr/>
        </p:nvCxnSpPr>
        <p:spPr>
          <a:xfrm>
            <a:off x="0" y="785794"/>
            <a:ext cx="28572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Соединительная линия уступом 26"/>
          <p:cNvCxnSpPr/>
          <p:nvPr/>
        </p:nvCxnSpPr>
        <p:spPr>
          <a:xfrm flipV="1">
            <a:off x="8715404" y="2285992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стиугольник 3"/>
          <p:cNvSpPr/>
          <p:nvPr/>
        </p:nvSpPr>
        <p:spPr>
          <a:xfrm>
            <a:off x="500034" y="2143116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А:</a:t>
            </a: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Ведьма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Шестиугольник 4"/>
          <p:cNvSpPr/>
          <p:nvPr/>
        </p:nvSpPr>
        <p:spPr>
          <a:xfrm>
            <a:off x="500034" y="3000372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800" dirty="0" smtClean="0"/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Кощей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4857752" y="2143116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000" dirty="0" smtClean="0"/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Рыцарь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4857752" y="3000372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Фея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357158" y="642918"/>
            <a:ext cx="8501090" cy="571504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является символом горы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Брокен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sz="20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85786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3571868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50:50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215074" y="5072074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214950"/>
            <a:ext cx="707660" cy="851241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5286388"/>
            <a:ext cx="571503" cy="655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4429124" y="2428868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429124" y="3286124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Соединительная линия уступом 15"/>
          <p:cNvCxnSpPr/>
          <p:nvPr/>
        </p:nvCxnSpPr>
        <p:spPr>
          <a:xfrm rot="10800000">
            <a:off x="500034" y="2428868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8" idx="0"/>
          </p:cNvCxnSpPr>
          <p:nvPr/>
        </p:nvCxnSpPr>
        <p:spPr>
          <a:xfrm>
            <a:off x="8858248" y="928670"/>
            <a:ext cx="28575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0" y="928670"/>
            <a:ext cx="35715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Соединительная линия уступом 19"/>
          <p:cNvCxnSpPr/>
          <p:nvPr/>
        </p:nvCxnSpPr>
        <p:spPr>
          <a:xfrm flipV="1">
            <a:off x="8786842" y="2428868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стиугольник 3"/>
          <p:cNvSpPr/>
          <p:nvPr/>
        </p:nvSpPr>
        <p:spPr>
          <a:xfrm>
            <a:off x="571472" y="2000240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А:</a:t>
            </a: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лучом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Шестиугольник 4"/>
          <p:cNvSpPr/>
          <p:nvPr/>
        </p:nvSpPr>
        <p:spPr>
          <a:xfrm>
            <a:off x="571472" y="2857496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800" dirty="0" smtClean="0"/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мячом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4929190" y="2000240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000" dirty="0" smtClean="0"/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палочкой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4929190" y="2857496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кубиком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357158" y="571480"/>
            <a:ext cx="8501090" cy="571504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чем связана немецкая  фамилия Кох?</a:t>
            </a:r>
            <a:endParaRPr lang="ru-RU" sz="20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85786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3571868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50:50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215074" y="5072074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214950"/>
            <a:ext cx="707660" cy="851241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5286388"/>
            <a:ext cx="571503" cy="655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4500562" y="2357430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500562" y="3178967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Соединительная линия уступом 15"/>
          <p:cNvCxnSpPr/>
          <p:nvPr/>
        </p:nvCxnSpPr>
        <p:spPr>
          <a:xfrm rot="10800000">
            <a:off x="571472" y="2285992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8" idx="0"/>
          </p:cNvCxnSpPr>
          <p:nvPr/>
        </p:nvCxnSpPr>
        <p:spPr>
          <a:xfrm>
            <a:off x="8858248" y="857232"/>
            <a:ext cx="28575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0" y="857232"/>
            <a:ext cx="35715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Соединительная линия уступом 19"/>
          <p:cNvCxnSpPr/>
          <p:nvPr/>
        </p:nvCxnSpPr>
        <p:spPr>
          <a:xfrm flipV="1">
            <a:off x="8858280" y="2285992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стиугольник 3"/>
          <p:cNvSpPr/>
          <p:nvPr/>
        </p:nvSpPr>
        <p:spPr>
          <a:xfrm>
            <a:off x="500034" y="2143116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А:</a:t>
            </a: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Александра Дюма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Шестиугольник 4"/>
          <p:cNvSpPr/>
          <p:nvPr/>
        </p:nvSpPr>
        <p:spPr>
          <a:xfrm>
            <a:off x="500034" y="3000372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800" dirty="0" smtClean="0"/>
              <a:t> 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Александра Македонского 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4857752" y="2143116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Александра Пушкина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4857752" y="3000372"/>
            <a:ext cx="3929090" cy="642942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de-DE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Алексадра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357158" y="571480"/>
            <a:ext cx="8501090" cy="571504"/>
          </a:xfrm>
          <a:prstGeom prst="hexagon">
            <a:avLst/>
          </a:prstGeom>
          <a:ln>
            <a:solidFill>
              <a:schemeClr val="accent4">
                <a:lumMod val="1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Главная площадь Берлина названа в честь:</a:t>
            </a:r>
            <a:endParaRPr lang="ru-RU" sz="20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85786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3571868" y="5143512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50:50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215074" y="5072074"/>
            <a:ext cx="1928826" cy="1071570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214950"/>
            <a:ext cx="707660" cy="851241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5286388"/>
            <a:ext cx="571503" cy="655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4429124" y="2428868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429124" y="3286124"/>
            <a:ext cx="428628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Соединительная линия уступом 15"/>
          <p:cNvCxnSpPr/>
          <p:nvPr/>
        </p:nvCxnSpPr>
        <p:spPr>
          <a:xfrm rot="10800000">
            <a:off x="500034" y="2428868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8" idx="0"/>
          </p:cNvCxnSpPr>
          <p:nvPr/>
        </p:nvCxnSpPr>
        <p:spPr>
          <a:xfrm>
            <a:off x="8858248" y="857232"/>
            <a:ext cx="28575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0" y="857232"/>
            <a:ext cx="35715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Соединительная линия уступом 19"/>
          <p:cNvCxnSpPr/>
          <p:nvPr/>
        </p:nvCxnSpPr>
        <p:spPr>
          <a:xfrm flipV="1">
            <a:off x="8786842" y="2428868"/>
            <a:ext cx="1588" cy="857256"/>
          </a:xfrm>
          <a:prstGeom prst="bentConnector3">
            <a:avLst>
              <a:gd name="adj1" fmla="val 1439546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учи">
  <a:themeElements>
    <a:clrScheme name="Лучи 1">
      <a:dk1>
        <a:srgbClr val="1A006C"/>
      </a:dk1>
      <a:lt1>
        <a:srgbClr val="FFFFFF"/>
      </a:lt1>
      <a:dk2>
        <a:srgbClr val="000066"/>
      </a:dk2>
      <a:lt2>
        <a:srgbClr val="CCCCFF"/>
      </a:lt2>
      <a:accent1>
        <a:srgbClr val="0099CC"/>
      </a:accent1>
      <a:accent2>
        <a:srgbClr val="6600CC"/>
      </a:accent2>
      <a:accent3>
        <a:srgbClr val="AAAAB8"/>
      </a:accent3>
      <a:accent4>
        <a:srgbClr val="DADADA"/>
      </a:accent4>
      <a:accent5>
        <a:srgbClr val="AACAE2"/>
      </a:accent5>
      <a:accent6>
        <a:srgbClr val="5C00B9"/>
      </a:accent6>
      <a:hlink>
        <a:srgbClr val="9999FF"/>
      </a:hlink>
      <a:folHlink>
        <a:srgbClr val="33CCCC"/>
      </a:folHlink>
    </a:clrScheme>
    <a:fontScheme name="Луч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Лучи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1093</TotalTime>
  <Words>984</Words>
  <Application>Microsoft Office PowerPoint</Application>
  <PresentationFormat>Экран (4:3)</PresentationFormat>
  <Paragraphs>239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Лучи</vt:lpstr>
      <vt:lpstr>Слайд 1</vt:lpstr>
      <vt:lpstr> </vt:lpstr>
      <vt:lpstr>Подсказки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 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     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 </vt:lpstr>
      <vt:lpstr> </vt:lpstr>
      <vt:lpstr> </vt:lpstr>
      <vt:lpstr>   </vt:lpstr>
      <vt:lpstr>Слайд 32</vt:lpstr>
      <vt:lpstr>Слайд 33</vt:lpstr>
      <vt:lpstr>Слайд 34</vt:lpstr>
      <vt:lpstr>Слайд 35</vt:lpstr>
      <vt:lpstr>Слайд 36</vt:lpstr>
    </vt:vector>
  </TitlesOfParts>
  <Company>Домашний комп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Кто хочет стать миллионером</dc:title>
  <dc:subject>Кто хочет стать ...</dc:subject>
  <dc:creator>Мергалев Артем Александрович</dc:creator>
  <dc:description>Все права защищены и приследуются по закону Российской Федерации. </dc:description>
  <cp:lastModifiedBy>Рабочий</cp:lastModifiedBy>
  <cp:revision>267</cp:revision>
  <dcterms:created xsi:type="dcterms:W3CDTF">2009-11-26T15:15:46Z</dcterms:created>
  <dcterms:modified xsi:type="dcterms:W3CDTF">2011-03-17T17:48:54Z</dcterms:modified>
</cp:coreProperties>
</file>