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19" r:id="rId3"/>
    <p:sldId id="257" r:id="rId4"/>
    <p:sldId id="321" r:id="rId5"/>
    <p:sldId id="259" r:id="rId6"/>
    <p:sldId id="258" r:id="rId7"/>
    <p:sldId id="262" r:id="rId8"/>
    <p:sldId id="266" r:id="rId9"/>
    <p:sldId id="261" r:id="rId10"/>
    <p:sldId id="265" r:id="rId11"/>
    <p:sldId id="264" r:id="rId12"/>
    <p:sldId id="271" r:id="rId13"/>
    <p:sldId id="323" r:id="rId14"/>
    <p:sldId id="325" r:id="rId15"/>
    <p:sldId id="347" r:id="rId16"/>
    <p:sldId id="349" r:id="rId17"/>
    <p:sldId id="351" r:id="rId18"/>
    <p:sldId id="353" r:id="rId19"/>
    <p:sldId id="355" r:id="rId20"/>
    <p:sldId id="272" r:id="rId21"/>
    <p:sldId id="327" r:id="rId22"/>
    <p:sldId id="329" r:id="rId23"/>
    <p:sldId id="298" r:id="rId24"/>
    <p:sldId id="299" r:id="rId25"/>
    <p:sldId id="300" r:id="rId26"/>
    <p:sldId id="296" r:id="rId27"/>
    <p:sldId id="331" r:id="rId28"/>
    <p:sldId id="293" r:id="rId29"/>
    <p:sldId id="333" r:id="rId30"/>
    <p:sldId id="288" r:id="rId31"/>
    <p:sldId id="287" r:id="rId32"/>
    <p:sldId id="286" r:id="rId33"/>
    <p:sldId id="285" r:id="rId34"/>
    <p:sldId id="335" r:id="rId35"/>
    <p:sldId id="281" r:id="rId36"/>
    <p:sldId id="280" r:id="rId37"/>
    <p:sldId id="279" r:id="rId38"/>
    <p:sldId id="278" r:id="rId39"/>
    <p:sldId id="277" r:id="rId40"/>
    <p:sldId id="276" r:id="rId41"/>
    <p:sldId id="275" r:id="rId42"/>
    <p:sldId id="337" r:id="rId43"/>
    <p:sldId id="339" r:id="rId44"/>
    <p:sldId id="341" r:id="rId45"/>
    <p:sldId id="343" r:id="rId46"/>
    <p:sldId id="345"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01" d="100"/>
          <a:sy n="101" d="100"/>
        </p:scale>
        <p:origin x="2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F282A82-5F66-4A4E-A7A7-F161640A573C}" type="datetimeFigureOut">
              <a:rPr lang="ru-RU" smtClean="0"/>
              <a:pPr/>
              <a:t>23.11.2016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89BF93-62F4-44A3-8A4B-E0593C55C5F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82A82-5F66-4A4E-A7A7-F161640A573C}" type="datetimeFigureOut">
              <a:rPr lang="ru-RU" smtClean="0"/>
              <a:pPr/>
              <a:t>23.11.2016</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9BF93-62F4-44A3-8A4B-E0593C55C5F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1714544" y="0"/>
            <a:ext cx="13011150" cy="7315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857420" y="0"/>
            <a:ext cx="13011150" cy="7315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714544" y="0"/>
            <a:ext cx="13011150" cy="73152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000296" y="-457200"/>
            <a:ext cx="13011150" cy="7315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ru-RU" altLang="ru-RU" sz="4000"/>
              <a:t>Образование существительных</a:t>
            </a:r>
          </a:p>
        </p:txBody>
      </p:sp>
      <p:sp>
        <p:nvSpPr>
          <p:cNvPr id="118787" name="Rectangle 3"/>
          <p:cNvSpPr>
            <a:spLocks noGrp="1" noChangeArrowheads="1"/>
          </p:cNvSpPr>
          <p:nvPr>
            <p:ph type="body" idx="1"/>
          </p:nvPr>
        </p:nvSpPr>
        <p:spPr/>
        <p:txBody>
          <a:bodyPr/>
          <a:lstStyle/>
          <a:p>
            <a:pPr marL="660400" indent="-660400" eaLnBrk="1" hangingPunct="1">
              <a:buFont typeface="Wingdings" panose="05000000000000000000" pitchFamily="2" charset="2"/>
              <a:buNone/>
              <a:defRPr/>
            </a:pPr>
            <a:r>
              <a:rPr lang="ru-RU" altLang="ru-RU" sz="2000" b="1" i="1">
                <a:solidFill>
                  <a:schemeClr val="hlink"/>
                </a:solidFill>
              </a:rPr>
              <a:t>1. Префиксальное (с помощью приставок)</a:t>
            </a:r>
            <a:r>
              <a:rPr lang="ru-RU" altLang="ru-RU" sz="2000"/>
              <a:t>    </a:t>
            </a:r>
          </a:p>
          <a:p>
            <a:pPr marL="660400" indent="-660400" eaLnBrk="1" hangingPunct="1">
              <a:buFont typeface="Wingdings" panose="05000000000000000000" pitchFamily="2" charset="2"/>
              <a:buNone/>
              <a:defRPr/>
            </a:pPr>
            <a:r>
              <a:rPr lang="en-US" altLang="ru-RU" sz="2000"/>
              <a:t>dis        </a:t>
            </a:r>
            <a:r>
              <a:rPr lang="en-US" altLang="ru-RU" sz="2000">
                <a:solidFill>
                  <a:schemeClr val="folHlink"/>
                </a:solidFill>
              </a:rPr>
              <a:t>dis</a:t>
            </a:r>
            <a:r>
              <a:rPr lang="en-US" altLang="ru-RU" sz="2000"/>
              <a:t>content (</a:t>
            </a:r>
            <a:r>
              <a:rPr lang="ru-RU" altLang="ru-RU" sz="2000"/>
              <a:t>недовольство)</a:t>
            </a:r>
            <a:endParaRPr lang="en-US" altLang="ru-RU" sz="2000"/>
          </a:p>
          <a:p>
            <a:pPr marL="660400" indent="-660400" eaLnBrk="1" hangingPunct="1">
              <a:buFont typeface="Wingdings" panose="05000000000000000000" pitchFamily="2" charset="2"/>
              <a:buNone/>
              <a:defRPr/>
            </a:pPr>
            <a:r>
              <a:rPr lang="en-US" altLang="ru-RU" sz="2000"/>
              <a:t>mis       </a:t>
            </a:r>
            <a:r>
              <a:rPr lang="en-US" altLang="ru-RU" sz="2000">
                <a:solidFill>
                  <a:schemeClr val="folHlink"/>
                </a:solidFill>
              </a:rPr>
              <a:t>mis</a:t>
            </a:r>
            <a:r>
              <a:rPr lang="en-US" altLang="ru-RU" sz="2000"/>
              <a:t>fortune (</a:t>
            </a:r>
            <a:r>
              <a:rPr lang="ru-RU" altLang="ru-RU" sz="2000"/>
              <a:t>несчастье)</a:t>
            </a:r>
            <a:endParaRPr lang="en-US" altLang="ru-RU" sz="2000"/>
          </a:p>
          <a:p>
            <a:pPr marL="660400" indent="-660400" eaLnBrk="1" hangingPunct="1">
              <a:buFont typeface="Wingdings" panose="05000000000000000000" pitchFamily="2" charset="2"/>
              <a:buNone/>
              <a:defRPr/>
            </a:pPr>
            <a:r>
              <a:rPr lang="en-US" altLang="ru-RU" sz="2000" b="1" i="1">
                <a:solidFill>
                  <a:schemeClr val="hlink"/>
                </a:solidFill>
              </a:rPr>
              <a:t>2</a:t>
            </a:r>
            <a:r>
              <a:rPr lang="ru-RU" altLang="ru-RU" sz="2000" b="1" i="1">
                <a:solidFill>
                  <a:schemeClr val="hlink"/>
                </a:solidFill>
              </a:rPr>
              <a:t>.</a:t>
            </a:r>
            <a:r>
              <a:rPr lang="en-US" altLang="ru-RU" sz="2000" b="1" i="1">
                <a:solidFill>
                  <a:schemeClr val="hlink"/>
                </a:solidFill>
              </a:rPr>
              <a:t> </a:t>
            </a:r>
            <a:r>
              <a:rPr lang="ru-RU" altLang="ru-RU" sz="2000" b="1" i="1">
                <a:solidFill>
                  <a:schemeClr val="hlink"/>
                </a:solidFill>
              </a:rPr>
              <a:t>Суффиксальное (с помощью суффиксов)</a:t>
            </a:r>
          </a:p>
          <a:p>
            <a:pPr marL="660400" indent="-660400" eaLnBrk="1" hangingPunct="1">
              <a:buFont typeface="Wingdings" panose="05000000000000000000" pitchFamily="2" charset="2"/>
              <a:buNone/>
              <a:defRPr/>
            </a:pPr>
            <a:r>
              <a:rPr lang="en-US" altLang="ru-RU" sz="2000" b="1" i="1">
                <a:solidFill>
                  <a:schemeClr val="hlink"/>
                </a:solidFill>
              </a:rPr>
              <a:t>a</a:t>
            </a:r>
            <a:r>
              <a:rPr lang="ru-RU" altLang="ru-RU" sz="2000" b="1" i="1">
                <a:solidFill>
                  <a:schemeClr val="hlink"/>
                </a:solidFill>
              </a:rPr>
              <a:t>)</a:t>
            </a:r>
            <a:r>
              <a:rPr lang="ru-RU" altLang="ru-RU" sz="2000"/>
              <a:t> от основ сущ.</a:t>
            </a:r>
          </a:p>
          <a:p>
            <a:pPr marL="660400" indent="-660400" eaLnBrk="1" hangingPunct="1">
              <a:buFont typeface="Wingdings" panose="05000000000000000000" pitchFamily="2" charset="2"/>
              <a:buNone/>
              <a:defRPr/>
            </a:pPr>
            <a:r>
              <a:rPr lang="en-US" altLang="ru-RU" sz="2000"/>
              <a:t>ship       relation</a:t>
            </a:r>
            <a:r>
              <a:rPr lang="en-US" altLang="ru-RU" sz="2000">
                <a:solidFill>
                  <a:schemeClr val="folHlink"/>
                </a:solidFill>
              </a:rPr>
              <a:t>ship </a:t>
            </a:r>
            <a:r>
              <a:rPr lang="ru-RU" altLang="ru-RU" sz="2000"/>
              <a:t>(отношения) </a:t>
            </a:r>
          </a:p>
          <a:p>
            <a:pPr marL="660400" indent="-660400" eaLnBrk="1" hangingPunct="1">
              <a:buFont typeface="Wingdings" panose="05000000000000000000" pitchFamily="2" charset="2"/>
              <a:buNone/>
              <a:defRPr/>
            </a:pPr>
            <a:r>
              <a:rPr lang="en-US" altLang="ru-RU" sz="2000"/>
              <a:t>(i) an      Russ</a:t>
            </a:r>
            <a:r>
              <a:rPr lang="en-US" altLang="ru-RU" sz="2000">
                <a:solidFill>
                  <a:schemeClr val="folHlink"/>
                </a:solidFill>
              </a:rPr>
              <a:t>ian</a:t>
            </a:r>
            <a:r>
              <a:rPr lang="en-US" altLang="ru-RU" sz="2000"/>
              <a:t> (</a:t>
            </a:r>
            <a:r>
              <a:rPr lang="ru-RU" altLang="ru-RU" sz="2000"/>
              <a:t>москвич(ка))</a:t>
            </a:r>
            <a:endParaRPr lang="en-US" altLang="ru-RU" sz="2000"/>
          </a:p>
          <a:p>
            <a:pPr marL="660400" indent="-660400" eaLnBrk="1" hangingPunct="1">
              <a:buFont typeface="Wingdings" panose="05000000000000000000" pitchFamily="2" charset="2"/>
              <a:buNone/>
              <a:defRPr/>
            </a:pPr>
            <a:r>
              <a:rPr lang="en-US" altLang="ru-RU" sz="2000" b="1" i="1">
                <a:solidFill>
                  <a:schemeClr val="hlink"/>
                </a:solidFill>
              </a:rPr>
              <a:t>b)</a:t>
            </a:r>
            <a:r>
              <a:rPr lang="en-US" altLang="ru-RU" sz="2000"/>
              <a:t> </a:t>
            </a:r>
            <a:r>
              <a:rPr lang="ru-RU" altLang="ru-RU" sz="2000"/>
              <a:t>от основ прилагательных</a:t>
            </a:r>
          </a:p>
          <a:p>
            <a:pPr marL="660400" indent="-660400" eaLnBrk="1" hangingPunct="1">
              <a:buFont typeface="Wingdings" panose="05000000000000000000" pitchFamily="2" charset="2"/>
              <a:buNone/>
              <a:defRPr/>
            </a:pPr>
            <a:r>
              <a:rPr lang="en-US" altLang="ru-RU" sz="2000"/>
              <a:t>ness     happi</a:t>
            </a:r>
            <a:r>
              <a:rPr lang="en-US" altLang="ru-RU" sz="2000">
                <a:solidFill>
                  <a:schemeClr val="folHlink"/>
                </a:solidFill>
              </a:rPr>
              <a:t>ness</a:t>
            </a:r>
            <a:r>
              <a:rPr lang="en-US" altLang="ru-RU" sz="2000"/>
              <a:t> </a:t>
            </a:r>
            <a:r>
              <a:rPr lang="ru-RU" altLang="ru-RU" sz="2000"/>
              <a:t>(счастье)</a:t>
            </a:r>
          </a:p>
          <a:p>
            <a:pPr marL="660400" indent="-660400" eaLnBrk="1" hangingPunct="1">
              <a:buFont typeface="Wingdings" panose="05000000000000000000" pitchFamily="2" charset="2"/>
              <a:buNone/>
              <a:defRPr/>
            </a:pPr>
            <a:r>
              <a:rPr lang="en-US" altLang="ru-RU" sz="2000"/>
              <a:t>dom     bore</a:t>
            </a:r>
            <a:r>
              <a:rPr lang="en-US" altLang="ru-RU" sz="2000">
                <a:solidFill>
                  <a:schemeClr val="folHlink"/>
                </a:solidFill>
              </a:rPr>
              <a:t>dom </a:t>
            </a:r>
            <a:r>
              <a:rPr lang="en-US" altLang="ru-RU" sz="2000"/>
              <a:t>(</a:t>
            </a:r>
            <a:r>
              <a:rPr lang="ru-RU" altLang="ru-RU" sz="2000"/>
              <a:t>скука</a:t>
            </a:r>
            <a:r>
              <a:rPr lang="en-US" altLang="ru-RU" sz="2000"/>
              <a:t>)</a:t>
            </a:r>
          </a:p>
          <a:p>
            <a:pPr marL="660400" indent="-660400" eaLnBrk="1" hangingPunct="1">
              <a:buFont typeface="Wingdings" panose="05000000000000000000" pitchFamily="2" charset="2"/>
              <a:buNone/>
              <a:defRPr/>
            </a:pPr>
            <a:endParaRPr lang="ru-RU" altLang="ru-RU" sz="2000"/>
          </a:p>
        </p:txBody>
      </p:sp>
      <p:sp>
        <p:nvSpPr>
          <p:cNvPr id="5124" name="Line 5"/>
          <p:cNvSpPr>
            <a:spLocks noChangeShapeType="1"/>
          </p:cNvSpPr>
          <p:nvPr/>
        </p:nvSpPr>
        <p:spPr bwMode="auto">
          <a:xfrm>
            <a:off x="1476375" y="2349500"/>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 name="Line 6"/>
          <p:cNvSpPr>
            <a:spLocks noChangeShapeType="1"/>
          </p:cNvSpPr>
          <p:nvPr/>
        </p:nvSpPr>
        <p:spPr bwMode="auto">
          <a:xfrm>
            <a:off x="1835150" y="2349500"/>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 name="Line 8"/>
          <p:cNvSpPr>
            <a:spLocks noChangeShapeType="1"/>
          </p:cNvSpPr>
          <p:nvPr/>
        </p:nvSpPr>
        <p:spPr bwMode="auto">
          <a:xfrm>
            <a:off x="1908175" y="2708275"/>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 name="Line 9"/>
          <p:cNvSpPr>
            <a:spLocks noChangeShapeType="1"/>
          </p:cNvSpPr>
          <p:nvPr/>
        </p:nvSpPr>
        <p:spPr bwMode="auto">
          <a:xfrm>
            <a:off x="1547813" y="2708275"/>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8" name="Line 10"/>
          <p:cNvSpPr>
            <a:spLocks noChangeShapeType="1"/>
          </p:cNvSpPr>
          <p:nvPr/>
        </p:nvSpPr>
        <p:spPr bwMode="auto">
          <a:xfrm>
            <a:off x="1116013" y="40052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129" name="Line 11"/>
          <p:cNvSpPr>
            <a:spLocks noChangeShapeType="1"/>
          </p:cNvSpPr>
          <p:nvPr/>
        </p:nvSpPr>
        <p:spPr bwMode="auto">
          <a:xfrm>
            <a:off x="1187450" y="43656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130" name="Line 13"/>
          <p:cNvSpPr>
            <a:spLocks noChangeShapeType="1"/>
          </p:cNvSpPr>
          <p:nvPr/>
        </p:nvSpPr>
        <p:spPr bwMode="auto">
          <a:xfrm>
            <a:off x="1116013" y="50847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131" name="Line 14"/>
          <p:cNvSpPr>
            <a:spLocks noChangeShapeType="1"/>
          </p:cNvSpPr>
          <p:nvPr/>
        </p:nvSpPr>
        <p:spPr bwMode="auto">
          <a:xfrm>
            <a:off x="1116013" y="54451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132" name="Line 15"/>
          <p:cNvSpPr>
            <a:spLocks noChangeShapeType="1"/>
          </p:cNvSpPr>
          <p:nvPr/>
        </p:nvSpPr>
        <p:spPr bwMode="auto">
          <a:xfrm>
            <a:off x="971550" y="2565400"/>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133" name="Line 16"/>
          <p:cNvSpPr>
            <a:spLocks noChangeShapeType="1"/>
          </p:cNvSpPr>
          <p:nvPr/>
        </p:nvSpPr>
        <p:spPr bwMode="auto">
          <a:xfrm>
            <a:off x="1042988" y="29241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56949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81000"/>
            <a:ext cx="8229600" cy="960438"/>
          </a:xfrm>
        </p:spPr>
        <p:txBody>
          <a:bodyPr/>
          <a:lstStyle/>
          <a:p>
            <a:pPr eaLnBrk="1" hangingPunct="1">
              <a:defRPr/>
            </a:pPr>
            <a:r>
              <a:rPr lang="en-US" altLang="ru-RU" b="1" i="1">
                <a:solidFill>
                  <a:schemeClr val="hlink"/>
                </a:solidFill>
              </a:rPr>
              <a:t>Nouns</a:t>
            </a:r>
            <a:endParaRPr lang="ru-RU" altLang="ru-RU" b="1" i="1">
              <a:solidFill>
                <a:schemeClr val="hlink"/>
              </a:solidFill>
            </a:endParaRPr>
          </a:p>
        </p:txBody>
      </p:sp>
      <p:sp>
        <p:nvSpPr>
          <p:cNvPr id="119811" name="Rectangle 3"/>
          <p:cNvSpPr>
            <a:spLocks noGrp="1" noChangeArrowheads="1"/>
          </p:cNvSpPr>
          <p:nvPr>
            <p:ph type="body" idx="1"/>
          </p:nvPr>
        </p:nvSpPr>
        <p:spPr>
          <a:xfrm>
            <a:off x="457200" y="1557338"/>
            <a:ext cx="8229600" cy="5300662"/>
          </a:xfrm>
        </p:spPr>
        <p:txBody>
          <a:bodyPr/>
          <a:lstStyle/>
          <a:p>
            <a:pPr marL="609600" indent="-609600" eaLnBrk="1" hangingPunct="1">
              <a:buFont typeface="Wingdings" panose="05000000000000000000" pitchFamily="2" charset="2"/>
              <a:buNone/>
              <a:defRPr/>
            </a:pPr>
            <a:r>
              <a:rPr lang="en-US" altLang="ru-RU" sz="2000" b="1" i="1">
                <a:solidFill>
                  <a:schemeClr val="hlink"/>
                </a:solidFill>
              </a:rPr>
              <a:t>c)</a:t>
            </a:r>
            <a:r>
              <a:rPr lang="ru-RU" altLang="ru-RU" sz="2000"/>
              <a:t> От основ глаголов</a:t>
            </a:r>
          </a:p>
          <a:p>
            <a:pPr marL="609600" indent="-609600" eaLnBrk="1" hangingPunct="1">
              <a:buFont typeface="Wingdings" panose="05000000000000000000" pitchFamily="2" charset="2"/>
              <a:buNone/>
              <a:defRPr/>
            </a:pPr>
            <a:r>
              <a:rPr lang="en-US" altLang="ru-RU" sz="2000"/>
              <a:t>ment     department </a:t>
            </a:r>
            <a:r>
              <a:rPr lang="ru-RU" altLang="ru-RU" sz="2000"/>
              <a:t>(отдел)</a:t>
            </a:r>
          </a:p>
          <a:p>
            <a:pPr marL="609600" indent="-609600" eaLnBrk="1" hangingPunct="1">
              <a:buFont typeface="Wingdings" panose="05000000000000000000" pitchFamily="2" charset="2"/>
              <a:buNone/>
              <a:defRPr/>
            </a:pPr>
            <a:r>
              <a:rPr lang="en-US" altLang="ru-RU" sz="2000"/>
              <a:t>tion      condition (</a:t>
            </a:r>
            <a:r>
              <a:rPr lang="ru-RU" altLang="ru-RU" sz="2000"/>
              <a:t>состояние)</a:t>
            </a:r>
            <a:endParaRPr lang="en-US" altLang="ru-RU" sz="2000"/>
          </a:p>
          <a:p>
            <a:pPr marL="609600" indent="-609600" eaLnBrk="1" hangingPunct="1">
              <a:buFont typeface="Wingdings" panose="05000000000000000000" pitchFamily="2" charset="2"/>
              <a:buNone/>
              <a:defRPr/>
            </a:pPr>
            <a:r>
              <a:rPr lang="en-US" altLang="ru-RU" sz="2000" b="1" i="1">
                <a:solidFill>
                  <a:schemeClr val="hlink"/>
                </a:solidFill>
              </a:rPr>
              <a:t>3. C</a:t>
            </a:r>
            <a:r>
              <a:rPr lang="ru-RU" altLang="ru-RU" sz="2000" b="1" i="1">
                <a:solidFill>
                  <a:schemeClr val="hlink"/>
                </a:solidFill>
              </a:rPr>
              <a:t>ловосложение</a:t>
            </a:r>
          </a:p>
          <a:p>
            <a:pPr marL="609600" indent="-609600" eaLnBrk="1" hangingPunct="1">
              <a:buFont typeface="Wingdings" panose="05000000000000000000" pitchFamily="2" charset="2"/>
              <a:buNone/>
              <a:defRPr/>
            </a:pPr>
            <a:r>
              <a:rPr lang="en-US" altLang="ru-RU" sz="2000">
                <a:solidFill>
                  <a:schemeClr val="hlink"/>
                </a:solidFill>
              </a:rPr>
              <a:t>a)</a:t>
            </a:r>
            <a:r>
              <a:rPr lang="en-US" altLang="ru-RU" sz="2000"/>
              <a:t> </a:t>
            </a:r>
            <a:r>
              <a:rPr lang="ru-RU" altLang="ru-RU" sz="2000"/>
              <a:t>сущ. + сущ. </a:t>
            </a:r>
            <a:r>
              <a:rPr lang="en-US" altLang="ru-RU" sz="2000"/>
              <a:t>  rainbow </a:t>
            </a:r>
            <a:r>
              <a:rPr lang="ru-RU" altLang="ru-RU" sz="2000"/>
              <a:t>(радуга)</a:t>
            </a:r>
          </a:p>
          <a:p>
            <a:pPr marL="609600" indent="-609600" eaLnBrk="1" hangingPunct="1">
              <a:buFont typeface="Wingdings" panose="05000000000000000000" pitchFamily="2" charset="2"/>
              <a:buNone/>
              <a:defRPr/>
            </a:pPr>
            <a:r>
              <a:rPr lang="en-US" altLang="ru-RU" sz="2000">
                <a:solidFill>
                  <a:schemeClr val="hlink"/>
                </a:solidFill>
              </a:rPr>
              <a:t>b)</a:t>
            </a:r>
            <a:r>
              <a:rPr lang="en-US" altLang="ru-RU" sz="2000"/>
              <a:t> </a:t>
            </a:r>
            <a:r>
              <a:rPr lang="ru-RU" altLang="ru-RU" sz="2000"/>
              <a:t>прил. +сущ.  </a:t>
            </a:r>
            <a:r>
              <a:rPr lang="en-US" altLang="ru-RU" sz="2000"/>
              <a:t> blackboard (</a:t>
            </a:r>
            <a:r>
              <a:rPr lang="ru-RU" altLang="ru-RU" sz="2000"/>
              <a:t>классная</a:t>
            </a:r>
            <a:r>
              <a:rPr lang="en-US" altLang="ru-RU" sz="2000"/>
              <a:t> </a:t>
            </a:r>
            <a:r>
              <a:rPr lang="ru-RU" altLang="ru-RU" sz="2000"/>
              <a:t>доска )</a:t>
            </a:r>
          </a:p>
          <a:p>
            <a:pPr marL="609600" indent="-609600" eaLnBrk="1" hangingPunct="1">
              <a:buFont typeface="Wingdings" panose="05000000000000000000" pitchFamily="2" charset="2"/>
              <a:buNone/>
              <a:defRPr/>
            </a:pPr>
            <a:r>
              <a:rPr lang="en-US" altLang="ru-RU" sz="2000">
                <a:solidFill>
                  <a:schemeClr val="hlink"/>
                </a:solidFill>
              </a:rPr>
              <a:t>c)</a:t>
            </a:r>
            <a:r>
              <a:rPr lang="en-US" altLang="ru-RU" sz="2000"/>
              <a:t> </a:t>
            </a:r>
            <a:r>
              <a:rPr lang="ru-RU" altLang="ru-RU" sz="2000"/>
              <a:t>нар. + сущ.   </a:t>
            </a:r>
            <a:r>
              <a:rPr lang="en-US" altLang="ru-RU" sz="2000"/>
              <a:t> afternoon (</a:t>
            </a:r>
            <a:r>
              <a:rPr lang="ru-RU" altLang="ru-RU" sz="2000"/>
              <a:t>время после полудня)</a:t>
            </a:r>
          </a:p>
          <a:p>
            <a:pPr marL="609600" indent="-609600" eaLnBrk="1" hangingPunct="1">
              <a:buFont typeface="Wingdings" panose="05000000000000000000" pitchFamily="2" charset="2"/>
              <a:buNone/>
              <a:defRPr/>
            </a:pPr>
            <a:r>
              <a:rPr lang="en-US" altLang="ru-RU" sz="2000">
                <a:solidFill>
                  <a:schemeClr val="hlink"/>
                </a:solidFill>
              </a:rPr>
              <a:t>d)</a:t>
            </a:r>
            <a:r>
              <a:rPr lang="en-US" altLang="ru-RU" sz="2000"/>
              <a:t> </a:t>
            </a:r>
            <a:r>
              <a:rPr lang="ru-RU" altLang="ru-RU" sz="2000"/>
              <a:t>гл. + сущ.     </a:t>
            </a:r>
            <a:r>
              <a:rPr lang="en-US" altLang="ru-RU" sz="2000"/>
              <a:t> knitwear (</a:t>
            </a:r>
            <a:r>
              <a:rPr lang="ru-RU" altLang="ru-RU" sz="2000"/>
              <a:t>трикотаж)</a:t>
            </a:r>
          </a:p>
          <a:p>
            <a:pPr marL="609600" indent="-609600" eaLnBrk="1" hangingPunct="1">
              <a:buFont typeface="Wingdings" panose="05000000000000000000" pitchFamily="2" charset="2"/>
              <a:buNone/>
              <a:defRPr/>
            </a:pPr>
            <a:r>
              <a:rPr lang="en-US" altLang="ru-RU" sz="2000">
                <a:solidFill>
                  <a:schemeClr val="hlink"/>
                </a:solidFill>
              </a:rPr>
              <a:t>e)</a:t>
            </a:r>
            <a:r>
              <a:rPr lang="en-US" altLang="ru-RU" sz="2000"/>
              <a:t> </a:t>
            </a:r>
            <a:r>
              <a:rPr lang="ru-RU" altLang="ru-RU" sz="2000"/>
              <a:t>сущ. + гл.      </a:t>
            </a:r>
            <a:r>
              <a:rPr lang="en-US" altLang="ru-RU" sz="2000"/>
              <a:t>handshake (</a:t>
            </a:r>
            <a:r>
              <a:rPr lang="ru-RU" altLang="ru-RU" sz="2000"/>
              <a:t>рукопожатие)</a:t>
            </a:r>
            <a:endParaRPr lang="en-US" altLang="ru-RU" sz="2000"/>
          </a:p>
          <a:p>
            <a:pPr marL="609600" indent="-609600" eaLnBrk="1" hangingPunct="1">
              <a:buFont typeface="Wingdings" panose="05000000000000000000" pitchFamily="2" charset="2"/>
              <a:buNone/>
              <a:defRPr/>
            </a:pPr>
            <a:r>
              <a:rPr lang="en-US" altLang="ru-RU" sz="2000" b="1" i="1">
                <a:solidFill>
                  <a:schemeClr val="hlink"/>
                </a:solidFill>
              </a:rPr>
              <a:t>4. </a:t>
            </a:r>
            <a:r>
              <a:rPr lang="ru-RU" altLang="ru-RU" sz="2000" b="1" i="1">
                <a:solidFill>
                  <a:schemeClr val="hlink"/>
                </a:solidFill>
              </a:rPr>
              <a:t>Конверсия</a:t>
            </a:r>
          </a:p>
          <a:p>
            <a:pPr marL="609600" indent="-609600" eaLnBrk="1" hangingPunct="1">
              <a:buFont typeface="Wingdings" panose="05000000000000000000" pitchFamily="2" charset="2"/>
              <a:buNone/>
              <a:defRPr/>
            </a:pPr>
            <a:r>
              <a:rPr lang="en-US" altLang="ru-RU" sz="2000">
                <a:solidFill>
                  <a:schemeClr val="hlink"/>
                </a:solidFill>
              </a:rPr>
              <a:t>a)</a:t>
            </a:r>
            <a:r>
              <a:rPr lang="en-US" altLang="ru-RU" sz="2000"/>
              <a:t> </a:t>
            </a:r>
            <a:r>
              <a:rPr lang="ru-RU" altLang="ru-RU" sz="2000"/>
              <a:t>переход гл. в сущ. </a:t>
            </a:r>
          </a:p>
          <a:p>
            <a:pPr marL="609600" indent="-609600" eaLnBrk="1" hangingPunct="1">
              <a:buFont typeface="Wingdings" panose="05000000000000000000" pitchFamily="2" charset="2"/>
              <a:buNone/>
              <a:defRPr/>
            </a:pPr>
            <a:r>
              <a:rPr lang="en-US" altLang="ru-RU" sz="2000"/>
              <a:t>to laugh </a:t>
            </a:r>
            <a:r>
              <a:rPr lang="ru-RU" altLang="ru-RU" sz="2000"/>
              <a:t>(смеяться)  </a:t>
            </a:r>
            <a:r>
              <a:rPr lang="en-US" altLang="ru-RU" sz="2000"/>
              <a:t>   laugh (</a:t>
            </a:r>
            <a:r>
              <a:rPr lang="ru-RU" altLang="ru-RU" sz="2000"/>
              <a:t>смех)</a:t>
            </a:r>
          </a:p>
          <a:p>
            <a:pPr marL="609600" indent="-609600" eaLnBrk="1" hangingPunct="1">
              <a:buFont typeface="Wingdings" panose="05000000000000000000" pitchFamily="2" charset="2"/>
              <a:buNone/>
              <a:defRPr/>
            </a:pPr>
            <a:r>
              <a:rPr lang="en-US" altLang="ru-RU" sz="2000">
                <a:solidFill>
                  <a:schemeClr val="hlink"/>
                </a:solidFill>
              </a:rPr>
              <a:t>b)</a:t>
            </a:r>
            <a:r>
              <a:rPr lang="en-US" altLang="ru-RU" sz="2000"/>
              <a:t> </a:t>
            </a:r>
            <a:r>
              <a:rPr lang="ru-RU" altLang="ru-RU" sz="2000"/>
              <a:t>прил. в сущ.</a:t>
            </a:r>
          </a:p>
          <a:p>
            <a:pPr marL="609600" indent="-609600" eaLnBrk="1" hangingPunct="1">
              <a:buFont typeface="Wingdings" panose="05000000000000000000" pitchFamily="2" charset="2"/>
              <a:buNone/>
              <a:defRPr/>
            </a:pPr>
            <a:r>
              <a:rPr lang="en-US" altLang="ru-RU" sz="2000"/>
              <a:t>Young (</a:t>
            </a:r>
            <a:r>
              <a:rPr lang="ru-RU" altLang="ru-RU" sz="2000"/>
              <a:t>молодой)</a:t>
            </a:r>
            <a:r>
              <a:rPr lang="en-US" altLang="ru-RU" sz="2000"/>
              <a:t>        the young </a:t>
            </a:r>
            <a:r>
              <a:rPr lang="ru-RU" altLang="ru-RU" sz="2000"/>
              <a:t>(молодежь)</a:t>
            </a:r>
          </a:p>
        </p:txBody>
      </p:sp>
      <p:sp>
        <p:nvSpPr>
          <p:cNvPr id="6148" name="Line 4"/>
          <p:cNvSpPr>
            <a:spLocks noChangeShapeType="1"/>
          </p:cNvSpPr>
          <p:nvPr/>
        </p:nvSpPr>
        <p:spPr bwMode="auto">
          <a:xfrm>
            <a:off x="1042988" y="24923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6149" name="Line 5"/>
          <p:cNvSpPr>
            <a:spLocks noChangeShapeType="1"/>
          </p:cNvSpPr>
          <p:nvPr/>
        </p:nvSpPr>
        <p:spPr bwMode="auto">
          <a:xfrm>
            <a:off x="1116013" y="2133600"/>
            <a:ext cx="4333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8723852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ru-RU"/>
              <a:t>Article</a:t>
            </a:r>
            <a:endParaRPr lang="ru-RU" altLang="ru-RU"/>
          </a:p>
        </p:txBody>
      </p:sp>
      <p:sp>
        <p:nvSpPr>
          <p:cNvPr id="8195" name="Rectangle 3"/>
          <p:cNvSpPr>
            <a:spLocks noGrp="1" noChangeArrowheads="1"/>
          </p:cNvSpPr>
          <p:nvPr>
            <p:ph type="body" idx="1"/>
          </p:nvPr>
        </p:nvSpPr>
        <p:spPr/>
        <p:txBody>
          <a:bodyPr/>
          <a:lstStyle/>
          <a:p>
            <a:r>
              <a:rPr lang="ru-RU" altLang="ru-RU"/>
              <a:t>В английском  языке является определение имени существительного</a:t>
            </a:r>
            <a:r>
              <a:rPr lang="en-US" altLang="ru-RU"/>
              <a:t>.</a:t>
            </a:r>
            <a:r>
              <a:rPr lang="ru-RU" altLang="ru-RU"/>
              <a:t> Употребляется только с существительным</a:t>
            </a:r>
            <a:r>
              <a:rPr lang="en-US" altLang="ru-RU"/>
              <a:t>.</a:t>
            </a:r>
            <a:r>
              <a:rPr lang="ru-RU" altLang="ru-RU"/>
              <a:t>В английском языке 2 артикля</a:t>
            </a:r>
            <a:r>
              <a:rPr lang="en-US" altLang="ru-RU"/>
              <a:t>:</a:t>
            </a:r>
            <a:r>
              <a:rPr lang="ru-RU" altLang="ru-RU"/>
              <a:t>определённый и неопределённый.</a:t>
            </a:r>
          </a:p>
        </p:txBody>
      </p:sp>
    </p:spTree>
    <p:extLst>
      <p:ext uri="{BB962C8B-B14F-4D97-AF65-F5344CB8AC3E}">
        <p14:creationId xmlns:p14="http://schemas.microsoft.com/office/powerpoint/2010/main" val="2322225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1000">
                                          <p:stCondLst>
                                            <p:cond delay="0"/>
                                          </p:stCondLst>
                                        </p:cTn>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500">
                                          <p:stCondLst>
                                            <p:cond delay="0"/>
                                          </p:stCondLst>
                                        </p:cTn>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8313" y="0"/>
            <a:ext cx="8229600" cy="836613"/>
          </a:xfrm>
        </p:spPr>
        <p:txBody>
          <a:bodyPr/>
          <a:lstStyle/>
          <a:p>
            <a:r>
              <a:rPr lang="ru-RU" altLang="ru-RU" i="1"/>
              <a:t>Определённый артикль </a:t>
            </a:r>
          </a:p>
        </p:txBody>
      </p:sp>
      <p:sp>
        <p:nvSpPr>
          <p:cNvPr id="4101" name="Rectangle 5"/>
          <p:cNvSpPr>
            <a:spLocks noGrp="1" noChangeArrowheads="1"/>
          </p:cNvSpPr>
          <p:nvPr>
            <p:ph type="body" idx="1"/>
          </p:nvPr>
        </p:nvSpPr>
        <p:spPr>
          <a:xfrm>
            <a:off x="0" y="908050"/>
            <a:ext cx="9144000" cy="5949950"/>
          </a:xfrm>
          <a:ln>
            <a:solidFill>
              <a:srgbClr val="000000"/>
            </a:solidFill>
            <a:miter lim="800000"/>
            <a:headEnd/>
            <a:tailEnd/>
          </a:ln>
        </p:spPr>
        <p:txBody>
          <a:bodyPr/>
          <a:lstStyle/>
          <a:p>
            <a:pPr>
              <a:lnSpc>
                <a:spcPct val="80000"/>
              </a:lnSpc>
            </a:pPr>
            <a:r>
              <a:rPr lang="en-US" altLang="ru-RU" sz="2000" u="sng"/>
              <a:t>The </a:t>
            </a:r>
            <a:r>
              <a:rPr lang="ru-RU" altLang="ru-RU" sz="2000" b="1"/>
              <a:t>– произошел от древнеанглийского указательного местоимения </a:t>
            </a:r>
            <a:r>
              <a:rPr lang="en-US" altLang="ru-RU" sz="2000" i="1"/>
              <a:t>That.</a:t>
            </a:r>
            <a:endParaRPr lang="ru-RU" altLang="ru-RU" sz="2000" i="1"/>
          </a:p>
          <a:p>
            <a:pPr>
              <a:lnSpc>
                <a:spcPct val="80000"/>
              </a:lnSpc>
            </a:pPr>
            <a:r>
              <a:rPr lang="ru-RU" altLang="ru-RU" sz="2000" i="1"/>
              <a:t>Употребляется с именами существительными как в ед.ч. так и в мн.ч.</a:t>
            </a:r>
          </a:p>
          <a:p>
            <a:pPr>
              <a:lnSpc>
                <a:spcPct val="80000"/>
              </a:lnSpc>
              <a:buFont typeface="Wingdings" panose="05000000000000000000" pitchFamily="2" charset="2"/>
              <a:buNone/>
            </a:pPr>
            <a:r>
              <a:rPr lang="ru-RU" altLang="ru-RU" sz="2000" i="1"/>
              <a:t>В предложениях употребляется:</a:t>
            </a:r>
            <a:r>
              <a:rPr lang="ru-RU" altLang="ru-RU" sz="2000" b="1"/>
              <a:t> 1) </a:t>
            </a:r>
            <a:r>
              <a:rPr lang="ru-RU" altLang="ru-RU" sz="2000" i="1"/>
              <a:t>из ситуации или контекста</a:t>
            </a:r>
            <a:r>
              <a:rPr lang="ru-RU" altLang="ru-RU" sz="2000" b="1"/>
              <a:t> </a:t>
            </a:r>
            <a:r>
              <a:rPr lang="ru-RU" altLang="ru-RU" sz="2000" i="1"/>
              <a:t>становиться ясно</a:t>
            </a:r>
            <a:r>
              <a:rPr lang="en-US" altLang="ru-RU" sz="2000" i="1"/>
              <a:t>,</a:t>
            </a:r>
            <a:r>
              <a:rPr lang="ru-RU" altLang="ru-RU" sz="2000" i="1"/>
              <a:t>о каком предмете или явление идет речь.</a:t>
            </a:r>
          </a:p>
          <a:p>
            <a:pPr>
              <a:lnSpc>
                <a:spcPct val="80000"/>
              </a:lnSpc>
              <a:buFont typeface="Wingdings" panose="05000000000000000000" pitchFamily="2" charset="2"/>
              <a:buNone/>
            </a:pPr>
            <a:r>
              <a:rPr lang="en-US" altLang="ru-RU" sz="2000" i="1"/>
              <a:t>Go to </a:t>
            </a:r>
            <a:r>
              <a:rPr lang="en-US" altLang="ru-RU" sz="2000" b="1" i="1"/>
              <a:t>the</a:t>
            </a:r>
            <a:r>
              <a:rPr lang="en-US" altLang="ru-RU" sz="2000" i="1"/>
              <a:t> kitchen.</a:t>
            </a:r>
            <a:endParaRPr lang="ru-RU" altLang="ru-RU" sz="2000" i="1"/>
          </a:p>
          <a:p>
            <a:pPr>
              <a:lnSpc>
                <a:spcPct val="80000"/>
              </a:lnSpc>
              <a:buFont typeface="Wingdings" panose="05000000000000000000" pitchFamily="2" charset="2"/>
              <a:buNone/>
            </a:pPr>
            <a:r>
              <a:rPr lang="ru-RU" altLang="ru-RU" sz="2000" b="1"/>
              <a:t>2)</a:t>
            </a:r>
            <a:r>
              <a:rPr lang="ru-RU" altLang="ru-RU" sz="2000" i="1"/>
              <a:t>Имя существительное уже употреблялось</a:t>
            </a:r>
            <a:r>
              <a:rPr lang="en-US" altLang="ru-RU" sz="2000" i="1"/>
              <a:t>: My cat has four </a:t>
            </a:r>
            <a:r>
              <a:rPr lang="en-US" altLang="ru-RU" sz="2000" b="1" i="1"/>
              <a:t>kittens </a:t>
            </a:r>
            <a:r>
              <a:rPr lang="en-US" altLang="ru-RU" sz="2000" i="1"/>
              <a:t>.</a:t>
            </a:r>
            <a:r>
              <a:rPr lang="en-US" altLang="ru-RU" sz="2000" b="1" i="1"/>
              <a:t>The  kittens </a:t>
            </a:r>
            <a:r>
              <a:rPr lang="en-US" altLang="ru-RU" sz="2000" i="1"/>
              <a:t>are grey.</a:t>
            </a:r>
            <a:endParaRPr lang="ru-RU" altLang="ru-RU" sz="2000" i="1"/>
          </a:p>
          <a:p>
            <a:pPr>
              <a:lnSpc>
                <a:spcPct val="80000"/>
              </a:lnSpc>
              <a:buFont typeface="Wingdings" panose="05000000000000000000" pitchFamily="2" charset="2"/>
              <a:buNone/>
            </a:pPr>
            <a:r>
              <a:rPr lang="ru-RU" altLang="ru-RU" sz="2000" b="1" i="1"/>
              <a:t>3)</a:t>
            </a:r>
            <a:r>
              <a:rPr lang="ru-RU" altLang="ru-RU" sz="2000" i="1"/>
              <a:t>Имя существительное имеет при себе уточняющее определение.</a:t>
            </a:r>
          </a:p>
          <a:p>
            <a:pPr>
              <a:lnSpc>
                <a:spcPct val="80000"/>
              </a:lnSpc>
              <a:buFont typeface="Wingdings" panose="05000000000000000000" pitchFamily="2" charset="2"/>
              <a:buNone/>
            </a:pPr>
            <a:r>
              <a:rPr lang="ru-RU" altLang="ru-RU" sz="2000" i="1"/>
              <a:t> В роли уточняющего определения  часто используются слова</a:t>
            </a:r>
            <a:r>
              <a:rPr lang="en-US" altLang="ru-RU" sz="2000" i="1"/>
              <a:t>:</a:t>
            </a:r>
            <a:r>
              <a:rPr lang="ru-RU" altLang="ru-RU" sz="2000" i="1"/>
              <a:t>   </a:t>
            </a:r>
            <a:r>
              <a:rPr lang="ru-RU" altLang="ru-RU" sz="2000" b="1" i="1"/>
              <a:t>а)</a:t>
            </a:r>
            <a:r>
              <a:rPr lang="en-US" altLang="ru-RU" sz="2000" b="1" i="1"/>
              <a:t> </a:t>
            </a:r>
            <a:r>
              <a:rPr lang="en-US" altLang="ru-RU" sz="2000" i="1"/>
              <a:t>all ,whole ,very, right, wrong, left, only, last, next, following, main, opposite, same.</a:t>
            </a:r>
          </a:p>
          <a:p>
            <a:pPr>
              <a:lnSpc>
                <a:spcPct val="80000"/>
              </a:lnSpc>
              <a:buFont typeface="Wingdings" panose="05000000000000000000" pitchFamily="2" charset="2"/>
              <a:buNone/>
            </a:pPr>
            <a:r>
              <a:rPr lang="en-US" altLang="ru-RU" sz="2000" i="1"/>
              <a:t>The wrong address. </a:t>
            </a:r>
            <a:endParaRPr lang="ru-RU" altLang="ru-RU" sz="2000" i="1"/>
          </a:p>
          <a:p>
            <a:pPr>
              <a:lnSpc>
                <a:spcPct val="80000"/>
              </a:lnSpc>
              <a:buFont typeface="Wingdings" panose="05000000000000000000" pitchFamily="2" charset="2"/>
              <a:buNone/>
            </a:pPr>
            <a:r>
              <a:rPr lang="ru-RU" altLang="ru-RU" sz="2000" b="1" i="1"/>
              <a:t>Б)</a:t>
            </a:r>
            <a:r>
              <a:rPr lang="ru-RU" altLang="ru-RU" sz="2000" i="1"/>
              <a:t>порядковое числительное</a:t>
            </a:r>
            <a:r>
              <a:rPr lang="en-US" altLang="ru-RU" sz="2000" i="1"/>
              <a:t>: on the first floor.</a:t>
            </a:r>
          </a:p>
          <a:p>
            <a:pPr>
              <a:lnSpc>
                <a:spcPct val="80000"/>
              </a:lnSpc>
              <a:buFont typeface="Wingdings" panose="05000000000000000000" pitchFamily="2" charset="2"/>
              <a:buNone/>
            </a:pPr>
            <a:r>
              <a:rPr lang="ru-RU" altLang="ru-RU" sz="2000" b="1" i="1"/>
              <a:t>В)</a:t>
            </a:r>
            <a:r>
              <a:rPr lang="ru-RU" altLang="ru-RU" sz="2000" i="1"/>
              <a:t>Качественные прилагательные в превосходной степени</a:t>
            </a:r>
            <a:r>
              <a:rPr lang="en-US" altLang="ru-RU" sz="2000" i="1"/>
              <a:t>: The best novel.</a:t>
            </a:r>
          </a:p>
          <a:p>
            <a:pPr>
              <a:lnSpc>
                <a:spcPct val="80000"/>
              </a:lnSpc>
              <a:buFont typeface="Wingdings" panose="05000000000000000000" pitchFamily="2" charset="2"/>
              <a:buNone/>
            </a:pPr>
            <a:r>
              <a:rPr lang="en-US" altLang="ru-RU" sz="2000" b="1" i="1"/>
              <a:t>4)</a:t>
            </a:r>
            <a:r>
              <a:rPr lang="ru-RU" altLang="ru-RU" sz="2000" i="1"/>
              <a:t>Имя существительное обозначает уникальный, единственный в своём роде предмет, или явление.</a:t>
            </a:r>
          </a:p>
          <a:p>
            <a:pPr>
              <a:lnSpc>
                <a:spcPct val="80000"/>
              </a:lnSpc>
              <a:buFont typeface="Wingdings" panose="05000000000000000000" pitchFamily="2" charset="2"/>
              <a:buNone/>
            </a:pPr>
            <a:r>
              <a:rPr lang="ru-RU" altLang="ru-RU" sz="2800" i="1">
                <a:solidFill>
                  <a:srgbClr val="660033"/>
                </a:solidFill>
              </a:rPr>
              <a:t>И</a:t>
            </a:r>
            <a:r>
              <a:rPr lang="ru-RU" altLang="ru-RU" sz="2000" i="1">
                <a:solidFill>
                  <a:srgbClr val="660033"/>
                </a:solidFill>
              </a:rPr>
              <a:t>сключением является слово</a:t>
            </a:r>
            <a:r>
              <a:rPr lang="en-US" altLang="ru-RU" sz="2000" i="1">
                <a:solidFill>
                  <a:srgbClr val="660033"/>
                </a:solidFill>
              </a:rPr>
              <a:t>:</a:t>
            </a:r>
            <a:r>
              <a:rPr lang="en-US" altLang="ru-RU" sz="2000" i="1">
                <a:solidFill>
                  <a:srgbClr val="FF0000"/>
                </a:solidFill>
              </a:rPr>
              <a:t> Space</a:t>
            </a:r>
            <a:r>
              <a:rPr lang="ru-RU" altLang="ru-RU" sz="2000" i="1">
                <a:solidFill>
                  <a:srgbClr val="660033"/>
                </a:solidFill>
              </a:rPr>
              <a:t>.(</a:t>
            </a:r>
            <a:r>
              <a:rPr lang="ru-RU" altLang="ru-RU" sz="2000" i="1"/>
              <a:t>употребляется без артикля) </a:t>
            </a:r>
          </a:p>
          <a:p>
            <a:pPr>
              <a:lnSpc>
                <a:spcPct val="80000"/>
              </a:lnSpc>
              <a:buFont typeface="Wingdings" panose="05000000000000000000" pitchFamily="2" charset="2"/>
              <a:buNone/>
            </a:pPr>
            <a:r>
              <a:rPr lang="ru-RU" altLang="ru-RU" sz="2000" b="1" i="1"/>
              <a:t>5)</a:t>
            </a:r>
            <a:r>
              <a:rPr lang="ru-RU" altLang="ru-RU" sz="2000" i="1"/>
              <a:t>Имя существительное обозначает целый класс лиц или предметов.</a:t>
            </a:r>
          </a:p>
          <a:p>
            <a:pPr>
              <a:lnSpc>
                <a:spcPct val="80000"/>
              </a:lnSpc>
              <a:buFont typeface="Wingdings" panose="05000000000000000000" pitchFamily="2" charset="2"/>
              <a:buNone/>
            </a:pPr>
            <a:r>
              <a:rPr lang="ru-RU" altLang="ru-RU" sz="2000" i="1"/>
              <a:t>         </a:t>
            </a:r>
            <a:r>
              <a:rPr lang="en-US" altLang="ru-RU" sz="2000" i="1">
                <a:solidFill>
                  <a:srgbClr val="FF3399"/>
                </a:solidFill>
              </a:rPr>
              <a:t>The tiger </a:t>
            </a:r>
            <a:r>
              <a:rPr lang="en-US" altLang="ru-RU" sz="2000" i="1"/>
              <a:t>is in danger of  dying out.</a:t>
            </a:r>
          </a:p>
          <a:p>
            <a:pPr>
              <a:lnSpc>
                <a:spcPct val="80000"/>
              </a:lnSpc>
              <a:buFont typeface="Wingdings" panose="05000000000000000000" pitchFamily="2" charset="2"/>
              <a:buNone/>
            </a:pPr>
            <a:r>
              <a:rPr lang="en-US" altLang="ru-RU" sz="2000" b="1" i="1"/>
              <a:t>6)</a:t>
            </a:r>
            <a:r>
              <a:rPr lang="ru-RU" altLang="ru-RU" sz="2000" i="1"/>
              <a:t>Имя существительное является обстоятельством места </a:t>
            </a:r>
            <a:r>
              <a:rPr lang="en-US" altLang="ru-RU" sz="2000" i="1"/>
              <a:t>:</a:t>
            </a:r>
            <a:r>
              <a:rPr lang="ru-RU" altLang="ru-RU" sz="2000" i="1"/>
              <a:t> </a:t>
            </a:r>
            <a:r>
              <a:rPr lang="en-US" altLang="ru-RU" sz="2000" i="1"/>
              <a:t>In  the park.</a:t>
            </a:r>
            <a:endParaRPr lang="ru-RU" altLang="ru-RU" sz="2000" b="1" i="1"/>
          </a:p>
          <a:p>
            <a:pPr>
              <a:lnSpc>
                <a:spcPct val="80000"/>
              </a:lnSpc>
              <a:buFont typeface="Wingdings" panose="05000000000000000000" pitchFamily="2" charset="2"/>
              <a:buNone/>
            </a:pPr>
            <a:endParaRPr lang="ru-RU" altLang="ru-RU" sz="2000" b="1" i="1"/>
          </a:p>
        </p:txBody>
      </p:sp>
    </p:spTree>
    <p:extLst>
      <p:ext uri="{BB962C8B-B14F-4D97-AF65-F5344CB8AC3E}">
        <p14:creationId xmlns:p14="http://schemas.microsoft.com/office/powerpoint/2010/main" val="3250082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ppt_x</p:attrName>
                                        </p:attrNameLst>
                                      </p:cBhvr>
                                      <p:tavLst>
                                        <p:tav tm="0">
                                          <p:val>
                                            <p:strVal val="#ppt_x-.2"/>
                                          </p:val>
                                        </p:tav>
                                        <p:tav tm="100000">
                                          <p:val>
                                            <p:strVal val="#ppt_x"/>
                                          </p:val>
                                        </p:tav>
                                      </p:tavLst>
                                    </p:anim>
                                    <p:anim calcmode="lin" valueType="num">
                                      <p:cBhvr>
                                        <p:cTn id="8"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1">
                                            <p:txEl>
                                              <p:pRg st="0" end="0"/>
                                            </p:txEl>
                                          </p:spTgt>
                                        </p:tgtEl>
                                        <p:attrNameLst>
                                          <p:attrName>style.visibility</p:attrName>
                                        </p:attrNameLst>
                                      </p:cBhvr>
                                      <p:to>
                                        <p:strVal val="visible"/>
                                      </p:to>
                                    </p:set>
                                    <p:animEffect transition="in" filter="fade">
                                      <p:cBhvr>
                                        <p:cTn id="14" dur="500"/>
                                        <p:tgtEl>
                                          <p:spTgt spid="4101">
                                            <p:txEl>
                                              <p:pRg st="0" end="0"/>
                                            </p:txEl>
                                          </p:spTgt>
                                        </p:tgtEl>
                                      </p:cBhvr>
                                    </p:animEffect>
                                    <p:anim calcmode="lin" valueType="num">
                                      <p:cBhvr>
                                        <p:cTn id="15" dur="500" fill="hold"/>
                                        <p:tgtEl>
                                          <p:spTgt spid="410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101">
                                            <p:txEl>
                                              <p:pRg st="1" end="1"/>
                                            </p:txEl>
                                          </p:spTgt>
                                        </p:tgtEl>
                                        <p:attrNameLst>
                                          <p:attrName>style.visibility</p:attrName>
                                        </p:attrNameLst>
                                      </p:cBhvr>
                                      <p:to>
                                        <p:strVal val="visible"/>
                                      </p:to>
                                    </p:set>
                                    <p:animEffect transition="in" filter="fade">
                                      <p:cBhvr>
                                        <p:cTn id="21" dur="500"/>
                                        <p:tgtEl>
                                          <p:spTgt spid="4101">
                                            <p:txEl>
                                              <p:pRg st="1" end="1"/>
                                            </p:txEl>
                                          </p:spTgt>
                                        </p:tgtEl>
                                      </p:cBhvr>
                                    </p:animEffect>
                                    <p:anim calcmode="lin" valueType="num">
                                      <p:cBhvr>
                                        <p:cTn id="22" dur="500" fill="hold"/>
                                        <p:tgtEl>
                                          <p:spTgt spid="410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10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101">
                                            <p:txEl>
                                              <p:pRg st="2" end="2"/>
                                            </p:txEl>
                                          </p:spTgt>
                                        </p:tgtEl>
                                        <p:attrNameLst>
                                          <p:attrName>style.visibility</p:attrName>
                                        </p:attrNameLst>
                                      </p:cBhvr>
                                      <p:to>
                                        <p:strVal val="visible"/>
                                      </p:to>
                                    </p:set>
                                    <p:animEffect transition="in" filter="fade">
                                      <p:cBhvr>
                                        <p:cTn id="28" dur="500"/>
                                        <p:tgtEl>
                                          <p:spTgt spid="4101">
                                            <p:txEl>
                                              <p:pRg st="2" end="2"/>
                                            </p:txEl>
                                          </p:spTgt>
                                        </p:tgtEl>
                                      </p:cBhvr>
                                    </p:animEffect>
                                    <p:anim calcmode="lin" valueType="num">
                                      <p:cBhvr>
                                        <p:cTn id="29" dur="500" fill="hold"/>
                                        <p:tgtEl>
                                          <p:spTgt spid="410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10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101">
                                            <p:txEl>
                                              <p:pRg st="3" end="3"/>
                                            </p:txEl>
                                          </p:spTgt>
                                        </p:tgtEl>
                                        <p:attrNameLst>
                                          <p:attrName>style.visibility</p:attrName>
                                        </p:attrNameLst>
                                      </p:cBhvr>
                                      <p:to>
                                        <p:strVal val="visible"/>
                                      </p:to>
                                    </p:set>
                                    <p:animEffect transition="in" filter="fade">
                                      <p:cBhvr>
                                        <p:cTn id="35" dur="500"/>
                                        <p:tgtEl>
                                          <p:spTgt spid="4101">
                                            <p:txEl>
                                              <p:pRg st="3" end="3"/>
                                            </p:txEl>
                                          </p:spTgt>
                                        </p:tgtEl>
                                      </p:cBhvr>
                                    </p:animEffect>
                                    <p:anim calcmode="lin" valueType="num">
                                      <p:cBhvr>
                                        <p:cTn id="36" dur="500" fill="hold"/>
                                        <p:tgtEl>
                                          <p:spTgt spid="410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10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4101">
                                            <p:txEl>
                                              <p:pRg st="4" end="4"/>
                                            </p:txEl>
                                          </p:spTgt>
                                        </p:tgtEl>
                                        <p:attrNameLst>
                                          <p:attrName>style.visibility</p:attrName>
                                        </p:attrNameLst>
                                      </p:cBhvr>
                                      <p:to>
                                        <p:strVal val="visible"/>
                                      </p:to>
                                    </p:set>
                                    <p:animEffect transition="in" filter="fade">
                                      <p:cBhvr>
                                        <p:cTn id="42" dur="500"/>
                                        <p:tgtEl>
                                          <p:spTgt spid="4101">
                                            <p:txEl>
                                              <p:pRg st="4" end="4"/>
                                            </p:txEl>
                                          </p:spTgt>
                                        </p:tgtEl>
                                      </p:cBhvr>
                                    </p:animEffect>
                                    <p:anim calcmode="lin" valueType="num">
                                      <p:cBhvr>
                                        <p:cTn id="43" dur="500" fill="hold"/>
                                        <p:tgtEl>
                                          <p:spTgt spid="410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10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4101">
                                            <p:txEl>
                                              <p:pRg st="5" end="5"/>
                                            </p:txEl>
                                          </p:spTgt>
                                        </p:tgtEl>
                                        <p:attrNameLst>
                                          <p:attrName>style.visibility</p:attrName>
                                        </p:attrNameLst>
                                      </p:cBhvr>
                                      <p:to>
                                        <p:strVal val="visible"/>
                                      </p:to>
                                    </p:set>
                                    <p:animEffect transition="in" filter="fade">
                                      <p:cBhvr>
                                        <p:cTn id="49" dur="500"/>
                                        <p:tgtEl>
                                          <p:spTgt spid="4101">
                                            <p:txEl>
                                              <p:pRg st="5" end="5"/>
                                            </p:txEl>
                                          </p:spTgt>
                                        </p:tgtEl>
                                      </p:cBhvr>
                                    </p:animEffect>
                                    <p:anim calcmode="lin" valueType="num">
                                      <p:cBhvr>
                                        <p:cTn id="50" dur="500" fill="hold"/>
                                        <p:tgtEl>
                                          <p:spTgt spid="410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410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4101">
                                            <p:txEl>
                                              <p:pRg st="6" end="6"/>
                                            </p:txEl>
                                          </p:spTgt>
                                        </p:tgtEl>
                                        <p:attrNameLst>
                                          <p:attrName>style.visibility</p:attrName>
                                        </p:attrNameLst>
                                      </p:cBhvr>
                                      <p:to>
                                        <p:strVal val="visible"/>
                                      </p:to>
                                    </p:set>
                                    <p:animEffect transition="in" filter="fade">
                                      <p:cBhvr>
                                        <p:cTn id="56" dur="500"/>
                                        <p:tgtEl>
                                          <p:spTgt spid="4101">
                                            <p:txEl>
                                              <p:pRg st="6" end="6"/>
                                            </p:txEl>
                                          </p:spTgt>
                                        </p:tgtEl>
                                      </p:cBhvr>
                                    </p:animEffect>
                                    <p:anim calcmode="lin" valueType="num">
                                      <p:cBhvr>
                                        <p:cTn id="57" dur="500" fill="hold"/>
                                        <p:tgtEl>
                                          <p:spTgt spid="410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410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4101">
                                            <p:txEl>
                                              <p:pRg st="7" end="7"/>
                                            </p:txEl>
                                          </p:spTgt>
                                        </p:tgtEl>
                                        <p:attrNameLst>
                                          <p:attrName>style.visibility</p:attrName>
                                        </p:attrNameLst>
                                      </p:cBhvr>
                                      <p:to>
                                        <p:strVal val="visible"/>
                                      </p:to>
                                    </p:set>
                                    <p:animEffect transition="in" filter="fade">
                                      <p:cBhvr>
                                        <p:cTn id="63" dur="500"/>
                                        <p:tgtEl>
                                          <p:spTgt spid="4101">
                                            <p:txEl>
                                              <p:pRg st="7" end="7"/>
                                            </p:txEl>
                                          </p:spTgt>
                                        </p:tgtEl>
                                      </p:cBhvr>
                                    </p:animEffect>
                                    <p:anim calcmode="lin" valueType="num">
                                      <p:cBhvr>
                                        <p:cTn id="64" dur="500" fill="hold"/>
                                        <p:tgtEl>
                                          <p:spTgt spid="4101">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4101">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4101">
                                            <p:txEl>
                                              <p:pRg st="8" end="8"/>
                                            </p:txEl>
                                          </p:spTgt>
                                        </p:tgtEl>
                                        <p:attrNameLst>
                                          <p:attrName>style.visibility</p:attrName>
                                        </p:attrNameLst>
                                      </p:cBhvr>
                                      <p:to>
                                        <p:strVal val="visible"/>
                                      </p:to>
                                    </p:set>
                                    <p:animEffect transition="in" filter="fade">
                                      <p:cBhvr>
                                        <p:cTn id="70" dur="500"/>
                                        <p:tgtEl>
                                          <p:spTgt spid="4101">
                                            <p:txEl>
                                              <p:pRg st="8" end="8"/>
                                            </p:txEl>
                                          </p:spTgt>
                                        </p:tgtEl>
                                      </p:cBhvr>
                                    </p:animEffect>
                                    <p:anim calcmode="lin" valueType="num">
                                      <p:cBhvr>
                                        <p:cTn id="71" dur="500" fill="hold"/>
                                        <p:tgtEl>
                                          <p:spTgt spid="4101">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4101">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4101">
                                            <p:txEl>
                                              <p:pRg st="9" end="9"/>
                                            </p:txEl>
                                          </p:spTgt>
                                        </p:tgtEl>
                                        <p:attrNameLst>
                                          <p:attrName>style.visibility</p:attrName>
                                        </p:attrNameLst>
                                      </p:cBhvr>
                                      <p:to>
                                        <p:strVal val="visible"/>
                                      </p:to>
                                    </p:set>
                                    <p:animEffect transition="in" filter="fade">
                                      <p:cBhvr>
                                        <p:cTn id="77" dur="500"/>
                                        <p:tgtEl>
                                          <p:spTgt spid="4101">
                                            <p:txEl>
                                              <p:pRg st="9" end="9"/>
                                            </p:txEl>
                                          </p:spTgt>
                                        </p:tgtEl>
                                      </p:cBhvr>
                                    </p:animEffect>
                                    <p:anim calcmode="lin" valueType="num">
                                      <p:cBhvr>
                                        <p:cTn id="78" dur="500" fill="hold"/>
                                        <p:tgtEl>
                                          <p:spTgt spid="4101">
                                            <p:txEl>
                                              <p:pRg st="9" end="9"/>
                                            </p:txEl>
                                          </p:spTgt>
                                        </p:tgtEl>
                                        <p:attrNameLst>
                                          <p:attrName>ppt_x</p:attrName>
                                        </p:attrNameLst>
                                      </p:cBhvr>
                                      <p:tavLst>
                                        <p:tav tm="0">
                                          <p:val>
                                            <p:strVal val="#ppt_x"/>
                                          </p:val>
                                        </p:tav>
                                        <p:tav tm="100000">
                                          <p:val>
                                            <p:strVal val="#ppt_x"/>
                                          </p:val>
                                        </p:tav>
                                      </p:tavLst>
                                    </p:anim>
                                    <p:anim calcmode="lin" valueType="num">
                                      <p:cBhvr>
                                        <p:cTn id="79" dur="500" fill="hold"/>
                                        <p:tgtEl>
                                          <p:spTgt spid="4101">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4" presetClass="entr" presetSubtype="0" fill="hold" grpId="0" nodeType="clickEffect">
                                  <p:stCondLst>
                                    <p:cond delay="0"/>
                                  </p:stCondLst>
                                  <p:childTnLst>
                                    <p:set>
                                      <p:cBhvr>
                                        <p:cTn id="83" dur="1" fill="hold">
                                          <p:stCondLst>
                                            <p:cond delay="0"/>
                                          </p:stCondLst>
                                        </p:cTn>
                                        <p:tgtEl>
                                          <p:spTgt spid="4101">
                                            <p:txEl>
                                              <p:pRg st="10" end="10"/>
                                            </p:txEl>
                                          </p:spTgt>
                                        </p:tgtEl>
                                        <p:attrNameLst>
                                          <p:attrName>style.visibility</p:attrName>
                                        </p:attrNameLst>
                                      </p:cBhvr>
                                      <p:to>
                                        <p:strVal val="visible"/>
                                      </p:to>
                                    </p:set>
                                    <p:animEffect transition="in" filter="fade">
                                      <p:cBhvr>
                                        <p:cTn id="84" dur="500"/>
                                        <p:tgtEl>
                                          <p:spTgt spid="4101">
                                            <p:txEl>
                                              <p:pRg st="10" end="10"/>
                                            </p:txEl>
                                          </p:spTgt>
                                        </p:tgtEl>
                                      </p:cBhvr>
                                    </p:animEffect>
                                    <p:anim calcmode="lin" valueType="num">
                                      <p:cBhvr>
                                        <p:cTn id="85" dur="500" fill="hold"/>
                                        <p:tgtEl>
                                          <p:spTgt spid="4101">
                                            <p:txEl>
                                              <p:pRg st="10" end="10"/>
                                            </p:txEl>
                                          </p:spTgt>
                                        </p:tgtEl>
                                        <p:attrNameLst>
                                          <p:attrName>ppt_x</p:attrName>
                                        </p:attrNameLst>
                                      </p:cBhvr>
                                      <p:tavLst>
                                        <p:tav tm="0">
                                          <p:val>
                                            <p:strVal val="#ppt_x"/>
                                          </p:val>
                                        </p:tav>
                                        <p:tav tm="100000">
                                          <p:val>
                                            <p:strVal val="#ppt_x"/>
                                          </p:val>
                                        </p:tav>
                                      </p:tavLst>
                                    </p:anim>
                                    <p:anim calcmode="lin" valueType="num">
                                      <p:cBhvr>
                                        <p:cTn id="86" dur="500" fill="hold"/>
                                        <p:tgtEl>
                                          <p:spTgt spid="4101">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4" presetClass="entr" presetSubtype="0" fill="hold" grpId="0" nodeType="clickEffect">
                                  <p:stCondLst>
                                    <p:cond delay="0"/>
                                  </p:stCondLst>
                                  <p:childTnLst>
                                    <p:set>
                                      <p:cBhvr>
                                        <p:cTn id="90" dur="1" fill="hold">
                                          <p:stCondLst>
                                            <p:cond delay="0"/>
                                          </p:stCondLst>
                                        </p:cTn>
                                        <p:tgtEl>
                                          <p:spTgt spid="4101">
                                            <p:txEl>
                                              <p:pRg st="11" end="11"/>
                                            </p:txEl>
                                          </p:spTgt>
                                        </p:tgtEl>
                                        <p:attrNameLst>
                                          <p:attrName>style.visibility</p:attrName>
                                        </p:attrNameLst>
                                      </p:cBhvr>
                                      <p:to>
                                        <p:strVal val="visible"/>
                                      </p:to>
                                    </p:set>
                                    <p:animEffect transition="in" filter="fade">
                                      <p:cBhvr>
                                        <p:cTn id="91" dur="500"/>
                                        <p:tgtEl>
                                          <p:spTgt spid="4101">
                                            <p:txEl>
                                              <p:pRg st="11" end="11"/>
                                            </p:txEl>
                                          </p:spTgt>
                                        </p:tgtEl>
                                      </p:cBhvr>
                                    </p:animEffect>
                                    <p:anim calcmode="lin" valueType="num">
                                      <p:cBhvr>
                                        <p:cTn id="92" dur="500" fill="hold"/>
                                        <p:tgtEl>
                                          <p:spTgt spid="4101">
                                            <p:txEl>
                                              <p:pRg st="11" end="11"/>
                                            </p:txEl>
                                          </p:spTgt>
                                        </p:tgtEl>
                                        <p:attrNameLst>
                                          <p:attrName>ppt_x</p:attrName>
                                        </p:attrNameLst>
                                      </p:cBhvr>
                                      <p:tavLst>
                                        <p:tav tm="0">
                                          <p:val>
                                            <p:strVal val="#ppt_x"/>
                                          </p:val>
                                        </p:tav>
                                        <p:tav tm="100000">
                                          <p:val>
                                            <p:strVal val="#ppt_x"/>
                                          </p:val>
                                        </p:tav>
                                      </p:tavLst>
                                    </p:anim>
                                    <p:anim calcmode="lin" valueType="num">
                                      <p:cBhvr>
                                        <p:cTn id="93" dur="500" fill="hold"/>
                                        <p:tgtEl>
                                          <p:spTgt spid="4101">
                                            <p:txEl>
                                              <p:pRg st="11" end="11"/>
                                            </p:txEl>
                                          </p:spTgt>
                                        </p:tgtEl>
                                        <p:attrNameLst>
                                          <p:attrName>ppt_y</p:attrName>
                                        </p:attrNameLst>
                                      </p:cBhvr>
                                      <p:tavLst>
                                        <p:tav tm="0">
                                          <p:val>
                                            <p:strVal val="#ppt_y+.05"/>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4" presetClass="entr" presetSubtype="0" fill="hold" grpId="0" nodeType="clickEffect">
                                  <p:stCondLst>
                                    <p:cond delay="0"/>
                                  </p:stCondLst>
                                  <p:childTnLst>
                                    <p:set>
                                      <p:cBhvr>
                                        <p:cTn id="97" dur="1" fill="hold">
                                          <p:stCondLst>
                                            <p:cond delay="0"/>
                                          </p:stCondLst>
                                        </p:cTn>
                                        <p:tgtEl>
                                          <p:spTgt spid="4101">
                                            <p:txEl>
                                              <p:pRg st="12" end="12"/>
                                            </p:txEl>
                                          </p:spTgt>
                                        </p:tgtEl>
                                        <p:attrNameLst>
                                          <p:attrName>style.visibility</p:attrName>
                                        </p:attrNameLst>
                                      </p:cBhvr>
                                      <p:to>
                                        <p:strVal val="visible"/>
                                      </p:to>
                                    </p:set>
                                    <p:animEffect transition="in" filter="fade">
                                      <p:cBhvr>
                                        <p:cTn id="98" dur="500"/>
                                        <p:tgtEl>
                                          <p:spTgt spid="4101">
                                            <p:txEl>
                                              <p:pRg st="12" end="12"/>
                                            </p:txEl>
                                          </p:spTgt>
                                        </p:tgtEl>
                                      </p:cBhvr>
                                    </p:animEffect>
                                    <p:anim calcmode="lin" valueType="num">
                                      <p:cBhvr>
                                        <p:cTn id="99" dur="500" fill="hold"/>
                                        <p:tgtEl>
                                          <p:spTgt spid="4101">
                                            <p:txEl>
                                              <p:pRg st="12" end="12"/>
                                            </p:txEl>
                                          </p:spTgt>
                                        </p:tgtEl>
                                        <p:attrNameLst>
                                          <p:attrName>ppt_x</p:attrName>
                                        </p:attrNameLst>
                                      </p:cBhvr>
                                      <p:tavLst>
                                        <p:tav tm="0">
                                          <p:val>
                                            <p:strVal val="#ppt_x"/>
                                          </p:val>
                                        </p:tav>
                                        <p:tav tm="100000">
                                          <p:val>
                                            <p:strVal val="#ppt_x"/>
                                          </p:val>
                                        </p:tav>
                                      </p:tavLst>
                                    </p:anim>
                                    <p:anim calcmode="lin" valueType="num">
                                      <p:cBhvr>
                                        <p:cTn id="100" dur="500" fill="hold"/>
                                        <p:tgtEl>
                                          <p:spTgt spid="4101">
                                            <p:txEl>
                                              <p:pRg st="12" end="12"/>
                                            </p:txEl>
                                          </p:spTgt>
                                        </p:tgtEl>
                                        <p:attrNameLst>
                                          <p:attrName>ppt_y</p:attrName>
                                        </p:attrNameLst>
                                      </p:cBhvr>
                                      <p:tavLst>
                                        <p:tav tm="0">
                                          <p:val>
                                            <p:strVal val="#ppt_y+.05"/>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4" presetClass="entr" presetSubtype="0" fill="hold" grpId="0" nodeType="clickEffect">
                                  <p:stCondLst>
                                    <p:cond delay="0"/>
                                  </p:stCondLst>
                                  <p:childTnLst>
                                    <p:set>
                                      <p:cBhvr>
                                        <p:cTn id="104" dur="1" fill="hold">
                                          <p:stCondLst>
                                            <p:cond delay="0"/>
                                          </p:stCondLst>
                                        </p:cTn>
                                        <p:tgtEl>
                                          <p:spTgt spid="4101">
                                            <p:txEl>
                                              <p:pRg st="13" end="13"/>
                                            </p:txEl>
                                          </p:spTgt>
                                        </p:tgtEl>
                                        <p:attrNameLst>
                                          <p:attrName>style.visibility</p:attrName>
                                        </p:attrNameLst>
                                      </p:cBhvr>
                                      <p:to>
                                        <p:strVal val="visible"/>
                                      </p:to>
                                    </p:set>
                                    <p:animEffect transition="in" filter="fade">
                                      <p:cBhvr>
                                        <p:cTn id="105" dur="500"/>
                                        <p:tgtEl>
                                          <p:spTgt spid="4101">
                                            <p:txEl>
                                              <p:pRg st="13" end="13"/>
                                            </p:txEl>
                                          </p:spTgt>
                                        </p:tgtEl>
                                      </p:cBhvr>
                                    </p:animEffect>
                                    <p:anim calcmode="lin" valueType="num">
                                      <p:cBhvr>
                                        <p:cTn id="106" dur="500" fill="hold"/>
                                        <p:tgtEl>
                                          <p:spTgt spid="4101">
                                            <p:txEl>
                                              <p:pRg st="13" end="13"/>
                                            </p:txEl>
                                          </p:spTgt>
                                        </p:tgtEl>
                                        <p:attrNameLst>
                                          <p:attrName>ppt_x</p:attrName>
                                        </p:attrNameLst>
                                      </p:cBhvr>
                                      <p:tavLst>
                                        <p:tav tm="0">
                                          <p:val>
                                            <p:strVal val="#ppt_x"/>
                                          </p:val>
                                        </p:tav>
                                        <p:tav tm="100000">
                                          <p:val>
                                            <p:strVal val="#ppt_x"/>
                                          </p:val>
                                        </p:tav>
                                      </p:tavLst>
                                    </p:anim>
                                    <p:anim calcmode="lin" valueType="num">
                                      <p:cBhvr>
                                        <p:cTn id="107" dur="500" fill="hold"/>
                                        <p:tgtEl>
                                          <p:spTgt spid="4101">
                                            <p:txEl>
                                              <p:pRg st="13" end="13"/>
                                            </p:txEl>
                                          </p:spTgt>
                                        </p:tgtEl>
                                        <p:attrNameLst>
                                          <p:attrName>ppt_y</p:attrName>
                                        </p:attrNameLst>
                                      </p:cBhvr>
                                      <p:tavLst>
                                        <p:tav tm="0">
                                          <p:val>
                                            <p:strVal val="#ppt_y+.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4" presetClass="entr" presetSubtype="0" fill="hold" grpId="0" nodeType="clickEffect">
                                  <p:stCondLst>
                                    <p:cond delay="0"/>
                                  </p:stCondLst>
                                  <p:childTnLst>
                                    <p:set>
                                      <p:cBhvr>
                                        <p:cTn id="111" dur="1" fill="hold">
                                          <p:stCondLst>
                                            <p:cond delay="0"/>
                                          </p:stCondLst>
                                        </p:cTn>
                                        <p:tgtEl>
                                          <p:spTgt spid="4101">
                                            <p:txEl>
                                              <p:pRg st="14" end="14"/>
                                            </p:txEl>
                                          </p:spTgt>
                                        </p:tgtEl>
                                        <p:attrNameLst>
                                          <p:attrName>style.visibility</p:attrName>
                                        </p:attrNameLst>
                                      </p:cBhvr>
                                      <p:to>
                                        <p:strVal val="visible"/>
                                      </p:to>
                                    </p:set>
                                    <p:animEffect transition="in" filter="fade">
                                      <p:cBhvr>
                                        <p:cTn id="112" dur="500"/>
                                        <p:tgtEl>
                                          <p:spTgt spid="4101">
                                            <p:txEl>
                                              <p:pRg st="14" end="14"/>
                                            </p:txEl>
                                          </p:spTgt>
                                        </p:tgtEl>
                                      </p:cBhvr>
                                    </p:animEffect>
                                    <p:anim calcmode="lin" valueType="num">
                                      <p:cBhvr>
                                        <p:cTn id="113" dur="500" fill="hold"/>
                                        <p:tgtEl>
                                          <p:spTgt spid="4101">
                                            <p:txEl>
                                              <p:pRg st="14" end="14"/>
                                            </p:txEl>
                                          </p:spTgt>
                                        </p:tgtEl>
                                        <p:attrNameLst>
                                          <p:attrName>ppt_x</p:attrName>
                                        </p:attrNameLst>
                                      </p:cBhvr>
                                      <p:tavLst>
                                        <p:tav tm="0">
                                          <p:val>
                                            <p:strVal val="#ppt_x"/>
                                          </p:val>
                                        </p:tav>
                                        <p:tav tm="100000">
                                          <p:val>
                                            <p:strVal val="#ppt_x"/>
                                          </p:val>
                                        </p:tav>
                                      </p:tavLst>
                                    </p:anim>
                                    <p:anim calcmode="lin" valueType="num">
                                      <p:cBhvr>
                                        <p:cTn id="114" dur="500" fill="hold"/>
                                        <p:tgtEl>
                                          <p:spTgt spid="4101">
                                            <p:txEl>
                                              <p:pRg st="14" end="1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0"/>
            <a:ext cx="8229600" cy="836613"/>
          </a:xfrm>
        </p:spPr>
        <p:txBody>
          <a:bodyPr/>
          <a:lstStyle/>
          <a:p>
            <a:r>
              <a:rPr lang="ru-RU" altLang="ru-RU" sz="3600" i="1"/>
              <a:t>Неопределённый артикль</a:t>
            </a:r>
          </a:p>
        </p:txBody>
      </p:sp>
      <p:sp>
        <p:nvSpPr>
          <p:cNvPr id="17411" name="Rectangle 3"/>
          <p:cNvSpPr>
            <a:spLocks noGrp="1" noChangeArrowheads="1"/>
          </p:cNvSpPr>
          <p:nvPr>
            <p:ph type="body" idx="1"/>
          </p:nvPr>
        </p:nvSpPr>
        <p:spPr>
          <a:xfrm>
            <a:off x="457200" y="765175"/>
            <a:ext cx="8229600" cy="6092825"/>
          </a:xfrm>
        </p:spPr>
        <p:txBody>
          <a:bodyPr/>
          <a:lstStyle/>
          <a:p>
            <a:r>
              <a:rPr lang="ru-RU" altLang="ru-RU" sz="1600"/>
              <a:t>Употребляется только с исчисляемыми именами существительными в ед. ч..</a:t>
            </a:r>
            <a:r>
              <a:rPr lang="ru-RU" altLang="ru-RU" sz="1600">
                <a:solidFill>
                  <a:srgbClr val="3333CC"/>
                </a:solidFill>
              </a:rPr>
              <a:t> Имеет 2 формы</a:t>
            </a:r>
            <a:r>
              <a:rPr lang="en-US" altLang="ru-RU" sz="1600">
                <a:solidFill>
                  <a:srgbClr val="3333CC"/>
                </a:solidFill>
              </a:rPr>
              <a:t>:</a:t>
            </a:r>
            <a:r>
              <a:rPr lang="ru-RU" altLang="ru-RU" sz="1600"/>
              <a:t>  </a:t>
            </a:r>
            <a:r>
              <a:rPr lang="ru-RU" altLang="ru-RU" sz="1600">
                <a:solidFill>
                  <a:srgbClr val="FF3300"/>
                </a:solidFill>
              </a:rPr>
              <a:t>а</a:t>
            </a:r>
            <a:r>
              <a:rPr lang="ru-RU" altLang="ru-RU" sz="1600"/>
              <a:t>(перед именами существительными, начинается с согласной буквы.) </a:t>
            </a:r>
          </a:p>
          <a:p>
            <a:r>
              <a:rPr lang="en-US" altLang="ru-RU" sz="1600">
                <a:solidFill>
                  <a:srgbClr val="FF0000"/>
                </a:solidFill>
              </a:rPr>
              <a:t>An</a:t>
            </a:r>
            <a:r>
              <a:rPr lang="ru-RU" altLang="ru-RU" sz="1600"/>
              <a:t>(перед именами существительными начинается с гласной буквы, за исключением </a:t>
            </a:r>
            <a:r>
              <a:rPr lang="en-US" altLang="ru-RU" sz="1600"/>
              <a:t>“u”- a university</a:t>
            </a:r>
            <a:r>
              <a:rPr lang="ru-RU" altLang="ru-RU" sz="1600"/>
              <a:t>  </a:t>
            </a:r>
          </a:p>
          <a:p>
            <a:r>
              <a:rPr lang="ru-RU" altLang="ru-RU" sz="1600"/>
              <a:t>Употребляется в том случае если существительное является</a:t>
            </a:r>
            <a:r>
              <a:rPr lang="en-US" altLang="ru-RU" sz="1600"/>
              <a:t>:</a:t>
            </a:r>
            <a:endParaRPr lang="ru-RU" altLang="ru-RU" sz="1600"/>
          </a:p>
          <a:p>
            <a:r>
              <a:rPr lang="ru-RU" altLang="ru-RU" sz="1600"/>
              <a:t>1) Подлежащим </a:t>
            </a:r>
            <a:r>
              <a:rPr lang="ru-RU" altLang="ru-RU" sz="1600" b="1"/>
              <a:t>а)</a:t>
            </a:r>
            <a:r>
              <a:rPr lang="ru-RU" altLang="ru-RU" sz="1600"/>
              <a:t>после конструкции </a:t>
            </a:r>
            <a:r>
              <a:rPr lang="en-US" altLang="ru-RU" sz="1600">
                <a:solidFill>
                  <a:srgbClr val="FF0066"/>
                </a:solidFill>
              </a:rPr>
              <a:t>there is/there was</a:t>
            </a:r>
            <a:r>
              <a:rPr lang="en-US" altLang="ru-RU" sz="1600"/>
              <a:t> </a:t>
            </a:r>
            <a:endParaRPr lang="en-US" altLang="ru-RU" sz="1600" b="1"/>
          </a:p>
          <a:p>
            <a:r>
              <a:rPr lang="ru-RU" altLang="ru-RU" sz="1600" b="1"/>
              <a:t>Б)</a:t>
            </a:r>
            <a:r>
              <a:rPr lang="ru-RU" altLang="ru-RU" sz="1600"/>
              <a:t>когда значение имени существительного  любой, каждый, всякий. </a:t>
            </a:r>
          </a:p>
          <a:p>
            <a:r>
              <a:rPr lang="ru-RU" altLang="ru-RU" sz="1600"/>
              <a:t>2) Частью составного именного сказуемого(предикативом) после глаголов  связок</a:t>
            </a:r>
            <a:r>
              <a:rPr lang="en-US" altLang="ru-RU" sz="1600"/>
              <a:t>: to be; to look; to seem; to become.</a:t>
            </a:r>
          </a:p>
          <a:p>
            <a:r>
              <a:rPr lang="en-US" altLang="ru-RU" sz="1600"/>
              <a:t>3)</a:t>
            </a:r>
            <a:r>
              <a:rPr lang="ru-RU" altLang="ru-RU" sz="1600"/>
              <a:t>Дополнением после глаголов </a:t>
            </a:r>
            <a:r>
              <a:rPr lang="en-US" altLang="ru-RU" sz="1600"/>
              <a:t> to have; to see; to show; to give; to like…</a:t>
            </a:r>
          </a:p>
          <a:p>
            <a:r>
              <a:rPr lang="ru-RU" altLang="ru-RU" sz="1600"/>
              <a:t>Неопределённый артикль - используется в восклицательных предложениях с исчисляемыми существительными в ед.ч.      </a:t>
            </a:r>
          </a:p>
        </p:txBody>
      </p:sp>
    </p:spTree>
    <p:extLst>
      <p:ext uri="{BB962C8B-B14F-4D97-AF65-F5344CB8AC3E}">
        <p14:creationId xmlns:p14="http://schemas.microsoft.com/office/powerpoint/2010/main" val="2444907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 calcmode="lin" valueType="num">
                                      <p:cBhvr>
                                        <p:cTn id="9" dur="500" fill="hold"/>
                                        <p:tgtEl>
                                          <p:spTgt spid="17410"/>
                                        </p:tgtEl>
                                        <p:attrNameLst>
                                          <p:attrName>style.rotation</p:attrName>
                                        </p:attrNameLst>
                                      </p:cBhvr>
                                      <p:tavLst>
                                        <p:tav tm="0">
                                          <p:val>
                                            <p:fltVal val="360"/>
                                          </p:val>
                                        </p:tav>
                                        <p:tav tm="100000">
                                          <p:val>
                                            <p:fltVal val="0"/>
                                          </p:val>
                                        </p:tav>
                                      </p:tavLst>
                                    </p:anim>
                                    <p:animEffect transition="in" filter="fade">
                                      <p:cBhvr>
                                        <p:cTn id="10" dur="500"/>
                                        <p:tgtEl>
                                          <p:spTgt spid="174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7411">
                                            <p:txEl>
                                              <p:pRg st="0" end="0"/>
                                            </p:txEl>
                                          </p:spTgt>
                                        </p:tgtEl>
                                        <p:attrNameLst>
                                          <p:attrName>style.visibility</p:attrName>
                                        </p:attrNameLst>
                                      </p:cBhvr>
                                      <p:to>
                                        <p:strVal val="visible"/>
                                      </p:to>
                                    </p:set>
                                    <p:anim calcmode="lin" valueType="num">
                                      <p:cBhvr>
                                        <p:cTn id="15"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741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741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7411">
                                            <p:txEl>
                                              <p:pRg st="1" end="1"/>
                                            </p:txEl>
                                          </p:spTgt>
                                        </p:tgtEl>
                                        <p:attrNameLst>
                                          <p:attrName>style.visibility</p:attrName>
                                        </p:attrNameLst>
                                      </p:cBhvr>
                                      <p:to>
                                        <p:strVal val="visible"/>
                                      </p:to>
                                    </p:set>
                                    <p:anim calcmode="lin" valueType="num">
                                      <p:cBhvr>
                                        <p:cTn id="23"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741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741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741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7411">
                                            <p:txEl>
                                              <p:pRg st="2" end="2"/>
                                            </p:txEl>
                                          </p:spTgt>
                                        </p:tgtEl>
                                        <p:attrNameLst>
                                          <p:attrName>style.visibility</p:attrName>
                                        </p:attrNameLst>
                                      </p:cBhvr>
                                      <p:to>
                                        <p:strVal val="visible"/>
                                      </p:to>
                                    </p:set>
                                    <p:anim calcmode="lin" valueType="num">
                                      <p:cBhvr>
                                        <p:cTn id="31"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7411">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741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7411">
                                            <p:txEl>
                                              <p:pRg st="3" end="3"/>
                                            </p:txEl>
                                          </p:spTgt>
                                        </p:tgtEl>
                                        <p:attrNameLst>
                                          <p:attrName>style.visibility</p:attrName>
                                        </p:attrNameLst>
                                      </p:cBhvr>
                                      <p:to>
                                        <p:strVal val="visible"/>
                                      </p:to>
                                    </p:set>
                                    <p:anim calcmode="lin" valueType="num">
                                      <p:cBhvr>
                                        <p:cTn id="39"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7411">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7411">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7411">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17411">
                                            <p:txEl>
                                              <p:pRg st="4" end="4"/>
                                            </p:txEl>
                                          </p:spTgt>
                                        </p:tgtEl>
                                        <p:attrNameLst>
                                          <p:attrName>style.visibility</p:attrName>
                                        </p:attrNameLst>
                                      </p:cBhvr>
                                      <p:to>
                                        <p:strVal val="visible"/>
                                      </p:to>
                                    </p:set>
                                    <p:anim calcmode="lin" valueType="num">
                                      <p:cBhvr>
                                        <p:cTn id="47"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7411">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17411">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17411">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17411">
                                            <p:txEl>
                                              <p:pRg st="5" end="5"/>
                                            </p:txEl>
                                          </p:spTgt>
                                        </p:tgtEl>
                                        <p:attrNameLst>
                                          <p:attrName>style.visibility</p:attrName>
                                        </p:attrNameLst>
                                      </p:cBhvr>
                                      <p:to>
                                        <p:strVal val="visible"/>
                                      </p:to>
                                    </p:set>
                                    <p:anim calcmode="lin" valueType="num">
                                      <p:cBhvr>
                                        <p:cTn id="55" dur="500" fill="hold"/>
                                        <p:tgtEl>
                                          <p:spTgt spid="17411">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17411">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17411">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17411">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17411">
                                            <p:txEl>
                                              <p:pRg st="6" end="6"/>
                                            </p:txEl>
                                          </p:spTgt>
                                        </p:tgtEl>
                                        <p:attrNameLst>
                                          <p:attrName>style.visibility</p:attrName>
                                        </p:attrNameLst>
                                      </p:cBhvr>
                                      <p:to>
                                        <p:strVal val="visible"/>
                                      </p:to>
                                    </p:set>
                                    <p:anim calcmode="lin" valueType="num">
                                      <p:cBhvr>
                                        <p:cTn id="63" dur="500" fill="hold"/>
                                        <p:tgtEl>
                                          <p:spTgt spid="17411">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17411">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17411">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17411">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iterate type="lt">
                                    <p:tmPct val="10000"/>
                                  </p:iterate>
                                  <p:childTnLst>
                                    <p:set>
                                      <p:cBhvr>
                                        <p:cTn id="70" dur="1" fill="hold">
                                          <p:stCondLst>
                                            <p:cond delay="0"/>
                                          </p:stCondLst>
                                        </p:cTn>
                                        <p:tgtEl>
                                          <p:spTgt spid="17411">
                                            <p:txEl>
                                              <p:pRg st="7" end="7"/>
                                            </p:txEl>
                                          </p:spTgt>
                                        </p:tgtEl>
                                        <p:attrNameLst>
                                          <p:attrName>style.visibility</p:attrName>
                                        </p:attrNameLst>
                                      </p:cBhvr>
                                      <p:to>
                                        <p:strVal val="visible"/>
                                      </p:to>
                                    </p:set>
                                    <p:anim calcmode="lin" valueType="num">
                                      <p:cBhvr>
                                        <p:cTn id="71" dur="500" fill="hold"/>
                                        <p:tgtEl>
                                          <p:spTgt spid="17411">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17411">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17411">
                                            <p:txEl>
                                              <p:pRg st="7" end="7"/>
                                            </p:txEl>
                                          </p:spTgt>
                                        </p:tgtEl>
                                        <p:attrNameLst>
                                          <p:attrName>style.rotation</p:attrName>
                                        </p:attrNameLst>
                                      </p:cBhvr>
                                      <p:tavLst>
                                        <p:tav tm="0">
                                          <p:val>
                                            <p:fltVal val="360"/>
                                          </p:val>
                                        </p:tav>
                                        <p:tav tm="100000">
                                          <p:val>
                                            <p:fltVal val="0"/>
                                          </p:val>
                                        </p:tav>
                                      </p:tavLst>
                                    </p:anim>
                                    <p:animEffect transition="in" filter="fade">
                                      <p:cBhvr>
                                        <p:cTn id="74"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836613"/>
          </a:xfrm>
        </p:spPr>
        <p:txBody>
          <a:bodyPr/>
          <a:lstStyle/>
          <a:p>
            <a:r>
              <a:rPr lang="ru-RU" altLang="ru-RU" sz="3600"/>
              <a:t>Артикли с названиями трапез (</a:t>
            </a:r>
            <a:r>
              <a:rPr lang="en-US" altLang="ru-RU" sz="3600"/>
              <a:t>meals)</a:t>
            </a:r>
            <a:endParaRPr lang="ru-RU" altLang="ru-RU" sz="3600"/>
          </a:p>
        </p:txBody>
      </p:sp>
      <p:sp>
        <p:nvSpPr>
          <p:cNvPr id="16387" name="Rectangle 3"/>
          <p:cNvSpPr>
            <a:spLocks noGrp="1" noChangeArrowheads="1"/>
          </p:cNvSpPr>
          <p:nvPr>
            <p:ph type="body" idx="1"/>
          </p:nvPr>
        </p:nvSpPr>
        <p:spPr>
          <a:xfrm>
            <a:off x="457200" y="765175"/>
            <a:ext cx="8229600" cy="5360988"/>
          </a:xfrm>
        </p:spPr>
        <p:txBody>
          <a:bodyPr/>
          <a:lstStyle/>
          <a:p>
            <a:r>
              <a:rPr lang="ru-RU" altLang="ru-RU" sz="1800"/>
              <a:t>К этой группе существительных относятся</a:t>
            </a:r>
            <a:r>
              <a:rPr lang="en-US" altLang="ru-RU" sz="1800"/>
              <a:t>: </a:t>
            </a:r>
            <a:r>
              <a:rPr lang="en-US" altLang="ru-RU" sz="1800">
                <a:solidFill>
                  <a:srgbClr val="FF3399"/>
                </a:solidFill>
              </a:rPr>
              <a:t>breakfast, brunch, lunch, dinner, supper, tea.</a:t>
            </a:r>
          </a:p>
          <a:p>
            <a:r>
              <a:rPr lang="ru-RU" altLang="ru-RU" sz="1800"/>
              <a:t>Это относится к устойчивым сочетанием типа </a:t>
            </a:r>
            <a:r>
              <a:rPr lang="en-US" altLang="ru-RU" sz="1800"/>
              <a:t>to have, (cook, take, serve) breakfast, to be at lunch/dinner, after/before lunch, for tea.</a:t>
            </a:r>
          </a:p>
          <a:p>
            <a:r>
              <a:rPr lang="ru-RU" altLang="ru-RU" sz="1800"/>
              <a:t>Если перед этими существительными используется описательное определение (</a:t>
            </a:r>
            <a:r>
              <a:rPr lang="en-US" altLang="ru-RU" sz="1800"/>
              <a:t> hot, cold, expensive, tasty, nice, …) </a:t>
            </a:r>
            <a:r>
              <a:rPr lang="ru-RU" altLang="ru-RU" sz="1800"/>
              <a:t>то необходим н.а. </a:t>
            </a:r>
          </a:p>
          <a:p>
            <a:r>
              <a:rPr lang="ru-RU" altLang="ru-RU" sz="1800"/>
              <a:t>Если в виду имеется сама еда или ясно из контекста, какая конкретно трапеза имеется в виду, употребляется определенный артикль</a:t>
            </a:r>
          </a:p>
        </p:txBody>
      </p:sp>
    </p:spTree>
    <p:extLst>
      <p:ext uri="{BB962C8B-B14F-4D97-AF65-F5344CB8AC3E}">
        <p14:creationId xmlns:p14="http://schemas.microsoft.com/office/powerpoint/2010/main" val="18439938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600">
                                          <p:stCondLst>
                                            <p:cond delay="0"/>
                                          </p:stCondLst>
                                        </p:cTn>
                                        <p:tgtEl>
                                          <p:spTgt spid="16386"/>
                                        </p:tgtEl>
                                      </p:cBhvr>
                                    </p:animEffect>
                                    <p:anim calcmode="lin" valueType="num">
                                      <p:cBhvr>
                                        <p:cTn id="8" dur="600" fill="hold">
                                          <p:stCondLst>
                                            <p:cond delay="0"/>
                                          </p:stCondLst>
                                        </p:cTn>
                                        <p:tgtEl>
                                          <p:spTgt spid="1638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638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638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6387">
                                            <p:txEl>
                                              <p:pRg st="0" end="0"/>
                                            </p:txEl>
                                          </p:spTgt>
                                        </p:tgtEl>
                                        <p:attrNameLst>
                                          <p:attrName>style.visibility</p:attrName>
                                        </p:attrNameLst>
                                      </p:cBhvr>
                                      <p:to>
                                        <p:strVal val="visible"/>
                                      </p:to>
                                    </p:set>
                                    <p:animEffect transition="in" filter="slide(fromBottom)">
                                      <p:cBhvr>
                                        <p:cTn id="15" dur="500">
                                          <p:stCondLst>
                                            <p:cond delay="0"/>
                                          </p:stCondLst>
                                        </p:cTn>
                                        <p:tgtEl>
                                          <p:spTgt spid="1638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6387">
                                            <p:txEl>
                                              <p:pRg st="1" end="1"/>
                                            </p:txEl>
                                          </p:spTgt>
                                        </p:tgtEl>
                                        <p:attrNameLst>
                                          <p:attrName>style.visibility</p:attrName>
                                        </p:attrNameLst>
                                      </p:cBhvr>
                                      <p:to>
                                        <p:strVal val="visible"/>
                                      </p:to>
                                    </p:set>
                                    <p:animEffect transition="in" filter="slide(fromBottom)">
                                      <p:cBhvr>
                                        <p:cTn id="20" dur="500">
                                          <p:stCondLst>
                                            <p:cond delay="0"/>
                                          </p:stCondLst>
                                        </p:cTn>
                                        <p:tgtEl>
                                          <p:spTgt spid="1638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387">
                                            <p:txEl>
                                              <p:pRg st="2" end="2"/>
                                            </p:txEl>
                                          </p:spTgt>
                                        </p:tgtEl>
                                        <p:attrNameLst>
                                          <p:attrName>style.visibility</p:attrName>
                                        </p:attrNameLst>
                                      </p:cBhvr>
                                      <p:to>
                                        <p:strVal val="visible"/>
                                      </p:to>
                                    </p:set>
                                    <p:animEffect transition="in" filter="slide(fromBottom)">
                                      <p:cBhvr>
                                        <p:cTn id="25" dur="500">
                                          <p:stCondLst>
                                            <p:cond delay="0"/>
                                          </p:stCondLst>
                                        </p:cTn>
                                        <p:tgtEl>
                                          <p:spTgt spid="1638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6387">
                                            <p:txEl>
                                              <p:pRg st="3" end="3"/>
                                            </p:txEl>
                                          </p:spTgt>
                                        </p:tgtEl>
                                        <p:attrNameLst>
                                          <p:attrName>style.visibility</p:attrName>
                                        </p:attrNameLst>
                                      </p:cBhvr>
                                      <p:to>
                                        <p:strVal val="visible"/>
                                      </p:to>
                                    </p:set>
                                    <p:animEffect transition="in" filter="slide(fromBottom)">
                                      <p:cBhvr>
                                        <p:cTn id="30" dur="500">
                                          <p:stCondLst>
                                            <p:cond delay="0"/>
                                          </p:stCondLst>
                                        </p:cTn>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ru-RU" altLang="ru-RU" sz="3200" i="1"/>
              <a:t>Артикли с существительными </a:t>
            </a:r>
            <a:r>
              <a:rPr lang="en-US" altLang="ru-RU" sz="3200" i="1">
                <a:solidFill>
                  <a:schemeClr val="tx1"/>
                </a:solidFill>
              </a:rPr>
              <a:t>school</a:t>
            </a:r>
            <a:r>
              <a:rPr lang="en-US" altLang="ru-RU" sz="3200" i="1"/>
              <a:t> ,church ,work, bed, hospital, …   </a:t>
            </a:r>
            <a:endParaRPr lang="ru-RU" altLang="ru-RU" sz="3200" i="1"/>
          </a:p>
        </p:txBody>
      </p:sp>
      <p:sp>
        <p:nvSpPr>
          <p:cNvPr id="14341" name="Rectangle 5"/>
          <p:cNvSpPr>
            <a:spLocks noGrp="1" noChangeArrowheads="1"/>
          </p:cNvSpPr>
          <p:nvPr>
            <p:ph type="body" idx="1"/>
          </p:nvPr>
        </p:nvSpPr>
        <p:spPr/>
        <p:txBody>
          <a:bodyPr/>
          <a:lstStyle/>
          <a:p>
            <a:r>
              <a:rPr lang="ru-RU" altLang="ru-RU" sz="1800"/>
              <a:t>Английские слова</a:t>
            </a:r>
            <a:r>
              <a:rPr lang="en-US" altLang="ru-RU" sz="1800"/>
              <a:t>: </a:t>
            </a:r>
            <a:r>
              <a:rPr lang="en-US" altLang="ru-RU" sz="1800">
                <a:solidFill>
                  <a:srgbClr val="FF0000"/>
                </a:solidFill>
              </a:rPr>
              <a:t>home, school, college, university, hospital, prison, church, bed, work</a:t>
            </a:r>
            <a:r>
              <a:rPr lang="ru-RU" altLang="ru-RU" sz="1800">
                <a:solidFill>
                  <a:srgbClr val="FF0000"/>
                </a:solidFill>
              </a:rPr>
              <a:t>  </a:t>
            </a:r>
            <a:r>
              <a:rPr lang="ru-RU" altLang="ru-RU" sz="1800"/>
              <a:t>часто употребляются в переносном значении и называют не объект или место, а деятельность связанную с ними.</a:t>
            </a:r>
          </a:p>
          <a:p>
            <a:r>
              <a:rPr lang="ru-RU" altLang="ru-RU" sz="1800"/>
              <a:t>В этом случае они употребляются с нулевым артиклем</a:t>
            </a:r>
            <a:r>
              <a:rPr lang="en-US" altLang="ru-RU" sz="1800"/>
              <a:t>: to go to school</a:t>
            </a:r>
          </a:p>
          <a:p>
            <a:r>
              <a:rPr lang="ru-RU" altLang="ru-RU" sz="1800"/>
              <a:t>Если самые конкретные слова обозначают конкретные объекты, с ними употребляются определённый или неопределённый артикли в соответствии с общим правилом </a:t>
            </a:r>
            <a:r>
              <a:rPr lang="en-US" altLang="ru-RU" sz="1800"/>
              <a:t>: a school – </a:t>
            </a:r>
            <a:r>
              <a:rPr lang="ru-RU" altLang="ru-RU" sz="1800"/>
              <a:t>здание школы.</a:t>
            </a:r>
            <a:r>
              <a:rPr lang="en-US" altLang="ru-RU" sz="1800"/>
              <a:t> </a:t>
            </a:r>
            <a:endParaRPr lang="ru-RU" altLang="ru-RU" sz="1800"/>
          </a:p>
        </p:txBody>
      </p:sp>
    </p:spTree>
    <p:extLst>
      <p:ext uri="{BB962C8B-B14F-4D97-AF65-F5344CB8AC3E}">
        <p14:creationId xmlns:p14="http://schemas.microsoft.com/office/powerpoint/2010/main" val="7133230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434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4341">
                                            <p:txEl>
                                              <p:pRg st="0" end="0"/>
                                            </p:txEl>
                                          </p:spTgt>
                                        </p:tgtEl>
                                        <p:attrNameLst>
                                          <p:attrName>style.visibility</p:attrName>
                                        </p:attrNameLst>
                                      </p:cBhvr>
                                      <p:to>
                                        <p:strVal val="visible"/>
                                      </p:to>
                                    </p:set>
                                    <p:animEffect transition="in" filter="fade">
                                      <p:cBhvr>
                                        <p:cTn id="11" dur="1000"/>
                                        <p:tgtEl>
                                          <p:spTgt spid="14341">
                                            <p:txEl>
                                              <p:pRg st="0" end="0"/>
                                            </p:txEl>
                                          </p:spTgt>
                                        </p:tgtEl>
                                      </p:cBhvr>
                                    </p:animEffect>
                                    <p:anim calcmode="lin" valueType="num">
                                      <p:cBhvr>
                                        <p:cTn id="12" dur="10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434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434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4341">
                                            <p:txEl>
                                              <p:pRg st="1" end="1"/>
                                            </p:txEl>
                                          </p:spTgt>
                                        </p:tgtEl>
                                        <p:attrNameLst>
                                          <p:attrName>style.visibility</p:attrName>
                                        </p:attrNameLst>
                                      </p:cBhvr>
                                      <p:to>
                                        <p:strVal val="visible"/>
                                      </p:to>
                                    </p:set>
                                    <p:animEffect transition="in" filter="fade">
                                      <p:cBhvr>
                                        <p:cTn id="19" dur="1000"/>
                                        <p:tgtEl>
                                          <p:spTgt spid="14341">
                                            <p:txEl>
                                              <p:pRg st="1" end="1"/>
                                            </p:txEl>
                                          </p:spTgt>
                                        </p:tgtEl>
                                      </p:cBhvr>
                                    </p:animEffect>
                                    <p:anim calcmode="lin" valueType="num">
                                      <p:cBhvr>
                                        <p:cTn id="20" dur="1000" fill="hold"/>
                                        <p:tgtEl>
                                          <p:spTgt spid="14341">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4341">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434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4341">
                                            <p:txEl>
                                              <p:pRg st="2" end="2"/>
                                            </p:txEl>
                                          </p:spTgt>
                                        </p:tgtEl>
                                        <p:attrNameLst>
                                          <p:attrName>style.visibility</p:attrName>
                                        </p:attrNameLst>
                                      </p:cBhvr>
                                      <p:to>
                                        <p:strVal val="visible"/>
                                      </p:to>
                                    </p:set>
                                    <p:animEffect transition="in" filter="fade">
                                      <p:cBhvr>
                                        <p:cTn id="27" dur="1000"/>
                                        <p:tgtEl>
                                          <p:spTgt spid="14341">
                                            <p:txEl>
                                              <p:pRg st="2" end="2"/>
                                            </p:txEl>
                                          </p:spTgt>
                                        </p:tgtEl>
                                      </p:cBhvr>
                                    </p:animEffect>
                                    <p:anim calcmode="lin" valueType="num">
                                      <p:cBhvr>
                                        <p:cTn id="28" dur="1000" fill="hold"/>
                                        <p:tgtEl>
                                          <p:spTgt spid="1434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434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434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642918"/>
            <a:ext cx="4643454" cy="5355312"/>
          </a:xfrm>
          <a:prstGeom prst="rect">
            <a:avLst/>
          </a:prstGeom>
        </p:spPr>
        <p:txBody>
          <a:bodyPr wrap="square">
            <a:spAutoFit/>
          </a:bodyPr>
          <a:lstStyle/>
          <a:p>
            <a:r>
              <a:rPr lang="en-US" dirty="0"/>
              <a:t>A noun is a significant part of speech that denotes the subject in the broadest sense. For example, nouns can denote things (car, pen), living creatures (cat, human), location (Norway, mountain, Moscow), materials (copper, cloth), processes (life, laughter), States (rest, sleep), abstract notions (beauty, evil) and qualities (kindness, bravery).</a:t>
            </a:r>
          </a:p>
          <a:p>
            <a:r>
              <a:rPr lang="ru-RU" b="1" dirty="0"/>
              <a:t>Имя существительное</a:t>
            </a:r>
            <a:r>
              <a:rPr lang="ru-RU" dirty="0"/>
              <a:t> – это знаменательная часть речи, обозначающая предмет в самом широком смысле. Например, существительные могут обозначать вещи (</a:t>
            </a:r>
            <a:r>
              <a:rPr lang="en-US" dirty="0"/>
              <a:t> </a:t>
            </a:r>
            <a:r>
              <a:rPr lang="ru-RU" dirty="0"/>
              <a:t>машина </a:t>
            </a:r>
            <a:r>
              <a:rPr lang="en-US" dirty="0"/>
              <a:t>, </a:t>
            </a:r>
            <a:r>
              <a:rPr lang="ru-RU" dirty="0"/>
              <a:t> ручка </a:t>
            </a:r>
            <a:r>
              <a:rPr lang="en-US" dirty="0"/>
              <a:t>), </a:t>
            </a:r>
            <a:r>
              <a:rPr lang="ru-RU" dirty="0"/>
              <a:t>живых существ ( кот</a:t>
            </a:r>
            <a:r>
              <a:rPr lang="en-US" dirty="0"/>
              <a:t>, </a:t>
            </a:r>
            <a:r>
              <a:rPr lang="ru-RU" dirty="0"/>
              <a:t> человек </a:t>
            </a:r>
            <a:r>
              <a:rPr lang="en-US" dirty="0"/>
              <a:t>), </a:t>
            </a:r>
            <a:r>
              <a:rPr lang="ru-RU" dirty="0"/>
              <a:t>места (Норвегия, горы, Москва</a:t>
            </a:r>
            <a:r>
              <a:rPr lang="en-US" dirty="0"/>
              <a:t>), </a:t>
            </a:r>
            <a:r>
              <a:rPr lang="ru-RU" dirty="0"/>
              <a:t>материалы (медь, ткань</a:t>
            </a:r>
            <a:r>
              <a:rPr lang="en-US" dirty="0"/>
              <a:t>), </a:t>
            </a:r>
            <a:r>
              <a:rPr lang="ru-RU" dirty="0"/>
              <a:t>процессы (жизнь, смех</a:t>
            </a:r>
            <a:r>
              <a:rPr lang="en-US" dirty="0"/>
              <a:t>), </a:t>
            </a:r>
            <a:r>
              <a:rPr lang="ru-RU" dirty="0"/>
              <a:t>состояния (отдых, сон</a:t>
            </a:r>
            <a:r>
              <a:rPr lang="en-US" dirty="0"/>
              <a:t>), </a:t>
            </a:r>
            <a:r>
              <a:rPr lang="ru-RU" dirty="0"/>
              <a:t>абстрактные понятия (красота, зло</a:t>
            </a:r>
            <a:r>
              <a:rPr lang="en-US" dirty="0"/>
              <a:t>) </a:t>
            </a:r>
            <a:r>
              <a:rPr lang="ru-RU" dirty="0"/>
              <a:t>и качества (доброта, смелость).</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643106" y="0"/>
            <a:ext cx="13011150" cy="7315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381000"/>
            <a:ext cx="8229600" cy="960438"/>
          </a:xfrm>
        </p:spPr>
        <p:txBody>
          <a:bodyPr/>
          <a:lstStyle/>
          <a:p>
            <a:pPr eaLnBrk="1" hangingPunct="1">
              <a:defRPr/>
            </a:pPr>
            <a:r>
              <a:rPr lang="en-US" altLang="ru-RU"/>
              <a:t>Nouns</a:t>
            </a:r>
            <a:endParaRPr lang="ru-RU" altLang="ru-RU"/>
          </a:p>
        </p:txBody>
      </p:sp>
      <p:sp>
        <p:nvSpPr>
          <p:cNvPr id="123907" name="Rectangle 3"/>
          <p:cNvSpPr>
            <a:spLocks noGrp="1" noChangeArrowheads="1"/>
          </p:cNvSpPr>
          <p:nvPr>
            <p:ph type="body" idx="1"/>
          </p:nvPr>
        </p:nvSpPr>
        <p:spPr>
          <a:xfrm>
            <a:off x="0" y="1981200"/>
            <a:ext cx="9144000" cy="4876800"/>
          </a:xfrm>
          <a:ln w="3175">
            <a:solidFill>
              <a:schemeClr val="tx1"/>
            </a:solidFill>
            <a:miter lim="800000"/>
            <a:headEnd/>
            <a:tailEnd/>
          </a:ln>
        </p:spPr>
        <p:txBody>
          <a:bodyPr/>
          <a:lstStyle/>
          <a:p>
            <a:pPr eaLnBrk="1" hangingPunct="1">
              <a:buFont typeface="Wingdings" panose="05000000000000000000" pitchFamily="2" charset="2"/>
              <a:buNone/>
              <a:defRPr/>
            </a:pPr>
            <a:r>
              <a:rPr lang="en-US" altLang="ru-RU" sz="2000">
                <a:solidFill>
                  <a:schemeClr val="folHlink"/>
                </a:solidFill>
              </a:rPr>
              <a:t>				      uncountable</a:t>
            </a:r>
          </a:p>
          <a:p>
            <a:pPr eaLnBrk="1" hangingPunct="1">
              <a:buFont typeface="Wingdings" panose="05000000000000000000" pitchFamily="2" charset="2"/>
              <a:buNone/>
              <a:defRPr/>
            </a:pPr>
            <a:r>
              <a:rPr lang="ru-RU" altLang="ru-RU" sz="2000"/>
              <a:t>                    </a:t>
            </a:r>
            <a:r>
              <a:rPr lang="en-US" altLang="ru-RU" sz="2000"/>
              <a:t>		</a:t>
            </a:r>
            <a:r>
              <a:rPr lang="ru-RU" altLang="ru-RU" sz="2000"/>
              <a:t> (неисчисляемые)</a:t>
            </a:r>
          </a:p>
          <a:p>
            <a:pPr eaLnBrk="1" hangingPunct="1">
              <a:buFont typeface="Wingdings" panose="05000000000000000000" pitchFamily="2" charset="2"/>
              <a:buNone/>
              <a:defRPr/>
            </a:pPr>
            <a:r>
              <a:rPr lang="ru-RU" altLang="ru-RU" sz="2000"/>
              <a:t>вещества и </a:t>
            </a:r>
            <a:r>
              <a:rPr lang="en-US" altLang="ru-RU" sz="2000"/>
              <a:t>   </a:t>
            </a:r>
            <a:r>
              <a:rPr lang="ru-RU" altLang="ru-RU" sz="2000"/>
              <a:t>абстрактные </a:t>
            </a:r>
            <a:r>
              <a:rPr lang="en-US" altLang="ru-RU" sz="2000"/>
              <a:t>  </a:t>
            </a:r>
            <a:r>
              <a:rPr lang="ru-RU" altLang="ru-RU" sz="2000"/>
              <a:t>научные     </a:t>
            </a:r>
            <a:r>
              <a:rPr lang="en-US" altLang="ru-RU" sz="2000"/>
              <a:t>    </a:t>
            </a:r>
            <a:r>
              <a:rPr lang="ru-RU" altLang="ru-RU" sz="2000"/>
              <a:t>собирательные            в ед.ч.</a:t>
            </a:r>
          </a:p>
          <a:p>
            <a:pPr eaLnBrk="1" hangingPunct="1">
              <a:buFont typeface="Wingdings" panose="05000000000000000000" pitchFamily="2" charset="2"/>
              <a:buNone/>
              <a:defRPr/>
            </a:pPr>
            <a:r>
              <a:rPr lang="ru-RU" altLang="ru-RU" sz="2000"/>
              <a:t>материалы                           </a:t>
            </a:r>
            <a:r>
              <a:rPr lang="en-US" altLang="ru-RU" sz="2000"/>
              <a:t>   </a:t>
            </a:r>
            <a:r>
              <a:rPr lang="ru-RU" altLang="ru-RU" sz="2000"/>
              <a:t>термины                  </a:t>
            </a:r>
            <a:r>
              <a:rPr lang="en-US" altLang="ru-RU" sz="2000"/>
              <a:t>       </a:t>
            </a:r>
            <a:r>
              <a:rPr lang="ru-RU" altLang="ru-RU" sz="2000"/>
              <a:t>во мн.ч.         </a:t>
            </a:r>
          </a:p>
          <a:p>
            <a:pPr eaLnBrk="1" hangingPunct="1">
              <a:buFont typeface="Wingdings" panose="05000000000000000000" pitchFamily="2" charset="2"/>
              <a:buNone/>
              <a:defRPr/>
            </a:pPr>
            <a:r>
              <a:rPr lang="en-US" altLang="ru-RU" sz="2000"/>
              <a:t>sugar             death            mathematics equipment       data             news</a:t>
            </a:r>
          </a:p>
          <a:p>
            <a:pPr eaLnBrk="1" hangingPunct="1">
              <a:buFont typeface="Wingdings" panose="05000000000000000000" pitchFamily="2" charset="2"/>
              <a:buNone/>
              <a:defRPr/>
            </a:pPr>
            <a:r>
              <a:rPr lang="en-US" altLang="ru-RU" sz="2000"/>
              <a:t>Flour              truth             economics    machinery        goods     information</a:t>
            </a:r>
          </a:p>
          <a:p>
            <a:pPr eaLnBrk="1" hangingPunct="1">
              <a:buFont typeface="Wingdings" panose="05000000000000000000" pitchFamily="2" charset="2"/>
              <a:buNone/>
              <a:defRPr/>
            </a:pPr>
            <a:r>
              <a:rPr lang="en-US" altLang="ru-RU" sz="2000"/>
              <a:t>Water             health           linguistics     mail                cattle      advice</a:t>
            </a:r>
          </a:p>
          <a:p>
            <a:pPr eaLnBrk="1" hangingPunct="1">
              <a:buFont typeface="Wingdings" panose="05000000000000000000" pitchFamily="2" charset="2"/>
              <a:buNone/>
              <a:defRPr/>
            </a:pPr>
            <a:r>
              <a:rPr lang="en-US" altLang="ru-RU" sz="2000"/>
              <a:t>Milk                fight             physics         fruit                police      knowledge</a:t>
            </a:r>
          </a:p>
          <a:p>
            <a:pPr eaLnBrk="1" hangingPunct="1">
              <a:buFont typeface="Wingdings" panose="05000000000000000000" pitchFamily="2" charset="2"/>
              <a:buNone/>
              <a:defRPr/>
            </a:pPr>
            <a:r>
              <a:rPr lang="en-US" altLang="ru-RU" sz="2000"/>
              <a:t>Paper              music           politics         traffic              youth      progress</a:t>
            </a:r>
          </a:p>
          <a:p>
            <a:pPr eaLnBrk="1" hangingPunct="1">
              <a:buFont typeface="Wingdings" panose="05000000000000000000" pitchFamily="2" charset="2"/>
              <a:buNone/>
              <a:defRPr/>
            </a:pPr>
            <a:r>
              <a:rPr lang="en-US" altLang="ru-RU" sz="2000"/>
              <a:t>Bear                light                               luggage         </a:t>
            </a:r>
            <a:r>
              <a:rPr lang="ru-RU" altLang="ru-RU" sz="2000"/>
              <a:t> </a:t>
            </a:r>
            <a:r>
              <a:rPr lang="ru-RU" altLang="ru-RU" sz="2000">
                <a:solidFill>
                  <a:schemeClr val="folHlink"/>
                </a:solidFill>
              </a:rPr>
              <a:t>(</a:t>
            </a:r>
            <a:r>
              <a:rPr lang="en-US" altLang="ru-RU" sz="2000">
                <a:solidFill>
                  <a:schemeClr val="folHlink"/>
                </a:solidFill>
              </a:rPr>
              <a:t>They are</a:t>
            </a:r>
            <a:r>
              <a:rPr lang="ru-RU" altLang="ru-RU" sz="2000">
                <a:solidFill>
                  <a:schemeClr val="folHlink"/>
                </a:solidFill>
              </a:rPr>
              <a:t>)</a:t>
            </a:r>
            <a:r>
              <a:rPr lang="en-US" altLang="ru-RU" sz="2000"/>
              <a:t>work</a:t>
            </a:r>
          </a:p>
          <a:p>
            <a:pPr eaLnBrk="1" hangingPunct="1">
              <a:buFont typeface="Wingdings" panose="05000000000000000000" pitchFamily="2" charset="2"/>
              <a:buNone/>
              <a:defRPr/>
            </a:pPr>
            <a:r>
              <a:rPr lang="ru-RU" altLang="ru-RU" sz="2000">
                <a:solidFill>
                  <a:schemeClr val="folHlink"/>
                </a:solidFill>
              </a:rPr>
              <a:t>(всегда</a:t>
            </a:r>
            <a:r>
              <a:rPr lang="ru-RU" altLang="ru-RU" sz="2000"/>
              <a:t> </a:t>
            </a:r>
            <a:r>
              <a:rPr lang="ru-RU" altLang="ru-RU" sz="2000">
                <a:solidFill>
                  <a:schemeClr val="folHlink"/>
                </a:solidFill>
              </a:rPr>
              <a:t>в</a:t>
            </a:r>
            <a:r>
              <a:rPr lang="en-US" altLang="ru-RU" sz="2000">
                <a:solidFill>
                  <a:schemeClr val="folHlink"/>
                </a:solidFill>
              </a:rPr>
              <a:t>  </a:t>
            </a:r>
            <a:r>
              <a:rPr lang="en-US" altLang="ru-RU" sz="2000"/>
              <a:t>       hope                              rubbish           </a:t>
            </a:r>
            <a:r>
              <a:rPr lang="ru-RU" altLang="ru-RU" sz="2000"/>
              <a:t>  </a:t>
            </a:r>
            <a:r>
              <a:rPr lang="ru-RU" altLang="ru-RU" sz="2000">
                <a:solidFill>
                  <a:schemeClr val="folHlink"/>
                </a:solidFill>
              </a:rPr>
              <a:t>мн.ч.</a:t>
            </a:r>
            <a:r>
              <a:rPr lang="en-US" altLang="ru-RU" sz="2000"/>
              <a:t>     weather</a:t>
            </a:r>
          </a:p>
          <a:p>
            <a:pPr eaLnBrk="1" hangingPunct="1">
              <a:buFont typeface="Wingdings" panose="05000000000000000000" pitchFamily="2" charset="2"/>
              <a:buNone/>
              <a:defRPr/>
            </a:pPr>
            <a:r>
              <a:rPr lang="ru-RU" altLang="ru-RU" sz="2000">
                <a:solidFill>
                  <a:schemeClr val="folHlink"/>
                </a:solidFill>
              </a:rPr>
              <a:t>ед.ч.)</a:t>
            </a:r>
            <a:r>
              <a:rPr lang="en-US" altLang="ru-RU" sz="2000"/>
              <a:t>              love                              </a:t>
            </a:r>
            <a:r>
              <a:rPr lang="ru-RU" altLang="ru-RU" sz="2000"/>
              <a:t> </a:t>
            </a:r>
            <a:r>
              <a:rPr lang="en-US" altLang="ru-RU" sz="2000"/>
              <a:t>accommodation               furniture</a:t>
            </a:r>
          </a:p>
          <a:p>
            <a:pPr eaLnBrk="1" hangingPunct="1">
              <a:buFont typeface="Wingdings" panose="05000000000000000000" pitchFamily="2" charset="2"/>
              <a:buNone/>
              <a:defRPr/>
            </a:pPr>
            <a:r>
              <a:rPr lang="en-US" altLang="ru-RU" sz="2000">
                <a:solidFill>
                  <a:schemeClr val="folHlink"/>
                </a:solidFill>
              </a:rPr>
              <a:t>It is</a:t>
            </a:r>
            <a:r>
              <a:rPr lang="en-US" altLang="ru-RU" sz="2000"/>
              <a:t>                  </a:t>
            </a:r>
            <a:r>
              <a:rPr lang="ru-RU" altLang="ru-RU" sz="2000">
                <a:solidFill>
                  <a:schemeClr val="folHlink"/>
                </a:solidFill>
              </a:rPr>
              <a:t>(в ед. ч. </a:t>
            </a:r>
            <a:r>
              <a:rPr lang="en-US" altLang="ru-RU" sz="2000">
                <a:solidFill>
                  <a:schemeClr val="folHlink"/>
                </a:solidFill>
              </a:rPr>
              <a:t>It is</a:t>
            </a:r>
            <a:r>
              <a:rPr lang="ru-RU" altLang="ru-RU" sz="2000">
                <a:solidFill>
                  <a:schemeClr val="folHlink"/>
                </a:solidFill>
              </a:rPr>
              <a:t>)</a:t>
            </a:r>
            <a:r>
              <a:rPr lang="en-US" altLang="ru-RU" sz="2000"/>
              <a:t>  </a:t>
            </a:r>
            <a:r>
              <a:rPr lang="en-US" altLang="ru-RU" sz="2000">
                <a:solidFill>
                  <a:srgbClr val="FF0000"/>
                </a:solidFill>
              </a:rPr>
              <a:t>statistics – </a:t>
            </a:r>
            <a:r>
              <a:rPr lang="ru-RU" altLang="ru-RU" sz="2000">
                <a:solidFill>
                  <a:srgbClr val="FF0000"/>
                </a:solidFill>
              </a:rPr>
              <a:t>искл. (мн. ч.)</a:t>
            </a:r>
            <a:r>
              <a:rPr lang="en-US" altLang="ru-RU" sz="2000"/>
              <a:t>                money</a:t>
            </a:r>
            <a:endParaRPr lang="ru-RU" altLang="ru-RU" sz="2000"/>
          </a:p>
        </p:txBody>
      </p:sp>
      <p:sp>
        <p:nvSpPr>
          <p:cNvPr id="9220" name="Line 45"/>
          <p:cNvSpPr>
            <a:spLocks noChangeShapeType="1"/>
          </p:cNvSpPr>
          <p:nvPr/>
        </p:nvSpPr>
        <p:spPr bwMode="auto">
          <a:xfrm>
            <a:off x="0" y="27813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1" name="Line 46"/>
          <p:cNvSpPr>
            <a:spLocks noChangeShapeType="1"/>
          </p:cNvSpPr>
          <p:nvPr/>
        </p:nvSpPr>
        <p:spPr bwMode="auto">
          <a:xfrm>
            <a:off x="0" y="3429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2" name="Line 47"/>
          <p:cNvSpPr>
            <a:spLocks noChangeShapeType="1"/>
          </p:cNvSpPr>
          <p:nvPr/>
        </p:nvSpPr>
        <p:spPr bwMode="auto">
          <a:xfrm>
            <a:off x="4787900" y="2781300"/>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3" name="Line 48"/>
          <p:cNvSpPr>
            <a:spLocks noChangeShapeType="1"/>
          </p:cNvSpPr>
          <p:nvPr/>
        </p:nvSpPr>
        <p:spPr bwMode="auto">
          <a:xfrm>
            <a:off x="7667625" y="2852738"/>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4" name="Line 50"/>
          <p:cNvSpPr>
            <a:spLocks noChangeShapeType="1"/>
          </p:cNvSpPr>
          <p:nvPr/>
        </p:nvSpPr>
        <p:spPr bwMode="auto">
          <a:xfrm>
            <a:off x="6516688" y="29972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5" name="Line 51"/>
          <p:cNvSpPr>
            <a:spLocks noChangeShapeType="1"/>
          </p:cNvSpPr>
          <p:nvPr/>
        </p:nvSpPr>
        <p:spPr bwMode="auto">
          <a:xfrm>
            <a:off x="1476375" y="2781300"/>
            <a:ext cx="0" cy="407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6" name="Line 52"/>
          <p:cNvSpPr>
            <a:spLocks noChangeShapeType="1"/>
          </p:cNvSpPr>
          <p:nvPr/>
        </p:nvSpPr>
        <p:spPr bwMode="auto">
          <a:xfrm>
            <a:off x="3276600" y="2852738"/>
            <a:ext cx="0" cy="3600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7" name="Line 53"/>
          <p:cNvSpPr>
            <a:spLocks noChangeShapeType="1"/>
          </p:cNvSpPr>
          <p:nvPr/>
        </p:nvSpPr>
        <p:spPr bwMode="auto">
          <a:xfrm>
            <a:off x="4787900" y="3429000"/>
            <a:ext cx="0" cy="3095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8" name="Line 54"/>
          <p:cNvSpPr>
            <a:spLocks noChangeShapeType="1"/>
          </p:cNvSpPr>
          <p:nvPr/>
        </p:nvSpPr>
        <p:spPr bwMode="auto">
          <a:xfrm>
            <a:off x="6516688" y="3429000"/>
            <a:ext cx="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9" name="Line 55"/>
          <p:cNvSpPr>
            <a:spLocks noChangeShapeType="1"/>
          </p:cNvSpPr>
          <p:nvPr/>
        </p:nvSpPr>
        <p:spPr bwMode="auto">
          <a:xfrm>
            <a:off x="7667625" y="3429000"/>
            <a:ext cx="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30" name="Line 59"/>
          <p:cNvSpPr>
            <a:spLocks noChangeShapeType="1"/>
          </p:cNvSpPr>
          <p:nvPr/>
        </p:nvSpPr>
        <p:spPr bwMode="auto">
          <a:xfrm flipH="1">
            <a:off x="3132138" y="908050"/>
            <a:ext cx="64770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9231" name="Line 60"/>
          <p:cNvSpPr>
            <a:spLocks noChangeShapeType="1"/>
          </p:cNvSpPr>
          <p:nvPr/>
        </p:nvSpPr>
        <p:spPr bwMode="auto">
          <a:xfrm flipH="1">
            <a:off x="4427538" y="1125538"/>
            <a:ext cx="217487" cy="935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966" name="Rectangle 62"/>
          <p:cNvSpPr>
            <a:spLocks noChangeArrowheads="1"/>
          </p:cNvSpPr>
          <p:nvPr/>
        </p:nvSpPr>
        <p:spPr bwMode="auto">
          <a:xfrm>
            <a:off x="1979613" y="1268413"/>
            <a:ext cx="1431925" cy="396875"/>
          </a:xfrm>
          <a:prstGeom prst="rect">
            <a:avLst/>
          </a:prstGeom>
          <a:noFill/>
          <a:ln>
            <a:noFill/>
          </a:ln>
          <a:effectLst/>
          <a:extLst/>
        </p:spPr>
        <p:txBody>
          <a:bodyPr wrap="none">
            <a:spAutoFit/>
          </a:bodyPr>
          <a:lstStyle/>
          <a:p>
            <a:pPr>
              <a:defRPr/>
            </a:pPr>
            <a:r>
              <a:rPr lang="ru-RU" altLang="ru-RU"/>
              <a:t> </a:t>
            </a:r>
            <a:r>
              <a:rPr lang="en-US" altLang="ru-RU">
                <a:solidFill>
                  <a:schemeClr val="folHlink"/>
                </a:solidFill>
                <a:effectLst>
                  <a:outerShdw blurRad="38100" dist="38100" dir="2700000" algn="tl">
                    <a:srgbClr val="000000"/>
                  </a:outerShdw>
                </a:effectLst>
              </a:rPr>
              <a:t>countable</a:t>
            </a:r>
            <a:r>
              <a:rPr lang="en-US" altLang="ru-RU"/>
              <a:t> </a:t>
            </a:r>
            <a:endParaRPr lang="ru-RU" altLang="ru-RU"/>
          </a:p>
        </p:txBody>
      </p:sp>
      <p:sp>
        <p:nvSpPr>
          <p:cNvPr id="123967" name="Rectangle 63"/>
          <p:cNvSpPr>
            <a:spLocks noChangeArrowheads="1"/>
          </p:cNvSpPr>
          <p:nvPr/>
        </p:nvSpPr>
        <p:spPr bwMode="auto">
          <a:xfrm>
            <a:off x="1763713" y="1557338"/>
            <a:ext cx="1916112" cy="396875"/>
          </a:xfrm>
          <a:prstGeom prst="rect">
            <a:avLst/>
          </a:prstGeom>
          <a:noFill/>
          <a:ln>
            <a:noFill/>
          </a:ln>
          <a:effectLst/>
          <a:extLst/>
        </p:spPr>
        <p:txBody>
          <a:bodyPr wrap="none">
            <a:spAutoFit/>
          </a:bodyPr>
          <a:lstStyle/>
          <a:p>
            <a:pPr>
              <a:defRPr/>
            </a:pPr>
            <a:r>
              <a:rPr lang="en-US" altLang="ru-RU">
                <a:effectLst>
                  <a:outerShdw blurRad="38100" dist="38100" dir="2700000" algn="tl">
                    <a:srgbClr val="000000"/>
                  </a:outerShdw>
                </a:effectLst>
              </a:rPr>
              <a:t>(</a:t>
            </a:r>
            <a:r>
              <a:rPr lang="ru-RU" altLang="ru-RU">
                <a:effectLst>
                  <a:outerShdw blurRad="38100" dist="38100" dir="2700000" algn="tl">
                    <a:srgbClr val="000000"/>
                  </a:outerShdw>
                </a:effectLst>
              </a:rPr>
              <a:t>исчисляемые)</a:t>
            </a:r>
          </a:p>
        </p:txBody>
      </p:sp>
    </p:spTree>
    <p:extLst>
      <p:ext uri="{BB962C8B-B14F-4D97-AF65-F5344CB8AC3E}">
        <p14:creationId xmlns:p14="http://schemas.microsoft.com/office/powerpoint/2010/main" val="90374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81000"/>
            <a:ext cx="8229600" cy="887413"/>
          </a:xfrm>
        </p:spPr>
        <p:txBody>
          <a:bodyPr/>
          <a:lstStyle/>
          <a:p>
            <a:pPr eaLnBrk="1" hangingPunct="1">
              <a:defRPr/>
            </a:pPr>
            <a:r>
              <a:rPr lang="en-US" altLang="ru-RU" sz="3200" b="1" i="1"/>
              <a:t>The Category of Number</a:t>
            </a:r>
            <a:endParaRPr lang="ru-RU" altLang="ru-RU" sz="3200" b="1" i="1"/>
          </a:p>
        </p:txBody>
      </p:sp>
      <p:sp>
        <p:nvSpPr>
          <p:cNvPr id="120835" name="Rectangle 3"/>
          <p:cNvSpPr>
            <a:spLocks noGrp="1" noChangeArrowheads="1"/>
          </p:cNvSpPr>
          <p:nvPr>
            <p:ph type="body" idx="1"/>
          </p:nvPr>
        </p:nvSpPr>
        <p:spPr>
          <a:xfrm>
            <a:off x="457200" y="1700213"/>
            <a:ext cx="8686800" cy="5157787"/>
          </a:xfrm>
        </p:spPr>
        <p:txBody>
          <a:bodyPr/>
          <a:lstStyle/>
          <a:p>
            <a:pPr eaLnBrk="1" hangingPunct="1">
              <a:lnSpc>
                <a:spcPct val="90000"/>
              </a:lnSpc>
              <a:buFont typeface="Wingdings" panose="05000000000000000000" pitchFamily="2" charset="2"/>
              <a:buNone/>
              <a:defRPr/>
            </a:pPr>
            <a:r>
              <a:rPr lang="en-US" altLang="ru-RU"/>
              <a:t>     Singular</a:t>
            </a:r>
            <a:r>
              <a:rPr lang="ru-RU" altLang="ru-RU"/>
              <a:t>                                 </a:t>
            </a:r>
            <a:r>
              <a:rPr lang="en-US" altLang="ru-RU"/>
              <a:t>plural </a:t>
            </a:r>
          </a:p>
          <a:p>
            <a:pPr eaLnBrk="1" hangingPunct="1">
              <a:lnSpc>
                <a:spcPct val="90000"/>
              </a:lnSpc>
              <a:buFont typeface="Wingdings" panose="05000000000000000000" pitchFamily="2" charset="2"/>
              <a:buNone/>
              <a:defRPr/>
            </a:pPr>
            <a:r>
              <a:rPr lang="en-US" altLang="ru-RU"/>
              <a:t>     (</a:t>
            </a:r>
            <a:r>
              <a:rPr lang="ru-RU" altLang="ru-RU"/>
              <a:t>ед.ч.)</a:t>
            </a:r>
            <a:r>
              <a:rPr lang="en-US" altLang="ru-RU"/>
              <a:t>              </a:t>
            </a:r>
            <a:r>
              <a:rPr lang="ru-RU" altLang="ru-RU">
                <a:solidFill>
                  <a:schemeClr val="folHlink"/>
                </a:solidFill>
              </a:rPr>
              <a:t>+(</a:t>
            </a:r>
            <a:r>
              <a:rPr lang="en-US" altLang="ru-RU">
                <a:solidFill>
                  <a:schemeClr val="folHlink"/>
                </a:solidFill>
              </a:rPr>
              <a:t>e)s</a:t>
            </a:r>
            <a:r>
              <a:rPr lang="en-US" altLang="ru-RU"/>
              <a:t>            (</a:t>
            </a:r>
            <a:r>
              <a:rPr lang="ru-RU" altLang="ru-RU"/>
              <a:t>мн.ч.)</a:t>
            </a:r>
            <a:endParaRPr lang="en-US" altLang="ru-RU"/>
          </a:p>
          <a:p>
            <a:pPr eaLnBrk="1" hangingPunct="1">
              <a:lnSpc>
                <a:spcPct val="90000"/>
              </a:lnSpc>
              <a:buFont typeface="Wingdings" panose="05000000000000000000" pitchFamily="2" charset="2"/>
              <a:buNone/>
              <a:defRPr/>
            </a:pPr>
            <a:r>
              <a:rPr lang="en-US" altLang="ru-RU" sz="2000"/>
              <a:t>       book + s = books</a:t>
            </a:r>
          </a:p>
          <a:p>
            <a:pPr eaLnBrk="1" hangingPunct="1">
              <a:lnSpc>
                <a:spcPct val="90000"/>
              </a:lnSpc>
              <a:buFont typeface="Wingdings" panose="05000000000000000000" pitchFamily="2" charset="2"/>
              <a:buNone/>
              <a:defRPr/>
            </a:pPr>
            <a:r>
              <a:rPr lang="en-US" altLang="ru-RU" sz="2000"/>
              <a:t>       class + es = classes</a:t>
            </a:r>
          </a:p>
          <a:p>
            <a:pPr eaLnBrk="1" hangingPunct="1">
              <a:lnSpc>
                <a:spcPct val="90000"/>
              </a:lnSpc>
              <a:buFont typeface="Wingdings" panose="05000000000000000000" pitchFamily="2" charset="2"/>
              <a:buNone/>
              <a:defRPr/>
            </a:pPr>
            <a:r>
              <a:rPr lang="en-US" altLang="ru-RU" sz="2000"/>
              <a:t>1. Use </a:t>
            </a:r>
            <a:r>
              <a:rPr lang="en-US" altLang="ru-RU" sz="2000">
                <a:solidFill>
                  <a:schemeClr val="folHlink"/>
                </a:solidFill>
              </a:rPr>
              <a:t>es</a:t>
            </a:r>
            <a:r>
              <a:rPr lang="en-US" altLang="ru-RU" sz="2000"/>
              <a:t> after - s, -x, -sh, -ch, -tch, -o     </a:t>
            </a:r>
          </a:p>
          <a:p>
            <a:pPr eaLnBrk="1" hangingPunct="1">
              <a:lnSpc>
                <a:spcPct val="90000"/>
              </a:lnSpc>
              <a:buFont typeface="Wingdings" panose="05000000000000000000" pitchFamily="2" charset="2"/>
              <a:buNone/>
              <a:defRPr/>
            </a:pPr>
            <a:r>
              <a:rPr lang="en-US" altLang="ru-RU" sz="2000"/>
              <a:t>a potato      potato</a:t>
            </a:r>
            <a:r>
              <a:rPr lang="en-US" altLang="ru-RU" sz="2000">
                <a:solidFill>
                  <a:schemeClr val="folHlink"/>
                </a:solidFill>
              </a:rPr>
              <a:t>es</a:t>
            </a:r>
          </a:p>
          <a:p>
            <a:pPr eaLnBrk="1" hangingPunct="1">
              <a:lnSpc>
                <a:spcPct val="90000"/>
              </a:lnSpc>
              <a:buFont typeface="Wingdings" panose="05000000000000000000" pitchFamily="2" charset="2"/>
              <a:buNone/>
              <a:defRPr/>
            </a:pPr>
            <a:r>
              <a:rPr lang="en-US" altLang="ru-RU" sz="2000">
                <a:solidFill>
                  <a:schemeClr val="folHlink"/>
                </a:solidFill>
              </a:rPr>
              <a:t>But mind! </a:t>
            </a:r>
            <a:r>
              <a:rPr lang="en-US" altLang="ru-RU" sz="2000"/>
              <a:t> a piano    pianos                       4. Change f</a:t>
            </a:r>
            <a:r>
              <a:rPr lang="ru-RU" altLang="ru-RU" sz="2000"/>
              <a:t> </a:t>
            </a:r>
            <a:r>
              <a:rPr lang="en-US" altLang="ru-RU" sz="2000"/>
              <a:t>    v + es</a:t>
            </a:r>
          </a:p>
          <a:p>
            <a:pPr eaLnBrk="1" hangingPunct="1">
              <a:lnSpc>
                <a:spcPct val="90000"/>
              </a:lnSpc>
              <a:buFont typeface="Wingdings" panose="05000000000000000000" pitchFamily="2" charset="2"/>
              <a:buNone/>
              <a:defRPr/>
            </a:pPr>
            <a:r>
              <a:rPr lang="en-US" altLang="ru-RU" sz="2000"/>
              <a:t>                a photo    photos                         a lea</a:t>
            </a:r>
            <a:r>
              <a:rPr lang="en-US" altLang="ru-RU" sz="2000">
                <a:solidFill>
                  <a:schemeClr val="folHlink"/>
                </a:solidFill>
              </a:rPr>
              <a:t>f</a:t>
            </a:r>
            <a:r>
              <a:rPr lang="en-US" altLang="ru-RU" sz="2000"/>
              <a:t> - lea</a:t>
            </a:r>
            <a:r>
              <a:rPr lang="en-US" altLang="ru-RU" sz="2000">
                <a:solidFill>
                  <a:schemeClr val="folHlink"/>
                </a:solidFill>
              </a:rPr>
              <a:t>ves</a:t>
            </a:r>
          </a:p>
          <a:p>
            <a:pPr eaLnBrk="1" hangingPunct="1">
              <a:lnSpc>
                <a:spcPct val="90000"/>
              </a:lnSpc>
              <a:buFont typeface="Wingdings" panose="05000000000000000000" pitchFamily="2" charset="2"/>
              <a:buNone/>
              <a:defRPr/>
            </a:pPr>
            <a:r>
              <a:rPr lang="en-US" altLang="ru-RU" sz="2000"/>
              <a:t>2. </a:t>
            </a:r>
            <a:r>
              <a:rPr lang="ru-RU" altLang="ru-RU" sz="2000"/>
              <a:t>Согласная</a:t>
            </a:r>
            <a:r>
              <a:rPr lang="en-US" altLang="ru-RU" sz="2000"/>
              <a:t> </a:t>
            </a:r>
            <a:r>
              <a:rPr lang="ru-RU" altLang="ru-RU" sz="2000"/>
              <a:t>+</a:t>
            </a:r>
            <a:r>
              <a:rPr lang="en-US" altLang="ru-RU" sz="2000"/>
              <a:t> y       i + es                         </a:t>
            </a:r>
            <a:r>
              <a:rPr lang="en-US" altLang="ru-RU" sz="2000">
                <a:solidFill>
                  <a:schemeClr val="folHlink"/>
                </a:solidFill>
              </a:rPr>
              <a:t>But mind!</a:t>
            </a:r>
          </a:p>
          <a:p>
            <a:pPr eaLnBrk="1" hangingPunct="1">
              <a:lnSpc>
                <a:spcPct val="90000"/>
              </a:lnSpc>
              <a:buFont typeface="Wingdings" panose="05000000000000000000" pitchFamily="2" charset="2"/>
              <a:buNone/>
              <a:defRPr/>
            </a:pPr>
            <a:r>
              <a:rPr lang="en-US" altLang="ru-RU" sz="2000"/>
              <a:t>                fly      flies  </a:t>
            </a:r>
            <a:r>
              <a:rPr lang="ru-RU" altLang="ru-RU" sz="2000"/>
              <a:t>мухи</a:t>
            </a:r>
            <a:r>
              <a:rPr lang="en-US" altLang="ru-RU" sz="2000"/>
              <a:t>                         a roof    roofs</a:t>
            </a:r>
            <a:endParaRPr lang="ru-RU" altLang="ru-RU" sz="2000"/>
          </a:p>
          <a:p>
            <a:pPr eaLnBrk="1" hangingPunct="1">
              <a:lnSpc>
                <a:spcPct val="90000"/>
              </a:lnSpc>
              <a:buFont typeface="Wingdings" panose="05000000000000000000" pitchFamily="2" charset="2"/>
              <a:buNone/>
              <a:defRPr/>
            </a:pPr>
            <a:r>
              <a:rPr lang="en-US" altLang="ru-RU" sz="2000"/>
              <a:t>3. </a:t>
            </a:r>
            <a:r>
              <a:rPr lang="ru-RU" altLang="ru-RU" sz="2000"/>
              <a:t>Гласная +</a:t>
            </a:r>
            <a:r>
              <a:rPr lang="en-US" altLang="ru-RU" sz="2000"/>
              <a:t>y       </a:t>
            </a:r>
            <a:r>
              <a:rPr lang="ru-RU" altLang="ru-RU" sz="2000"/>
              <a:t>гласная + </a:t>
            </a:r>
            <a:r>
              <a:rPr lang="en-US" altLang="ru-RU" sz="2000"/>
              <a:t>y + -s             a handkerchief  handkerchiefs</a:t>
            </a:r>
          </a:p>
          <a:p>
            <a:pPr eaLnBrk="1" hangingPunct="1">
              <a:lnSpc>
                <a:spcPct val="90000"/>
              </a:lnSpc>
              <a:buFont typeface="Wingdings" panose="05000000000000000000" pitchFamily="2" charset="2"/>
              <a:buNone/>
              <a:defRPr/>
            </a:pPr>
            <a:r>
              <a:rPr lang="en-US" altLang="ru-RU" sz="2000"/>
              <a:t>                a monkey   monkeys		       a chief  chiefs</a:t>
            </a:r>
          </a:p>
          <a:p>
            <a:pPr eaLnBrk="1" hangingPunct="1">
              <a:lnSpc>
                <a:spcPct val="90000"/>
              </a:lnSpc>
              <a:buFont typeface="Wingdings" panose="05000000000000000000" pitchFamily="2" charset="2"/>
              <a:buNone/>
              <a:defRPr/>
            </a:pPr>
            <a:r>
              <a:rPr lang="en-US" altLang="ru-RU" sz="2000"/>
              <a:t>						       a safe   safes </a:t>
            </a:r>
          </a:p>
          <a:p>
            <a:pPr eaLnBrk="1" hangingPunct="1">
              <a:lnSpc>
                <a:spcPct val="90000"/>
              </a:lnSpc>
              <a:buFont typeface="Wingdings" panose="05000000000000000000" pitchFamily="2" charset="2"/>
              <a:buNone/>
              <a:defRPr/>
            </a:pPr>
            <a:endParaRPr lang="en-US" altLang="ru-RU" sz="2000"/>
          </a:p>
          <a:p>
            <a:pPr eaLnBrk="1" hangingPunct="1">
              <a:lnSpc>
                <a:spcPct val="90000"/>
              </a:lnSpc>
              <a:buFont typeface="Wingdings" panose="05000000000000000000" pitchFamily="2" charset="2"/>
              <a:buNone/>
              <a:defRPr/>
            </a:pPr>
            <a:endParaRPr lang="ru-RU" altLang="ru-RU" sz="2000">
              <a:solidFill>
                <a:schemeClr val="folHlink"/>
              </a:solidFill>
            </a:endParaRPr>
          </a:p>
        </p:txBody>
      </p:sp>
      <p:sp>
        <p:nvSpPr>
          <p:cNvPr id="7172" name="AutoShape 4"/>
          <p:cNvSpPr>
            <a:spLocks noChangeArrowheads="1"/>
          </p:cNvSpPr>
          <p:nvPr/>
        </p:nvSpPr>
        <p:spPr bwMode="auto">
          <a:xfrm>
            <a:off x="1331913" y="765175"/>
            <a:ext cx="733425" cy="1214438"/>
          </a:xfrm>
          <a:prstGeom prst="curvedRigh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7173" name="AutoShape 5"/>
          <p:cNvSpPr>
            <a:spLocks noChangeArrowheads="1"/>
          </p:cNvSpPr>
          <p:nvPr/>
        </p:nvSpPr>
        <p:spPr bwMode="auto">
          <a:xfrm>
            <a:off x="7164388" y="765175"/>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7174" name="AutoShape 6"/>
          <p:cNvSpPr>
            <a:spLocks noChangeArrowheads="1"/>
          </p:cNvSpPr>
          <p:nvPr/>
        </p:nvSpPr>
        <p:spPr bwMode="auto">
          <a:xfrm>
            <a:off x="5651500" y="2349500"/>
            <a:ext cx="576263" cy="504825"/>
          </a:xfrm>
          <a:prstGeom prst="rightArrow">
            <a:avLst>
              <a:gd name="adj1" fmla="val 50000"/>
              <a:gd name="adj2" fmla="val 28538"/>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7175" name="Line 7"/>
          <p:cNvSpPr>
            <a:spLocks noChangeShapeType="1"/>
          </p:cNvSpPr>
          <p:nvPr/>
        </p:nvSpPr>
        <p:spPr bwMode="auto">
          <a:xfrm>
            <a:off x="1547813" y="39338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76" name="Line 8"/>
          <p:cNvSpPr>
            <a:spLocks noChangeShapeType="1"/>
          </p:cNvSpPr>
          <p:nvPr/>
        </p:nvSpPr>
        <p:spPr bwMode="auto">
          <a:xfrm>
            <a:off x="2700338" y="4292600"/>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77" name="Line 9"/>
          <p:cNvSpPr>
            <a:spLocks noChangeShapeType="1"/>
          </p:cNvSpPr>
          <p:nvPr/>
        </p:nvSpPr>
        <p:spPr bwMode="auto">
          <a:xfrm>
            <a:off x="2700338" y="4581525"/>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78" name="Line 10"/>
          <p:cNvSpPr>
            <a:spLocks noChangeShapeType="1"/>
          </p:cNvSpPr>
          <p:nvPr/>
        </p:nvSpPr>
        <p:spPr bwMode="auto">
          <a:xfrm>
            <a:off x="2555875" y="4941888"/>
            <a:ext cx="503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79" name="Line 11"/>
          <p:cNvSpPr>
            <a:spLocks noChangeShapeType="1"/>
          </p:cNvSpPr>
          <p:nvPr/>
        </p:nvSpPr>
        <p:spPr bwMode="auto">
          <a:xfrm>
            <a:off x="2124075" y="5300663"/>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80" name="Line 12"/>
          <p:cNvSpPr>
            <a:spLocks noChangeShapeType="1"/>
          </p:cNvSpPr>
          <p:nvPr/>
        </p:nvSpPr>
        <p:spPr bwMode="auto">
          <a:xfrm>
            <a:off x="2195513" y="56610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81" name="Line 13"/>
          <p:cNvSpPr>
            <a:spLocks noChangeShapeType="1"/>
          </p:cNvSpPr>
          <p:nvPr/>
        </p:nvSpPr>
        <p:spPr bwMode="auto">
          <a:xfrm>
            <a:off x="2916238" y="5949950"/>
            <a:ext cx="142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82" name="Line 15"/>
          <p:cNvSpPr>
            <a:spLocks noChangeShapeType="1"/>
          </p:cNvSpPr>
          <p:nvPr/>
        </p:nvSpPr>
        <p:spPr bwMode="auto">
          <a:xfrm>
            <a:off x="6804025" y="4292600"/>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83" name="Line 16"/>
          <p:cNvSpPr>
            <a:spLocks noChangeShapeType="1"/>
          </p:cNvSpPr>
          <p:nvPr/>
        </p:nvSpPr>
        <p:spPr bwMode="auto">
          <a:xfrm>
            <a:off x="6372225" y="5300663"/>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84" name="Line 17"/>
          <p:cNvSpPr>
            <a:spLocks noChangeShapeType="1"/>
          </p:cNvSpPr>
          <p:nvPr/>
        </p:nvSpPr>
        <p:spPr bwMode="auto">
          <a:xfrm>
            <a:off x="7308850" y="5589588"/>
            <a:ext cx="142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85" name="Line 18"/>
          <p:cNvSpPr>
            <a:spLocks noChangeShapeType="1"/>
          </p:cNvSpPr>
          <p:nvPr/>
        </p:nvSpPr>
        <p:spPr bwMode="auto">
          <a:xfrm>
            <a:off x="6372225" y="6308725"/>
            <a:ext cx="142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186" name="Line 19"/>
          <p:cNvSpPr>
            <a:spLocks noChangeShapeType="1"/>
          </p:cNvSpPr>
          <p:nvPr/>
        </p:nvSpPr>
        <p:spPr bwMode="auto">
          <a:xfrm>
            <a:off x="6443663" y="5949950"/>
            <a:ext cx="142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317807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928858" y="0"/>
            <a:ext cx="13011150" cy="73152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928858" y="-285776"/>
            <a:ext cx="13011150" cy="7315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1571668" y="0"/>
            <a:ext cx="13011150" cy="7315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714544" y="0"/>
            <a:ext cx="13011150" cy="73152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altLang="ru-RU" b="1" i="1"/>
              <a:t>Nouns. Exceptions.</a:t>
            </a:r>
            <a:endParaRPr lang="ru-RU" altLang="ru-RU" b="1" i="1"/>
          </a:p>
        </p:txBody>
      </p:sp>
      <p:sp>
        <p:nvSpPr>
          <p:cNvPr id="122883"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US" altLang="ru-RU"/>
          </a:p>
          <a:p>
            <a:pPr eaLnBrk="1" hangingPunct="1">
              <a:buFont typeface="Wingdings" panose="05000000000000000000" pitchFamily="2" charset="2"/>
              <a:buNone/>
              <a:defRPr/>
            </a:pPr>
            <a:r>
              <a:rPr lang="en-US" altLang="ru-RU">
                <a:solidFill>
                  <a:schemeClr val="folHlink"/>
                </a:solidFill>
              </a:rPr>
              <a:t>A man -  men               a woman - women</a:t>
            </a:r>
          </a:p>
          <a:p>
            <a:pPr eaLnBrk="1" hangingPunct="1">
              <a:buFont typeface="Wingdings" panose="05000000000000000000" pitchFamily="2" charset="2"/>
              <a:buNone/>
              <a:defRPr/>
            </a:pPr>
            <a:r>
              <a:rPr lang="en-US" altLang="ru-RU">
                <a:solidFill>
                  <a:schemeClr val="folHlink"/>
                </a:solidFill>
              </a:rPr>
              <a:t>A tooth - teeth              a foot -  feet</a:t>
            </a:r>
          </a:p>
          <a:p>
            <a:pPr eaLnBrk="1" hangingPunct="1">
              <a:buFont typeface="Wingdings" panose="05000000000000000000" pitchFamily="2" charset="2"/>
              <a:buNone/>
              <a:defRPr/>
            </a:pPr>
            <a:r>
              <a:rPr lang="en-US" altLang="ru-RU">
                <a:solidFill>
                  <a:schemeClr val="folHlink"/>
                </a:solidFill>
              </a:rPr>
              <a:t>A goose - geese            a mouse - mice</a:t>
            </a:r>
          </a:p>
          <a:p>
            <a:pPr eaLnBrk="1" hangingPunct="1">
              <a:buFont typeface="Wingdings" panose="05000000000000000000" pitchFamily="2" charset="2"/>
              <a:buNone/>
              <a:defRPr/>
            </a:pPr>
            <a:r>
              <a:rPr lang="en-US" altLang="ru-RU">
                <a:solidFill>
                  <a:schemeClr val="folHlink"/>
                </a:solidFill>
              </a:rPr>
              <a:t>A child - children           an ox  - oxen</a:t>
            </a:r>
          </a:p>
          <a:p>
            <a:pPr eaLnBrk="1" hangingPunct="1">
              <a:buFont typeface="Wingdings" panose="05000000000000000000" pitchFamily="2" charset="2"/>
              <a:buNone/>
              <a:defRPr/>
            </a:pPr>
            <a:r>
              <a:rPr lang="en-US" altLang="ru-RU">
                <a:solidFill>
                  <a:schemeClr val="folHlink"/>
                </a:solidFill>
              </a:rPr>
              <a:t>A deer - deer                a sheep - sheep</a:t>
            </a:r>
            <a:endParaRPr lang="ru-RU" altLang="ru-RU">
              <a:solidFill>
                <a:schemeClr val="folHlink"/>
              </a:solidFill>
            </a:endParaRPr>
          </a:p>
        </p:txBody>
      </p:sp>
    </p:spTree>
    <p:extLst>
      <p:ext uri="{BB962C8B-B14F-4D97-AF65-F5344CB8AC3E}">
        <p14:creationId xmlns:p14="http://schemas.microsoft.com/office/powerpoint/2010/main" val="263374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785982" y="0"/>
            <a:ext cx="13011150" cy="73152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381000"/>
            <a:ext cx="8229600" cy="960438"/>
          </a:xfrm>
        </p:spPr>
        <p:txBody>
          <a:bodyPr/>
          <a:lstStyle/>
          <a:p>
            <a:pPr eaLnBrk="1" hangingPunct="1">
              <a:defRPr/>
            </a:pPr>
            <a:r>
              <a:rPr lang="en-US" altLang="ru-RU" b="1" i="1"/>
              <a:t>Case (</a:t>
            </a:r>
            <a:r>
              <a:rPr lang="ru-RU" altLang="ru-RU" b="1" i="1"/>
              <a:t>падеж)</a:t>
            </a:r>
          </a:p>
        </p:txBody>
      </p:sp>
      <p:sp>
        <p:nvSpPr>
          <p:cNvPr id="125955" name="Rectangle 3"/>
          <p:cNvSpPr>
            <a:spLocks noGrp="1" noChangeArrowheads="1"/>
          </p:cNvSpPr>
          <p:nvPr>
            <p:ph type="body" idx="1"/>
          </p:nvPr>
        </p:nvSpPr>
        <p:spPr>
          <a:xfrm>
            <a:off x="0" y="1341438"/>
            <a:ext cx="9144000" cy="5516562"/>
          </a:xfrm>
        </p:spPr>
        <p:txBody>
          <a:bodyPr/>
          <a:lstStyle/>
          <a:p>
            <a:pPr eaLnBrk="1" hangingPunct="1">
              <a:buFont typeface="Wingdings" panose="05000000000000000000" pitchFamily="2" charset="2"/>
              <a:buNone/>
              <a:defRPr/>
            </a:pPr>
            <a:r>
              <a:rPr lang="en-US" altLang="ru-RU" sz="2800">
                <a:solidFill>
                  <a:schemeClr val="folHlink"/>
                </a:solidFill>
              </a:rPr>
              <a:t>the</a:t>
            </a:r>
            <a:r>
              <a:rPr lang="ru-RU" altLang="ru-RU" sz="2800">
                <a:solidFill>
                  <a:schemeClr val="folHlink"/>
                </a:solidFill>
              </a:rPr>
              <a:t> </a:t>
            </a:r>
            <a:r>
              <a:rPr lang="en-US" altLang="ru-RU" sz="2800">
                <a:solidFill>
                  <a:schemeClr val="folHlink"/>
                </a:solidFill>
              </a:rPr>
              <a:t>common                               the possessive</a:t>
            </a:r>
          </a:p>
          <a:p>
            <a:pPr eaLnBrk="1" hangingPunct="1">
              <a:buFont typeface="Wingdings" panose="05000000000000000000" pitchFamily="2" charset="2"/>
              <a:buNone/>
              <a:defRPr/>
            </a:pPr>
            <a:r>
              <a:rPr lang="en-US" altLang="ru-RU" sz="2800">
                <a:solidFill>
                  <a:schemeClr val="folHlink"/>
                </a:solidFill>
              </a:rPr>
              <a:t>case                                           case</a:t>
            </a:r>
          </a:p>
          <a:p>
            <a:pPr eaLnBrk="1" hangingPunct="1">
              <a:buFont typeface="Wingdings" panose="05000000000000000000" pitchFamily="2" charset="2"/>
              <a:buNone/>
              <a:defRPr/>
            </a:pPr>
            <a:r>
              <a:rPr lang="en-US" altLang="ru-RU" sz="2800"/>
              <a:t>(</a:t>
            </a:r>
            <a:r>
              <a:rPr lang="ru-RU" altLang="ru-RU" sz="2800"/>
              <a:t>общий падеж)               </a:t>
            </a:r>
            <a:r>
              <a:rPr lang="en-US" altLang="ru-RU" sz="2800"/>
              <a:t>     </a:t>
            </a:r>
            <a:r>
              <a:rPr lang="ru-RU" altLang="ru-RU" sz="2800"/>
              <a:t>(притяжательный падеж)</a:t>
            </a:r>
          </a:p>
          <a:p>
            <a:pPr eaLnBrk="1" hangingPunct="1">
              <a:buFont typeface="Wingdings" panose="05000000000000000000" pitchFamily="2" charset="2"/>
              <a:buNone/>
              <a:defRPr/>
            </a:pPr>
            <a:r>
              <a:rPr lang="ru-RU" altLang="ru-RU" sz="2000"/>
              <a:t>                                      </a:t>
            </a:r>
            <a:r>
              <a:rPr lang="en-US" altLang="ru-RU" sz="2000"/>
              <a:t>                      </a:t>
            </a:r>
            <a:r>
              <a:rPr lang="ru-RU" altLang="ru-RU" sz="2000"/>
              <a:t>Обычно с одушевленными сущ.</a:t>
            </a:r>
          </a:p>
          <a:p>
            <a:pPr algn="ctr" eaLnBrk="1" hangingPunct="1">
              <a:buFont typeface="Wingdings" panose="05000000000000000000" pitchFamily="2" charset="2"/>
              <a:buNone/>
              <a:defRPr/>
            </a:pPr>
            <a:r>
              <a:rPr lang="en-US" altLang="ru-RU" sz="2000"/>
              <a:t>               </a:t>
            </a:r>
            <a:r>
              <a:rPr lang="ru-RU" altLang="ru-RU" sz="2000"/>
              <a:t>                                       </a:t>
            </a:r>
            <a:r>
              <a:rPr lang="en-US" altLang="ru-RU" sz="2000"/>
              <a:t>the child’s toy </a:t>
            </a:r>
            <a:r>
              <a:rPr lang="ru-RU" altLang="ru-RU" sz="2000"/>
              <a:t>игрушка ребенка           </a:t>
            </a:r>
            <a:r>
              <a:rPr lang="en-US" altLang="ru-RU" sz="2000"/>
              <a:t>                       </a:t>
            </a:r>
            <a:r>
              <a:rPr lang="en-US" altLang="ru-RU" sz="2400">
                <a:solidFill>
                  <a:schemeClr val="hlink"/>
                </a:solidFill>
              </a:rPr>
              <a:t>The possessive case</a:t>
            </a:r>
          </a:p>
          <a:p>
            <a:pPr eaLnBrk="1" hangingPunct="1">
              <a:buFont typeface="Wingdings" panose="05000000000000000000" pitchFamily="2" charset="2"/>
              <a:buNone/>
              <a:defRPr/>
            </a:pPr>
            <a:r>
              <a:rPr lang="en-US" altLang="ru-RU" sz="2000"/>
              <a:t>Singular       </a:t>
            </a:r>
            <a:r>
              <a:rPr lang="en-US" altLang="ru-RU" sz="2000">
                <a:solidFill>
                  <a:srgbClr val="FF0000"/>
                </a:solidFill>
              </a:rPr>
              <a:t>‘s                                           </a:t>
            </a:r>
            <a:r>
              <a:rPr lang="en-US" altLang="ru-RU" sz="2000"/>
              <a:t>       plural     </a:t>
            </a:r>
            <a:r>
              <a:rPr lang="en-US" altLang="ru-RU" sz="2000">
                <a:solidFill>
                  <a:srgbClr val="FF0000"/>
                </a:solidFill>
              </a:rPr>
              <a:t>  ‘</a:t>
            </a:r>
          </a:p>
          <a:p>
            <a:pPr eaLnBrk="1" hangingPunct="1">
              <a:buFont typeface="Wingdings" panose="05000000000000000000" pitchFamily="2" charset="2"/>
              <a:buNone/>
              <a:defRPr/>
            </a:pPr>
            <a:r>
              <a:rPr lang="en-US" altLang="ru-RU" sz="2000"/>
              <a:t>Teacher</a:t>
            </a:r>
            <a:r>
              <a:rPr lang="en-US" altLang="ru-RU" sz="2000">
                <a:solidFill>
                  <a:srgbClr val="FF0000"/>
                </a:solidFill>
              </a:rPr>
              <a:t>’s</a:t>
            </a:r>
            <a:r>
              <a:rPr lang="en-US" altLang="ru-RU" sz="2000"/>
              <a:t> book </a:t>
            </a:r>
            <a:r>
              <a:rPr lang="ru-RU" altLang="ru-RU" sz="2000"/>
              <a:t>книга учителя</a:t>
            </a:r>
            <a:r>
              <a:rPr lang="en-US" altLang="ru-RU" sz="2000"/>
              <a:t>                           dogs</a:t>
            </a:r>
            <a:r>
              <a:rPr lang="en-US" altLang="ru-RU" sz="2000">
                <a:solidFill>
                  <a:srgbClr val="FF0000"/>
                </a:solidFill>
              </a:rPr>
              <a:t>’</a:t>
            </a:r>
            <a:r>
              <a:rPr lang="en-US" altLang="ru-RU" sz="2000"/>
              <a:t> tails </a:t>
            </a:r>
            <a:r>
              <a:rPr lang="ru-RU" altLang="ru-RU" sz="2000"/>
              <a:t>хвосты собак</a:t>
            </a:r>
            <a:endParaRPr lang="en-US" altLang="ru-RU" sz="2000"/>
          </a:p>
          <a:p>
            <a:pPr eaLnBrk="1" hangingPunct="1">
              <a:buFont typeface="Wingdings" panose="05000000000000000000" pitchFamily="2" charset="2"/>
              <a:buNone/>
              <a:defRPr/>
            </a:pPr>
            <a:r>
              <a:rPr lang="en-US" altLang="ru-RU" sz="2000"/>
              <a:t>the children</a:t>
            </a:r>
            <a:r>
              <a:rPr lang="en-US" altLang="ru-RU" sz="2000">
                <a:solidFill>
                  <a:srgbClr val="FF0000"/>
                </a:solidFill>
              </a:rPr>
              <a:t>’s</a:t>
            </a:r>
            <a:r>
              <a:rPr lang="en-US" altLang="ru-RU" sz="2000"/>
              <a:t> books </a:t>
            </a:r>
            <a:r>
              <a:rPr lang="ru-RU" altLang="ru-RU" sz="2000"/>
              <a:t>книги детей</a:t>
            </a:r>
          </a:p>
          <a:p>
            <a:pPr eaLnBrk="1" hangingPunct="1">
              <a:buFont typeface="Wingdings" panose="05000000000000000000" pitchFamily="2" charset="2"/>
              <a:buNone/>
              <a:defRPr/>
            </a:pPr>
            <a:r>
              <a:rPr lang="ru-RU" altLang="ru-RU" sz="2000"/>
              <a:t>                          </a:t>
            </a:r>
            <a:r>
              <a:rPr lang="en-US" altLang="ru-RU" sz="2000"/>
              <a:t>the student</a:t>
            </a:r>
            <a:r>
              <a:rPr lang="en-US" altLang="ru-RU" sz="2000">
                <a:solidFill>
                  <a:srgbClr val="FF0000"/>
                </a:solidFill>
              </a:rPr>
              <a:t>’s</a:t>
            </a:r>
            <a:r>
              <a:rPr lang="en-US" altLang="ru-RU" sz="2000"/>
              <a:t> books=the books of the students</a:t>
            </a:r>
          </a:p>
          <a:p>
            <a:pPr eaLnBrk="1" hangingPunct="1">
              <a:buFont typeface="Wingdings" panose="05000000000000000000" pitchFamily="2" charset="2"/>
              <a:buNone/>
              <a:defRPr/>
            </a:pPr>
            <a:r>
              <a:rPr lang="en-US" altLang="ru-RU" sz="2000"/>
              <a:t>                                               </a:t>
            </a:r>
            <a:r>
              <a:rPr lang="ru-RU" altLang="ru-RU" sz="2000"/>
              <a:t>книги студентов</a:t>
            </a:r>
          </a:p>
          <a:p>
            <a:pPr eaLnBrk="1" hangingPunct="1">
              <a:buFont typeface="Wingdings" panose="05000000000000000000" pitchFamily="2" charset="2"/>
              <a:buNone/>
              <a:defRPr/>
            </a:pPr>
            <a:r>
              <a:rPr lang="en-US" altLang="ru-RU" sz="2000"/>
              <a:t>Have you been to the doctor’s? = to the doctor’s place</a:t>
            </a:r>
          </a:p>
          <a:p>
            <a:pPr eaLnBrk="1" hangingPunct="1">
              <a:buFont typeface="Wingdings" panose="05000000000000000000" pitchFamily="2" charset="2"/>
              <a:buNone/>
              <a:defRPr/>
            </a:pPr>
            <a:r>
              <a:rPr lang="en-US" altLang="ru-RU" sz="2000"/>
              <a:t>I ‘m going from the baker’s. = from the baker’s shop</a:t>
            </a:r>
            <a:r>
              <a:rPr lang="ru-RU" altLang="ru-RU" sz="2000"/>
              <a:t>     </a:t>
            </a:r>
          </a:p>
        </p:txBody>
      </p:sp>
      <p:sp>
        <p:nvSpPr>
          <p:cNvPr id="10244" name="Line 4"/>
          <p:cNvSpPr>
            <a:spLocks noChangeShapeType="1"/>
          </p:cNvSpPr>
          <p:nvPr/>
        </p:nvSpPr>
        <p:spPr bwMode="auto">
          <a:xfrm>
            <a:off x="1042988" y="4149725"/>
            <a:ext cx="5032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245" name="Line 5"/>
          <p:cNvSpPr>
            <a:spLocks noChangeShapeType="1"/>
          </p:cNvSpPr>
          <p:nvPr/>
        </p:nvSpPr>
        <p:spPr bwMode="auto">
          <a:xfrm>
            <a:off x="6372225" y="41497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246" name="Line 7"/>
          <p:cNvSpPr>
            <a:spLocks noChangeShapeType="1"/>
          </p:cNvSpPr>
          <p:nvPr/>
        </p:nvSpPr>
        <p:spPr bwMode="auto">
          <a:xfrm flipH="1">
            <a:off x="1908175" y="1052513"/>
            <a:ext cx="935038"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247" name="Line 8"/>
          <p:cNvSpPr>
            <a:spLocks noChangeShapeType="1"/>
          </p:cNvSpPr>
          <p:nvPr/>
        </p:nvSpPr>
        <p:spPr bwMode="auto">
          <a:xfrm>
            <a:off x="6227763" y="1052513"/>
            <a:ext cx="9366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375077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5784" y="1484784"/>
            <a:ext cx="13011150" cy="6044706"/>
          </a:xfrm>
          <a:prstGeom prst="rect">
            <a:avLst/>
          </a:prstGeom>
          <a:noFill/>
          <a:ln w="9525">
            <a:noFill/>
            <a:miter lim="800000"/>
            <a:headEnd/>
            <a:tailEnd/>
          </a:ln>
          <a:effectLst/>
        </p:spPr>
      </p:pic>
      <p:sp>
        <p:nvSpPr>
          <p:cNvPr id="3" name="Прямоугольник 2"/>
          <p:cNvSpPr/>
          <p:nvPr/>
        </p:nvSpPr>
        <p:spPr>
          <a:xfrm>
            <a:off x="3004359" y="3244334"/>
            <a:ext cx="3135282" cy="369332"/>
          </a:xfrm>
          <a:prstGeom prst="rect">
            <a:avLst/>
          </a:prstGeom>
        </p:spPr>
        <p:txBody>
          <a:bodyPr wrap="square">
            <a:spAutoFit/>
          </a:bodyPr>
          <a:lstStyle/>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571668" y="-285776"/>
            <a:ext cx="13011150" cy="73152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2000296" y="-285776"/>
            <a:ext cx="13011150" cy="7315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1928858" y="0"/>
            <a:ext cx="13011150" cy="73152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857420" y="0"/>
            <a:ext cx="13011150" cy="7315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381000"/>
            <a:ext cx="8229600" cy="960438"/>
          </a:xfrm>
        </p:spPr>
        <p:txBody>
          <a:bodyPr/>
          <a:lstStyle/>
          <a:p>
            <a:pPr eaLnBrk="1" hangingPunct="1">
              <a:defRPr/>
            </a:pPr>
            <a:r>
              <a:rPr lang="en-US" altLang="ru-RU" b="1" i="1"/>
              <a:t>Gender (</a:t>
            </a:r>
            <a:r>
              <a:rPr lang="ru-RU" altLang="ru-RU" b="1" i="1"/>
              <a:t>род)</a:t>
            </a:r>
          </a:p>
        </p:txBody>
      </p:sp>
      <p:sp>
        <p:nvSpPr>
          <p:cNvPr id="126979" name="Rectangle 3"/>
          <p:cNvSpPr>
            <a:spLocks noGrp="1" noChangeArrowheads="1"/>
          </p:cNvSpPr>
          <p:nvPr>
            <p:ph type="body" idx="1"/>
          </p:nvPr>
        </p:nvSpPr>
        <p:spPr>
          <a:xfrm>
            <a:off x="0" y="1412875"/>
            <a:ext cx="9144000" cy="5445125"/>
          </a:xfrm>
        </p:spPr>
        <p:txBody>
          <a:bodyPr/>
          <a:lstStyle/>
          <a:p>
            <a:pPr eaLnBrk="1" hangingPunct="1">
              <a:lnSpc>
                <a:spcPct val="90000"/>
              </a:lnSpc>
              <a:buFont typeface="Wingdings" panose="05000000000000000000" pitchFamily="2" charset="2"/>
              <a:buNone/>
              <a:defRPr/>
            </a:pPr>
            <a:r>
              <a:rPr lang="ru-RU" altLang="ru-RU" dirty="0">
                <a:solidFill>
                  <a:schemeClr val="folHlink"/>
                </a:solidFill>
              </a:rPr>
              <a:t>-</a:t>
            </a:r>
            <a:r>
              <a:rPr lang="en-US" altLang="ru-RU" dirty="0" err="1">
                <a:solidFill>
                  <a:schemeClr val="folHlink"/>
                </a:solidFill>
              </a:rPr>
              <a:t>ess</a:t>
            </a:r>
            <a:r>
              <a:rPr lang="en-US" altLang="ru-RU" dirty="0">
                <a:solidFill>
                  <a:schemeClr val="folHlink"/>
                </a:solidFill>
              </a:rPr>
              <a:t>              -</a:t>
            </a:r>
            <a:r>
              <a:rPr lang="en-US" altLang="ru-RU" dirty="0" err="1">
                <a:solidFill>
                  <a:schemeClr val="folHlink"/>
                </a:solidFill>
              </a:rPr>
              <a:t>ine</a:t>
            </a:r>
            <a:endParaRPr lang="en-US" altLang="ru-RU" dirty="0">
              <a:solidFill>
                <a:schemeClr val="folHlink"/>
              </a:solidFill>
            </a:endParaRPr>
          </a:p>
          <a:p>
            <a:pPr eaLnBrk="1" hangingPunct="1">
              <a:lnSpc>
                <a:spcPct val="90000"/>
              </a:lnSpc>
              <a:buFont typeface="Wingdings" panose="05000000000000000000" pitchFamily="2" charset="2"/>
              <a:buNone/>
              <a:defRPr/>
            </a:pPr>
            <a:r>
              <a:rPr lang="en-US" altLang="ru-RU" sz="2400" dirty="0"/>
              <a:t>Actor </a:t>
            </a:r>
            <a:r>
              <a:rPr lang="ru-RU" altLang="ru-RU" sz="2400" dirty="0"/>
              <a:t>  </a:t>
            </a:r>
            <a:r>
              <a:rPr lang="en-US" altLang="ru-RU" sz="2400" dirty="0"/>
              <a:t> </a:t>
            </a:r>
            <a:r>
              <a:rPr lang="ru-RU" altLang="ru-RU" sz="2400" dirty="0"/>
              <a:t> </a:t>
            </a:r>
            <a:r>
              <a:rPr lang="en-US" altLang="ru-RU" sz="2400" dirty="0"/>
              <a:t>actr</a:t>
            </a:r>
            <a:r>
              <a:rPr lang="en-US" altLang="ru-RU" sz="2400" dirty="0">
                <a:solidFill>
                  <a:schemeClr val="folHlink"/>
                </a:solidFill>
              </a:rPr>
              <a:t>ess</a:t>
            </a:r>
            <a:r>
              <a:rPr lang="ru-RU" altLang="ru-RU" sz="2400" dirty="0"/>
              <a:t>                           </a:t>
            </a:r>
            <a:r>
              <a:rPr lang="en-US" altLang="ru-RU" sz="2400" dirty="0"/>
              <a:t>he      brother </a:t>
            </a:r>
          </a:p>
          <a:p>
            <a:pPr eaLnBrk="1" hangingPunct="1">
              <a:lnSpc>
                <a:spcPct val="90000"/>
              </a:lnSpc>
              <a:buFont typeface="Wingdings" panose="05000000000000000000" pitchFamily="2" charset="2"/>
              <a:buNone/>
              <a:defRPr/>
            </a:pPr>
            <a:r>
              <a:rPr lang="en-US" altLang="ru-RU" sz="2400" dirty="0"/>
              <a:t>Waiter </a:t>
            </a:r>
            <a:r>
              <a:rPr lang="ru-RU" altLang="ru-RU" sz="2400" dirty="0"/>
              <a:t>  </a:t>
            </a:r>
            <a:r>
              <a:rPr lang="en-US" altLang="ru-RU" sz="2400" dirty="0"/>
              <a:t> waitr</a:t>
            </a:r>
            <a:r>
              <a:rPr lang="en-US" altLang="ru-RU" sz="2400" dirty="0">
                <a:solidFill>
                  <a:schemeClr val="folHlink"/>
                </a:solidFill>
              </a:rPr>
              <a:t>ess  </a:t>
            </a:r>
            <a:r>
              <a:rPr lang="en-US" altLang="ru-RU" sz="2400" dirty="0"/>
              <a:t>                     </a:t>
            </a:r>
            <a:r>
              <a:rPr lang="ru-RU" altLang="ru-RU" sz="2400" dirty="0"/>
              <a:t> </a:t>
            </a:r>
            <a:r>
              <a:rPr lang="en-US" altLang="ru-RU" sz="2400" dirty="0"/>
              <a:t>she     sister</a:t>
            </a:r>
          </a:p>
          <a:p>
            <a:pPr eaLnBrk="1" hangingPunct="1">
              <a:lnSpc>
                <a:spcPct val="90000"/>
              </a:lnSpc>
              <a:buFont typeface="Wingdings" panose="05000000000000000000" pitchFamily="2" charset="2"/>
              <a:buNone/>
              <a:defRPr/>
            </a:pPr>
            <a:r>
              <a:rPr lang="en-US" altLang="ru-RU" sz="2400" dirty="0"/>
              <a:t>Hero </a:t>
            </a:r>
            <a:r>
              <a:rPr lang="ru-RU" altLang="ru-RU" sz="2400" dirty="0"/>
              <a:t> </a:t>
            </a:r>
            <a:r>
              <a:rPr lang="en-US" altLang="ru-RU" sz="2400" dirty="0"/>
              <a:t> </a:t>
            </a:r>
            <a:r>
              <a:rPr lang="ru-RU" altLang="ru-RU" sz="2400" dirty="0"/>
              <a:t> </a:t>
            </a:r>
            <a:r>
              <a:rPr lang="en-US" altLang="ru-RU" sz="2400" dirty="0"/>
              <a:t>hero</a:t>
            </a:r>
            <a:r>
              <a:rPr lang="en-US" altLang="ru-RU" sz="2400" dirty="0">
                <a:solidFill>
                  <a:schemeClr val="folHlink"/>
                </a:solidFill>
              </a:rPr>
              <a:t>ine</a:t>
            </a:r>
            <a:r>
              <a:rPr lang="en-US" altLang="ru-RU" sz="2400" dirty="0"/>
              <a:t>			</a:t>
            </a:r>
            <a:r>
              <a:rPr lang="ru-RU" altLang="ru-RU" sz="2400" dirty="0"/>
              <a:t> </a:t>
            </a:r>
            <a:r>
              <a:rPr lang="en-US" altLang="ru-RU" sz="2400" dirty="0"/>
              <a:t>boy</a:t>
            </a:r>
          </a:p>
          <a:p>
            <a:pPr eaLnBrk="1" hangingPunct="1">
              <a:lnSpc>
                <a:spcPct val="90000"/>
              </a:lnSpc>
              <a:buFont typeface="Wingdings" panose="05000000000000000000" pitchFamily="2" charset="2"/>
              <a:buNone/>
              <a:defRPr/>
            </a:pPr>
            <a:r>
              <a:rPr lang="en-US" altLang="ru-RU" sz="2400" dirty="0">
                <a:solidFill>
                  <a:schemeClr val="folHlink"/>
                </a:solidFill>
              </a:rPr>
              <a:t>He</a:t>
            </a:r>
            <a:r>
              <a:rPr lang="en-US" altLang="ru-RU" sz="2400" dirty="0"/>
              <a:t> – wolf </a:t>
            </a:r>
            <a:r>
              <a:rPr lang="ru-RU" altLang="ru-RU" sz="2400" dirty="0"/>
              <a:t>волк</a:t>
            </a:r>
            <a:r>
              <a:rPr lang="en-US" altLang="ru-RU" sz="2400" dirty="0"/>
              <a:t>                           </a:t>
            </a:r>
            <a:r>
              <a:rPr lang="ru-RU" altLang="ru-RU" sz="2400" dirty="0"/>
              <a:t> </a:t>
            </a:r>
            <a:r>
              <a:rPr lang="en-US" altLang="ru-RU" sz="2400" dirty="0"/>
              <a:t>girl</a:t>
            </a:r>
            <a:endParaRPr lang="ru-RU" altLang="ru-RU" sz="2400" dirty="0"/>
          </a:p>
          <a:p>
            <a:pPr eaLnBrk="1" hangingPunct="1">
              <a:lnSpc>
                <a:spcPct val="90000"/>
              </a:lnSpc>
              <a:buFont typeface="Wingdings" panose="05000000000000000000" pitchFamily="2" charset="2"/>
              <a:buNone/>
              <a:defRPr/>
            </a:pPr>
            <a:r>
              <a:rPr lang="en-US" altLang="ru-RU" sz="2400" dirty="0">
                <a:solidFill>
                  <a:schemeClr val="folHlink"/>
                </a:solidFill>
              </a:rPr>
              <a:t>She</a:t>
            </a:r>
            <a:r>
              <a:rPr lang="en-US" altLang="ru-RU" sz="2400" dirty="0"/>
              <a:t> – wolf </a:t>
            </a:r>
            <a:r>
              <a:rPr lang="ru-RU" altLang="ru-RU" sz="2400" dirty="0"/>
              <a:t>волчица</a:t>
            </a:r>
            <a:r>
              <a:rPr lang="en-US" altLang="ru-RU" sz="2400" dirty="0"/>
              <a:t>                    </a:t>
            </a:r>
            <a:r>
              <a:rPr lang="ru-RU" altLang="ru-RU" sz="2400" dirty="0"/>
              <a:t> </a:t>
            </a:r>
            <a:r>
              <a:rPr lang="en-US" altLang="ru-RU" sz="2400" dirty="0"/>
              <a:t>man </a:t>
            </a:r>
            <a:r>
              <a:rPr lang="ru-RU" altLang="ru-RU" sz="2400" dirty="0"/>
              <a:t>   </a:t>
            </a:r>
            <a:r>
              <a:rPr lang="en-US" altLang="ru-RU" sz="2400" dirty="0"/>
              <a:t>woman </a:t>
            </a:r>
          </a:p>
          <a:p>
            <a:pPr eaLnBrk="1" hangingPunct="1">
              <a:lnSpc>
                <a:spcPct val="90000"/>
              </a:lnSpc>
              <a:buFont typeface="Wingdings" panose="05000000000000000000" pitchFamily="2" charset="2"/>
              <a:buNone/>
              <a:defRPr/>
            </a:pPr>
            <a:r>
              <a:rPr lang="en-US" altLang="ru-RU" sz="2400" dirty="0"/>
              <a:t>sales</a:t>
            </a:r>
            <a:r>
              <a:rPr lang="en-US" altLang="ru-RU" sz="2400" dirty="0">
                <a:solidFill>
                  <a:schemeClr val="folHlink"/>
                </a:solidFill>
              </a:rPr>
              <a:t>man</a:t>
            </a:r>
            <a:r>
              <a:rPr lang="en-US" altLang="ru-RU" sz="2400" dirty="0"/>
              <a:t> </a:t>
            </a:r>
            <a:r>
              <a:rPr lang="ru-RU" altLang="ru-RU" sz="2400" dirty="0"/>
              <a:t>   </a:t>
            </a:r>
            <a:r>
              <a:rPr lang="en-US" altLang="ru-RU" sz="2400" dirty="0"/>
              <a:t>sales</a:t>
            </a:r>
            <a:r>
              <a:rPr lang="en-US" altLang="ru-RU" sz="2400" dirty="0">
                <a:solidFill>
                  <a:schemeClr val="folHlink"/>
                </a:solidFill>
              </a:rPr>
              <a:t>woman</a:t>
            </a:r>
            <a:r>
              <a:rPr lang="ru-RU" altLang="ru-RU" sz="2400" dirty="0"/>
              <a:t>               </a:t>
            </a:r>
            <a:r>
              <a:rPr lang="en-US" altLang="ru-RU" sz="2400" dirty="0"/>
              <a:t>it     cat, child, baby</a:t>
            </a:r>
          </a:p>
          <a:p>
            <a:pPr eaLnBrk="1" hangingPunct="1">
              <a:lnSpc>
                <a:spcPct val="90000"/>
              </a:lnSpc>
              <a:buFont typeface="Wingdings" panose="05000000000000000000" pitchFamily="2" charset="2"/>
              <a:buNone/>
              <a:defRPr/>
            </a:pPr>
            <a:r>
              <a:rPr lang="en-US" altLang="ru-RU" sz="2400" dirty="0">
                <a:solidFill>
                  <a:schemeClr val="folHlink"/>
                </a:solidFill>
              </a:rPr>
              <a:t>boy</a:t>
            </a:r>
            <a:r>
              <a:rPr lang="en-US" altLang="ru-RU" sz="2400" dirty="0"/>
              <a:t> – friend</a:t>
            </a:r>
            <a:r>
              <a:rPr lang="ru-RU" altLang="ru-RU" sz="2400" dirty="0"/>
              <a:t>      </a:t>
            </a:r>
            <a:r>
              <a:rPr lang="en-US" altLang="ru-RU" sz="2400" dirty="0">
                <a:solidFill>
                  <a:schemeClr val="folHlink"/>
                </a:solidFill>
              </a:rPr>
              <a:t>girl</a:t>
            </a:r>
            <a:r>
              <a:rPr lang="en-US" altLang="ru-RU" sz="2400" dirty="0"/>
              <a:t> - friend</a:t>
            </a:r>
            <a:endParaRPr lang="ru-RU" altLang="ru-RU" sz="2400" dirty="0"/>
          </a:p>
          <a:p>
            <a:pPr eaLnBrk="1" hangingPunct="1">
              <a:lnSpc>
                <a:spcPct val="90000"/>
              </a:lnSpc>
              <a:buFont typeface="Wingdings" panose="05000000000000000000" pitchFamily="2" charset="2"/>
              <a:buNone/>
              <a:defRPr/>
            </a:pPr>
            <a:endParaRPr lang="ru-RU" altLang="ru-RU" sz="2400" dirty="0"/>
          </a:p>
          <a:p>
            <a:pPr eaLnBrk="1" hangingPunct="1">
              <a:lnSpc>
                <a:spcPct val="90000"/>
              </a:lnSpc>
              <a:buFont typeface="Wingdings" panose="05000000000000000000" pitchFamily="2" charset="2"/>
              <a:buNone/>
              <a:defRPr/>
            </a:pPr>
            <a:r>
              <a:rPr lang="en-US" altLang="ru-RU" sz="2400" dirty="0"/>
              <a:t>                              </a:t>
            </a:r>
            <a:endParaRPr lang="ru-RU" altLang="ru-RU" sz="2400" dirty="0"/>
          </a:p>
          <a:p>
            <a:pPr eaLnBrk="1" hangingPunct="1">
              <a:lnSpc>
                <a:spcPct val="90000"/>
              </a:lnSpc>
              <a:buFont typeface="Wingdings" panose="05000000000000000000" pitchFamily="2" charset="2"/>
              <a:buNone/>
              <a:defRPr/>
            </a:pPr>
            <a:r>
              <a:rPr lang="en-US" altLang="ru-RU" sz="2400" dirty="0"/>
              <a:t>The milk is in the</a:t>
            </a:r>
            <a:r>
              <a:rPr lang="ru-RU" altLang="ru-RU" sz="2400" dirty="0"/>
              <a:t> </a:t>
            </a:r>
            <a:r>
              <a:rPr lang="en-US" altLang="ru-RU" sz="2400" dirty="0"/>
              <a:t>cup. It is in the cup.</a:t>
            </a:r>
          </a:p>
          <a:p>
            <a:pPr eaLnBrk="1" hangingPunct="1">
              <a:lnSpc>
                <a:spcPct val="90000"/>
              </a:lnSpc>
              <a:buFont typeface="Wingdings" panose="05000000000000000000" pitchFamily="2" charset="2"/>
              <a:buNone/>
              <a:defRPr/>
            </a:pPr>
            <a:r>
              <a:rPr lang="ru-RU" altLang="ru-RU" sz="2400" dirty="0"/>
              <a:t>Молоко в чашке. Оно в чашке.</a:t>
            </a:r>
          </a:p>
          <a:p>
            <a:pPr eaLnBrk="1" hangingPunct="1">
              <a:lnSpc>
                <a:spcPct val="90000"/>
              </a:lnSpc>
              <a:buFont typeface="Wingdings" panose="05000000000000000000" pitchFamily="2" charset="2"/>
              <a:buNone/>
              <a:defRPr/>
            </a:pPr>
            <a:r>
              <a:rPr lang="en-US" altLang="ru-RU" sz="2400" dirty="0"/>
              <a:t> </a:t>
            </a:r>
            <a:endParaRPr lang="ru-RU" altLang="ru-RU" sz="2400" dirty="0"/>
          </a:p>
        </p:txBody>
      </p:sp>
      <p:sp>
        <p:nvSpPr>
          <p:cNvPr id="11268" name="AutoShape 4"/>
          <p:cNvSpPr>
            <a:spLocks noChangeArrowheads="1"/>
          </p:cNvSpPr>
          <p:nvPr/>
        </p:nvSpPr>
        <p:spPr bwMode="auto">
          <a:xfrm>
            <a:off x="5219700" y="2060575"/>
            <a:ext cx="360363" cy="144463"/>
          </a:xfrm>
          <a:prstGeom prst="rightArrow">
            <a:avLst>
              <a:gd name="adj1" fmla="val 50000"/>
              <a:gd name="adj2" fmla="val 62363"/>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11269" name="AutoShape 5"/>
          <p:cNvSpPr>
            <a:spLocks noChangeArrowheads="1"/>
          </p:cNvSpPr>
          <p:nvPr/>
        </p:nvSpPr>
        <p:spPr bwMode="auto">
          <a:xfrm>
            <a:off x="5219700" y="2492375"/>
            <a:ext cx="360363" cy="144463"/>
          </a:xfrm>
          <a:prstGeom prst="rightArrow">
            <a:avLst>
              <a:gd name="adj1" fmla="val 50000"/>
              <a:gd name="adj2" fmla="val 62363"/>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11270" name="AutoShape 6"/>
          <p:cNvSpPr>
            <a:spLocks noChangeArrowheads="1"/>
          </p:cNvSpPr>
          <p:nvPr/>
        </p:nvSpPr>
        <p:spPr bwMode="auto">
          <a:xfrm>
            <a:off x="755650" y="2924175"/>
            <a:ext cx="360363" cy="144463"/>
          </a:xfrm>
          <a:prstGeom prst="rightArrow">
            <a:avLst>
              <a:gd name="adj1" fmla="val 50000"/>
              <a:gd name="adj2" fmla="val 62363"/>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11271" name="AutoShape 7"/>
          <p:cNvSpPr>
            <a:spLocks noChangeArrowheads="1"/>
          </p:cNvSpPr>
          <p:nvPr/>
        </p:nvSpPr>
        <p:spPr bwMode="auto">
          <a:xfrm>
            <a:off x="971550" y="2492375"/>
            <a:ext cx="360363" cy="144463"/>
          </a:xfrm>
          <a:prstGeom prst="rightArrow">
            <a:avLst>
              <a:gd name="adj1" fmla="val 50000"/>
              <a:gd name="adj2" fmla="val 62363"/>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11272" name="AutoShape 8"/>
          <p:cNvSpPr>
            <a:spLocks noChangeArrowheads="1"/>
          </p:cNvSpPr>
          <p:nvPr/>
        </p:nvSpPr>
        <p:spPr bwMode="auto">
          <a:xfrm>
            <a:off x="5076825" y="4076700"/>
            <a:ext cx="360363" cy="144463"/>
          </a:xfrm>
          <a:prstGeom prst="rightArrow">
            <a:avLst>
              <a:gd name="adj1" fmla="val 50000"/>
              <a:gd name="adj2" fmla="val 62363"/>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11273" name="AutoShape 9"/>
          <p:cNvSpPr>
            <a:spLocks noChangeArrowheads="1"/>
          </p:cNvSpPr>
          <p:nvPr/>
        </p:nvSpPr>
        <p:spPr bwMode="auto">
          <a:xfrm>
            <a:off x="1763713" y="4508500"/>
            <a:ext cx="360362" cy="144463"/>
          </a:xfrm>
          <a:prstGeom prst="rightArrow">
            <a:avLst>
              <a:gd name="adj1" fmla="val 50000"/>
              <a:gd name="adj2" fmla="val 62362"/>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11274" name="AutoShape 10"/>
          <p:cNvSpPr>
            <a:spLocks noChangeArrowheads="1"/>
          </p:cNvSpPr>
          <p:nvPr/>
        </p:nvSpPr>
        <p:spPr bwMode="auto">
          <a:xfrm>
            <a:off x="1331913" y="4076700"/>
            <a:ext cx="360362" cy="144463"/>
          </a:xfrm>
          <a:prstGeom prst="rightArrow">
            <a:avLst>
              <a:gd name="adj1" fmla="val 50000"/>
              <a:gd name="adj2" fmla="val 62362"/>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
        <p:nvSpPr>
          <p:cNvPr id="11275" name="AutoShape 11"/>
          <p:cNvSpPr>
            <a:spLocks noChangeArrowheads="1"/>
          </p:cNvSpPr>
          <p:nvPr/>
        </p:nvSpPr>
        <p:spPr bwMode="auto">
          <a:xfrm>
            <a:off x="827088" y="2060575"/>
            <a:ext cx="360362" cy="144463"/>
          </a:xfrm>
          <a:prstGeom prst="rightArrow">
            <a:avLst>
              <a:gd name="adj1" fmla="val 50000"/>
              <a:gd name="adj2" fmla="val 62362"/>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ru-RU" altLang="ru-RU"/>
          </a:p>
        </p:txBody>
      </p:sp>
    </p:spTree>
    <p:extLst>
      <p:ext uri="{BB962C8B-B14F-4D97-AF65-F5344CB8AC3E}">
        <p14:creationId xmlns:p14="http://schemas.microsoft.com/office/powerpoint/2010/main" val="3255850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643106" y="0"/>
            <a:ext cx="13011150" cy="7315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2000296" y="0"/>
            <a:ext cx="13011150" cy="73152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1785982" y="0"/>
            <a:ext cx="13011150" cy="73152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1714544" y="0"/>
            <a:ext cx="13011150" cy="73152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785982" y="0"/>
            <a:ext cx="13011150" cy="7315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81000"/>
            <a:ext cx="8229600" cy="1176338"/>
          </a:xfrm>
        </p:spPr>
        <p:txBody>
          <a:bodyPr/>
          <a:lstStyle/>
          <a:p>
            <a:pPr eaLnBrk="1" hangingPunct="1">
              <a:defRPr/>
            </a:pPr>
            <a:r>
              <a:rPr lang="en-US" altLang="ru-RU" i="1" dirty="0">
                <a:solidFill>
                  <a:schemeClr val="folHlink"/>
                </a:solidFill>
              </a:rPr>
              <a:t>Nouns</a:t>
            </a:r>
            <a:endParaRPr lang="ru-RU" altLang="ru-RU" i="1" dirty="0">
              <a:solidFill>
                <a:schemeClr val="folHlink"/>
              </a:solidFill>
            </a:endParaRPr>
          </a:p>
        </p:txBody>
      </p:sp>
      <p:sp>
        <p:nvSpPr>
          <p:cNvPr id="3075" name="Rectangle 3"/>
          <p:cNvSpPr>
            <a:spLocks noGrp="1" noChangeArrowheads="1"/>
          </p:cNvSpPr>
          <p:nvPr>
            <p:ph type="body" idx="1"/>
          </p:nvPr>
        </p:nvSpPr>
        <p:spPr>
          <a:xfrm>
            <a:off x="0" y="1981200"/>
            <a:ext cx="8686800" cy="4114800"/>
          </a:xfrm>
        </p:spPr>
        <p:txBody>
          <a:bodyPr/>
          <a:lstStyle/>
          <a:p>
            <a:pPr eaLnBrk="1" hangingPunct="1">
              <a:buFont typeface="Wingdings" panose="05000000000000000000" pitchFamily="2" charset="2"/>
              <a:buNone/>
              <a:defRPr/>
            </a:pPr>
            <a:r>
              <a:rPr lang="en-US" altLang="ru-RU" sz="2400" dirty="0">
                <a:solidFill>
                  <a:schemeClr val="folHlink"/>
                </a:solidFill>
              </a:rPr>
              <a:t>Proper nouns             concrete nouns</a:t>
            </a:r>
            <a:r>
              <a:rPr lang="ru-RU" altLang="ru-RU" sz="2400" dirty="0">
                <a:solidFill>
                  <a:schemeClr val="folHlink"/>
                </a:solidFill>
              </a:rPr>
              <a:t>        </a:t>
            </a:r>
            <a:r>
              <a:rPr lang="en-US" altLang="ru-RU" sz="2400" dirty="0">
                <a:solidFill>
                  <a:schemeClr val="folHlink"/>
                </a:solidFill>
              </a:rPr>
              <a:t>animate nouns</a:t>
            </a:r>
          </a:p>
          <a:p>
            <a:pPr eaLnBrk="1" hangingPunct="1">
              <a:buFont typeface="Wingdings" panose="05000000000000000000" pitchFamily="2" charset="2"/>
              <a:buNone/>
              <a:defRPr/>
            </a:pPr>
            <a:r>
              <a:rPr lang="ru-RU" altLang="ru-RU" sz="2400" dirty="0"/>
              <a:t>собственные</a:t>
            </a:r>
            <a:r>
              <a:rPr lang="en-US" altLang="ru-RU" sz="2400" dirty="0"/>
              <a:t>             </a:t>
            </a:r>
            <a:r>
              <a:rPr lang="ru-RU" altLang="ru-RU" sz="2400" dirty="0"/>
              <a:t>конкретные </a:t>
            </a:r>
            <a:r>
              <a:rPr lang="en-US" altLang="ru-RU" sz="2400" dirty="0"/>
              <a:t>            </a:t>
            </a:r>
            <a:r>
              <a:rPr lang="ru-RU" altLang="ru-RU" sz="2400" dirty="0"/>
              <a:t>одушевленные</a:t>
            </a:r>
          </a:p>
          <a:p>
            <a:pPr eaLnBrk="1" hangingPunct="1">
              <a:buFont typeface="Wingdings" panose="05000000000000000000" pitchFamily="2" charset="2"/>
              <a:buNone/>
              <a:defRPr/>
            </a:pPr>
            <a:r>
              <a:rPr lang="en-US" altLang="ru-RU" sz="2400" dirty="0"/>
              <a:t>Moscow, Sunday,        chair, butter, cat       rat, girl  </a:t>
            </a:r>
          </a:p>
          <a:p>
            <a:pPr eaLnBrk="1" hangingPunct="1">
              <a:buFont typeface="Wingdings" panose="05000000000000000000" pitchFamily="2" charset="2"/>
              <a:buNone/>
              <a:defRPr/>
            </a:pPr>
            <a:r>
              <a:rPr lang="en-US" altLang="ru-RU" sz="2400" dirty="0"/>
              <a:t>Jane</a:t>
            </a:r>
          </a:p>
          <a:p>
            <a:pPr eaLnBrk="1" hangingPunct="1">
              <a:buFont typeface="Wingdings" panose="05000000000000000000" pitchFamily="2" charset="2"/>
              <a:buNone/>
              <a:defRPr/>
            </a:pPr>
            <a:endParaRPr lang="en-US" altLang="ru-RU" sz="2400" dirty="0"/>
          </a:p>
          <a:p>
            <a:pPr eaLnBrk="1" hangingPunct="1">
              <a:buFont typeface="Wingdings" panose="05000000000000000000" pitchFamily="2" charset="2"/>
              <a:buNone/>
              <a:defRPr/>
            </a:pPr>
            <a:r>
              <a:rPr lang="en-US" altLang="ru-RU" sz="2000" dirty="0">
                <a:solidFill>
                  <a:schemeClr val="folHlink"/>
                </a:solidFill>
              </a:rPr>
              <a:t>   </a:t>
            </a:r>
          </a:p>
          <a:p>
            <a:pPr eaLnBrk="1" hangingPunct="1">
              <a:buFont typeface="Wingdings" panose="05000000000000000000" pitchFamily="2" charset="2"/>
              <a:buNone/>
              <a:defRPr/>
            </a:pPr>
            <a:r>
              <a:rPr lang="en-US" altLang="ru-RU" sz="2000" dirty="0">
                <a:solidFill>
                  <a:schemeClr val="folHlink"/>
                </a:solidFill>
              </a:rPr>
              <a:t> </a:t>
            </a:r>
            <a:r>
              <a:rPr lang="en-US" altLang="ru-RU" sz="2400" dirty="0">
                <a:solidFill>
                  <a:schemeClr val="folHlink"/>
                </a:solidFill>
              </a:rPr>
              <a:t>Common nouns</a:t>
            </a:r>
            <a:r>
              <a:rPr lang="ru-RU" altLang="ru-RU" sz="2400" dirty="0">
                <a:solidFill>
                  <a:schemeClr val="folHlink"/>
                </a:solidFill>
              </a:rPr>
              <a:t>     </a:t>
            </a:r>
            <a:r>
              <a:rPr lang="en-US" altLang="ru-RU" sz="2400" dirty="0">
                <a:solidFill>
                  <a:schemeClr val="folHlink"/>
                </a:solidFill>
              </a:rPr>
              <a:t>    abstract nouns</a:t>
            </a:r>
            <a:r>
              <a:rPr lang="ru-RU" altLang="ru-RU" sz="2400" dirty="0">
                <a:solidFill>
                  <a:schemeClr val="folHlink"/>
                </a:solidFill>
              </a:rPr>
              <a:t>    </a:t>
            </a:r>
            <a:r>
              <a:rPr lang="en-US" altLang="ru-RU" sz="2400" dirty="0">
                <a:solidFill>
                  <a:schemeClr val="folHlink"/>
                </a:solidFill>
              </a:rPr>
              <a:t>     inanimate nouns</a:t>
            </a:r>
          </a:p>
          <a:p>
            <a:pPr eaLnBrk="1" hangingPunct="1">
              <a:buFont typeface="Wingdings" panose="05000000000000000000" pitchFamily="2" charset="2"/>
              <a:buNone/>
              <a:defRPr/>
            </a:pPr>
            <a:r>
              <a:rPr lang="en-US" altLang="ru-RU" sz="2400" dirty="0"/>
              <a:t> </a:t>
            </a:r>
            <a:r>
              <a:rPr lang="ru-RU" altLang="ru-RU" sz="2400" dirty="0"/>
              <a:t>нарицательные</a:t>
            </a:r>
            <a:r>
              <a:rPr lang="en-US" altLang="ru-RU" sz="2400" dirty="0"/>
              <a:t>         </a:t>
            </a:r>
            <a:r>
              <a:rPr lang="ru-RU" altLang="ru-RU" sz="2400" dirty="0"/>
              <a:t>абстрактные</a:t>
            </a:r>
            <a:r>
              <a:rPr lang="en-US" altLang="ru-RU" sz="2400" dirty="0"/>
              <a:t>     </a:t>
            </a:r>
            <a:r>
              <a:rPr lang="ru-RU" altLang="ru-RU" sz="2400" dirty="0"/>
              <a:t>     неодушевленные </a:t>
            </a:r>
          </a:p>
          <a:p>
            <a:pPr eaLnBrk="1" hangingPunct="1">
              <a:buFont typeface="Wingdings" panose="05000000000000000000" pitchFamily="2" charset="2"/>
              <a:buNone/>
              <a:defRPr/>
            </a:pPr>
            <a:r>
              <a:rPr lang="en-US" altLang="ru-RU" sz="2400" dirty="0"/>
              <a:t> dog, rain, kindness</a:t>
            </a:r>
            <a:r>
              <a:rPr lang="ru-RU" altLang="ru-RU" sz="2400" dirty="0"/>
              <a:t>     </a:t>
            </a:r>
            <a:r>
              <a:rPr lang="en-US" altLang="ru-RU" sz="2400" dirty="0"/>
              <a:t>meeting, winter </a:t>
            </a:r>
            <a:r>
              <a:rPr lang="ru-RU" altLang="ru-RU" sz="2400" dirty="0"/>
              <a:t>      </a:t>
            </a:r>
            <a:r>
              <a:rPr lang="en-US" altLang="ru-RU" sz="2400" dirty="0"/>
              <a:t>door, chair</a:t>
            </a:r>
            <a:endParaRPr lang="ru-RU" altLang="ru-RU" sz="2400" dirty="0"/>
          </a:p>
        </p:txBody>
      </p:sp>
    </p:spTree>
    <p:extLst>
      <p:ext uri="{BB962C8B-B14F-4D97-AF65-F5344CB8AC3E}">
        <p14:creationId xmlns:p14="http://schemas.microsoft.com/office/powerpoint/2010/main" val="36047045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1857420" y="0"/>
            <a:ext cx="13011150" cy="73152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643106" y="0"/>
            <a:ext cx="13011150" cy="73152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381000"/>
            <a:ext cx="8229600" cy="815975"/>
          </a:xfrm>
        </p:spPr>
        <p:txBody>
          <a:bodyPr/>
          <a:lstStyle/>
          <a:p>
            <a:pPr eaLnBrk="1" hangingPunct="1">
              <a:defRPr/>
            </a:pPr>
            <a:r>
              <a:rPr lang="en-US" altLang="ru-RU"/>
              <a:t>Present Indefinite</a:t>
            </a:r>
            <a:endParaRPr lang="ru-RU" altLang="ru-RU"/>
          </a:p>
        </p:txBody>
      </p:sp>
      <p:sp>
        <p:nvSpPr>
          <p:cNvPr id="130051" name="Rectangle 3"/>
          <p:cNvSpPr>
            <a:spLocks noGrp="1" noChangeArrowheads="1"/>
          </p:cNvSpPr>
          <p:nvPr>
            <p:ph type="body" idx="1"/>
          </p:nvPr>
        </p:nvSpPr>
        <p:spPr>
          <a:xfrm>
            <a:off x="0" y="1268413"/>
            <a:ext cx="9144000" cy="5589587"/>
          </a:xfrm>
        </p:spPr>
        <p:txBody>
          <a:bodyPr/>
          <a:lstStyle/>
          <a:p>
            <a:pPr eaLnBrk="1" hangingPunct="1">
              <a:buFont typeface="Wingdings" panose="05000000000000000000" pitchFamily="2" charset="2"/>
              <a:buNone/>
              <a:defRPr/>
            </a:pPr>
            <a:r>
              <a:rPr lang="en-US" altLang="ru-RU" sz="3600"/>
              <a:t>                     …</a:t>
            </a:r>
            <a:endParaRPr lang="en-US" altLang="ru-RU" sz="3600" i="1"/>
          </a:p>
          <a:p>
            <a:pPr eaLnBrk="1" hangingPunct="1">
              <a:buFont typeface="Wingdings" panose="05000000000000000000" pitchFamily="2" charset="2"/>
              <a:buNone/>
              <a:defRPr/>
            </a:pPr>
            <a:r>
              <a:rPr lang="en-US" altLang="ru-RU" sz="3600"/>
              <a:t>            </a:t>
            </a:r>
            <a:r>
              <a:rPr lang="en-US" altLang="ru-RU" sz="2800"/>
              <a:t>do/does not (don’t/doesn’t)</a:t>
            </a:r>
            <a:r>
              <a:rPr lang="en-US" altLang="ru-RU"/>
              <a:t>        …</a:t>
            </a:r>
            <a:endParaRPr lang="en-US" altLang="ru-RU" sz="2400" i="1"/>
          </a:p>
          <a:p>
            <a:pPr eaLnBrk="1" hangingPunct="1">
              <a:buFont typeface="Wingdings" panose="05000000000000000000" pitchFamily="2" charset="2"/>
              <a:buNone/>
              <a:defRPr/>
            </a:pPr>
            <a:r>
              <a:rPr lang="en-US" altLang="ru-RU"/>
              <a:t>      </a:t>
            </a:r>
            <a:r>
              <a:rPr lang="en-US" altLang="ru-RU" sz="2800"/>
              <a:t>Do/does                    …</a:t>
            </a:r>
          </a:p>
          <a:p>
            <a:pPr eaLnBrk="1" hangingPunct="1">
              <a:buFont typeface="Wingdings" panose="05000000000000000000" pitchFamily="2" charset="2"/>
              <a:buNone/>
              <a:defRPr/>
            </a:pPr>
            <a:r>
              <a:rPr lang="en-US" altLang="ru-RU" sz="2800"/>
              <a:t>Does-3</a:t>
            </a:r>
            <a:r>
              <a:rPr lang="ru-RU" altLang="ru-RU" sz="2800"/>
              <a:t>л. ед.ч.</a:t>
            </a:r>
          </a:p>
          <a:p>
            <a:pPr eaLnBrk="1" hangingPunct="1">
              <a:buFont typeface="Wingdings" panose="05000000000000000000" pitchFamily="2" charset="2"/>
              <a:buNone/>
              <a:defRPr/>
            </a:pPr>
            <a:r>
              <a:rPr lang="ru-RU" altLang="ru-RU" sz="2800">
                <a:solidFill>
                  <a:srgbClr val="FF0000"/>
                </a:solidFill>
              </a:rPr>
              <a:t>3л. ед.ч.</a:t>
            </a:r>
            <a:r>
              <a:rPr lang="ru-RU" altLang="ru-RU" sz="2800"/>
              <a:t>                   </a:t>
            </a:r>
            <a:endParaRPr lang="en-US" altLang="ru-RU" sz="2800"/>
          </a:p>
          <a:p>
            <a:pPr eaLnBrk="1" hangingPunct="1">
              <a:buFont typeface="Wingdings" panose="05000000000000000000" pitchFamily="2" charset="2"/>
              <a:buNone/>
              <a:defRPr/>
            </a:pPr>
            <a:r>
              <a:rPr lang="en-US" altLang="ru-RU" sz="2800"/>
              <a:t>He write</a:t>
            </a:r>
            <a:r>
              <a:rPr lang="en-US" altLang="ru-RU" sz="2800">
                <a:solidFill>
                  <a:srgbClr val="FF0000"/>
                </a:solidFill>
              </a:rPr>
              <a:t>s</a:t>
            </a:r>
          </a:p>
          <a:p>
            <a:pPr eaLnBrk="1" hangingPunct="1">
              <a:buFont typeface="Wingdings" panose="05000000000000000000" pitchFamily="2" charset="2"/>
              <a:buNone/>
              <a:defRPr/>
            </a:pPr>
            <a:r>
              <a:rPr lang="ru-RU" altLang="ru-RU" sz="2800"/>
              <a:t>Если глагол имеет окончания </a:t>
            </a:r>
            <a:r>
              <a:rPr lang="en-US" altLang="ru-RU" sz="2800"/>
              <a:t>s, ss, ch, sh, tch, x       </a:t>
            </a:r>
          </a:p>
          <a:p>
            <a:pPr eaLnBrk="1" hangingPunct="1">
              <a:buFont typeface="Wingdings" panose="05000000000000000000" pitchFamily="2" charset="2"/>
              <a:buNone/>
              <a:defRPr/>
            </a:pPr>
            <a:r>
              <a:rPr lang="en-US" altLang="ru-RU" sz="2800"/>
              <a:t>He</a:t>
            </a:r>
            <a:r>
              <a:rPr lang="en-US" altLang="ru-RU" sz="2800">
                <a:solidFill>
                  <a:srgbClr val="FF0000"/>
                </a:solidFill>
              </a:rPr>
              <a:t> </a:t>
            </a:r>
            <a:r>
              <a:rPr lang="en-US" altLang="ru-RU" sz="2800"/>
              <a:t>watch</a:t>
            </a:r>
            <a:r>
              <a:rPr lang="en-US" altLang="ru-RU" sz="2800">
                <a:solidFill>
                  <a:srgbClr val="FF0000"/>
                </a:solidFill>
              </a:rPr>
              <a:t>es</a:t>
            </a:r>
          </a:p>
          <a:p>
            <a:pPr eaLnBrk="1" hangingPunct="1">
              <a:buFont typeface="Wingdings" panose="05000000000000000000" pitchFamily="2" charset="2"/>
              <a:buNone/>
              <a:defRPr/>
            </a:pPr>
            <a:r>
              <a:rPr lang="ru-RU" altLang="ru-RU" sz="2800"/>
              <a:t>После согласной</a:t>
            </a:r>
            <a:r>
              <a:rPr lang="ru-RU" altLang="ru-RU" sz="2800">
                <a:solidFill>
                  <a:srgbClr val="FF0000"/>
                </a:solidFill>
              </a:rPr>
              <a:t>  </a:t>
            </a:r>
            <a:r>
              <a:rPr lang="en-US" altLang="ru-RU" sz="2800">
                <a:solidFill>
                  <a:srgbClr val="FF0000"/>
                </a:solidFill>
              </a:rPr>
              <a:t>y</a:t>
            </a:r>
            <a:r>
              <a:rPr lang="ru-RU" altLang="ru-RU" sz="2800">
                <a:solidFill>
                  <a:srgbClr val="FF0000"/>
                </a:solidFill>
              </a:rPr>
              <a:t> </a:t>
            </a:r>
            <a:r>
              <a:rPr lang="ru-RU" altLang="ru-RU" sz="2800"/>
              <a:t>меняется на</a:t>
            </a:r>
            <a:r>
              <a:rPr lang="en-US" altLang="ru-RU" sz="2800">
                <a:solidFill>
                  <a:srgbClr val="FF0000"/>
                </a:solidFill>
              </a:rPr>
              <a:t> i</a:t>
            </a:r>
            <a:endParaRPr lang="ru-RU" altLang="ru-RU" sz="2800">
              <a:solidFill>
                <a:srgbClr val="FF0000"/>
              </a:solidFill>
            </a:endParaRPr>
          </a:p>
          <a:p>
            <a:pPr eaLnBrk="1" hangingPunct="1">
              <a:buFont typeface="Wingdings" panose="05000000000000000000" pitchFamily="2" charset="2"/>
              <a:buNone/>
              <a:defRPr/>
            </a:pPr>
            <a:r>
              <a:rPr lang="en-US" altLang="ru-RU" sz="2800"/>
              <a:t>Try – he tr</a:t>
            </a:r>
            <a:r>
              <a:rPr lang="en-US" altLang="ru-RU" sz="2800">
                <a:solidFill>
                  <a:srgbClr val="FF0000"/>
                </a:solidFill>
              </a:rPr>
              <a:t>ies</a:t>
            </a:r>
            <a:endParaRPr lang="ru-RU" altLang="ru-RU" sz="2800">
              <a:solidFill>
                <a:srgbClr val="FF0000"/>
              </a:solidFill>
            </a:endParaRPr>
          </a:p>
          <a:p>
            <a:pPr eaLnBrk="1" hangingPunct="1">
              <a:buFont typeface="Wingdings" panose="05000000000000000000" pitchFamily="2" charset="2"/>
              <a:buNone/>
              <a:defRPr/>
            </a:pPr>
            <a:endParaRPr lang="en-US" altLang="ru-RU" sz="2800"/>
          </a:p>
          <a:p>
            <a:pPr eaLnBrk="1" hangingPunct="1">
              <a:buFont typeface="Wingdings" panose="05000000000000000000" pitchFamily="2" charset="2"/>
              <a:buNone/>
              <a:defRPr/>
            </a:pPr>
            <a:endParaRPr lang="ru-RU" altLang="ru-RU" sz="2800"/>
          </a:p>
        </p:txBody>
      </p:sp>
      <p:sp>
        <p:nvSpPr>
          <p:cNvPr id="130052" name="Oval 4"/>
          <p:cNvSpPr>
            <a:spLocks noChangeArrowheads="1"/>
          </p:cNvSpPr>
          <p:nvPr/>
        </p:nvSpPr>
        <p:spPr bwMode="auto">
          <a:xfrm>
            <a:off x="250825" y="1341438"/>
            <a:ext cx="358775" cy="431800"/>
          </a:xfrm>
          <a:prstGeom prst="ellipse">
            <a:avLst/>
          </a:prstGeom>
          <a:solidFill>
            <a:schemeClr val="accent1"/>
          </a:solidFill>
          <a:ln w="9525">
            <a:solidFill>
              <a:schemeClr val="tx1"/>
            </a:solidFill>
            <a:round/>
            <a:headEnd/>
            <a:tailEnd/>
          </a:ln>
          <a:effectLst/>
          <a:extLst/>
        </p:spPr>
        <p:txBody>
          <a:bodyPr wrap="none" anchor="ctr"/>
          <a:lstStyle/>
          <a:p>
            <a:pPr algn="ctr">
              <a:defRPr/>
            </a:pPr>
            <a:r>
              <a:rPr lang="en-US" altLang="ru-RU" sz="2400">
                <a:effectLst>
                  <a:outerShdw blurRad="38100" dist="38100" dir="2700000" algn="tl">
                    <a:srgbClr val="000000"/>
                  </a:outerShdw>
                </a:effectLst>
              </a:rPr>
              <a:t>+</a:t>
            </a:r>
            <a:endParaRPr lang="ru-RU" altLang="ru-RU" sz="2400">
              <a:effectLst>
                <a:outerShdw blurRad="38100" dist="38100" dir="2700000" algn="tl">
                  <a:srgbClr val="000000"/>
                </a:outerShdw>
              </a:effectLst>
            </a:endParaRPr>
          </a:p>
        </p:txBody>
      </p:sp>
      <p:sp>
        <p:nvSpPr>
          <p:cNvPr id="14341" name="Line 5"/>
          <p:cNvSpPr>
            <a:spLocks noChangeShapeType="1"/>
          </p:cNvSpPr>
          <p:nvPr/>
        </p:nvSpPr>
        <p:spPr bwMode="auto">
          <a:xfrm>
            <a:off x="755650" y="1557338"/>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2" name="Line 6"/>
          <p:cNvSpPr>
            <a:spLocks noChangeShapeType="1"/>
          </p:cNvSpPr>
          <p:nvPr/>
        </p:nvSpPr>
        <p:spPr bwMode="auto">
          <a:xfrm>
            <a:off x="1547813" y="1557338"/>
            <a:ext cx="935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3" name="Line 7"/>
          <p:cNvSpPr>
            <a:spLocks noChangeShapeType="1"/>
          </p:cNvSpPr>
          <p:nvPr/>
        </p:nvSpPr>
        <p:spPr bwMode="auto">
          <a:xfrm>
            <a:off x="1547813" y="1628775"/>
            <a:ext cx="935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0058" name="Oval 10"/>
          <p:cNvSpPr>
            <a:spLocks noChangeArrowheads="1"/>
          </p:cNvSpPr>
          <p:nvPr/>
        </p:nvSpPr>
        <p:spPr bwMode="auto">
          <a:xfrm>
            <a:off x="250825" y="1989138"/>
            <a:ext cx="358775" cy="360362"/>
          </a:xfrm>
          <a:prstGeom prst="ellipse">
            <a:avLst/>
          </a:prstGeom>
          <a:solidFill>
            <a:schemeClr val="accent1"/>
          </a:solidFill>
          <a:ln w="9525">
            <a:solidFill>
              <a:schemeClr val="tx1"/>
            </a:solidFill>
            <a:round/>
            <a:headEnd/>
            <a:tailEnd/>
          </a:ln>
          <a:effectLst/>
          <a:extLst/>
        </p:spPr>
        <p:txBody>
          <a:bodyPr wrap="none" anchor="ctr"/>
          <a:lstStyle/>
          <a:p>
            <a:pPr algn="ctr">
              <a:defRPr/>
            </a:pPr>
            <a:r>
              <a:rPr lang="en-US" altLang="ru-RU" sz="3200">
                <a:effectLst>
                  <a:outerShdw blurRad="38100" dist="38100" dir="2700000" algn="tl">
                    <a:srgbClr val="000000"/>
                  </a:outerShdw>
                </a:effectLst>
              </a:rPr>
              <a:t>-</a:t>
            </a:r>
            <a:endParaRPr lang="ru-RU" altLang="ru-RU" sz="3200">
              <a:effectLst>
                <a:outerShdw blurRad="38100" dist="38100" dir="2700000" algn="tl">
                  <a:srgbClr val="000000"/>
                </a:outerShdw>
              </a:effectLst>
            </a:endParaRPr>
          </a:p>
        </p:txBody>
      </p:sp>
      <p:sp>
        <p:nvSpPr>
          <p:cNvPr id="14345" name="Line 11"/>
          <p:cNvSpPr>
            <a:spLocks noChangeShapeType="1"/>
          </p:cNvSpPr>
          <p:nvPr/>
        </p:nvSpPr>
        <p:spPr bwMode="auto">
          <a:xfrm>
            <a:off x="971550" y="2276475"/>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6" name="Line 12"/>
          <p:cNvSpPr>
            <a:spLocks noChangeShapeType="1"/>
          </p:cNvSpPr>
          <p:nvPr/>
        </p:nvSpPr>
        <p:spPr bwMode="auto">
          <a:xfrm>
            <a:off x="6300788" y="2276475"/>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7" name="Line 13"/>
          <p:cNvSpPr>
            <a:spLocks noChangeShapeType="1"/>
          </p:cNvSpPr>
          <p:nvPr/>
        </p:nvSpPr>
        <p:spPr bwMode="auto">
          <a:xfrm>
            <a:off x="6300788" y="2420938"/>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0062" name="Oval 14"/>
          <p:cNvSpPr>
            <a:spLocks noChangeArrowheads="1"/>
          </p:cNvSpPr>
          <p:nvPr/>
        </p:nvSpPr>
        <p:spPr bwMode="auto">
          <a:xfrm>
            <a:off x="250825" y="2565400"/>
            <a:ext cx="358775" cy="360363"/>
          </a:xfrm>
          <a:prstGeom prst="ellipse">
            <a:avLst/>
          </a:prstGeom>
          <a:solidFill>
            <a:schemeClr val="accent1"/>
          </a:solidFill>
          <a:ln w="9525">
            <a:solidFill>
              <a:schemeClr val="tx1"/>
            </a:solidFill>
            <a:round/>
            <a:headEnd/>
            <a:tailEnd/>
          </a:ln>
          <a:effectLst/>
          <a:extLst/>
        </p:spPr>
        <p:txBody>
          <a:bodyPr wrap="none" anchor="ctr"/>
          <a:lstStyle/>
          <a:p>
            <a:pPr algn="ctr">
              <a:defRPr/>
            </a:pPr>
            <a:r>
              <a:rPr lang="en-US" altLang="ru-RU" sz="2400">
                <a:effectLst>
                  <a:outerShdw blurRad="38100" dist="38100" dir="2700000" algn="tl">
                    <a:srgbClr val="000000"/>
                  </a:outerShdw>
                </a:effectLst>
              </a:rPr>
              <a:t>?</a:t>
            </a:r>
            <a:endParaRPr lang="ru-RU" altLang="ru-RU" sz="2400">
              <a:effectLst>
                <a:outerShdw blurRad="38100" dist="38100" dir="2700000" algn="tl">
                  <a:srgbClr val="000000"/>
                </a:outerShdw>
              </a:effectLst>
            </a:endParaRPr>
          </a:p>
        </p:txBody>
      </p:sp>
      <p:sp>
        <p:nvSpPr>
          <p:cNvPr id="14349" name="Line 15"/>
          <p:cNvSpPr>
            <a:spLocks noChangeShapeType="1"/>
          </p:cNvSpPr>
          <p:nvPr/>
        </p:nvSpPr>
        <p:spPr bwMode="auto">
          <a:xfrm>
            <a:off x="2268538" y="2924175"/>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50" name="Line 16"/>
          <p:cNvSpPr>
            <a:spLocks noChangeShapeType="1"/>
          </p:cNvSpPr>
          <p:nvPr/>
        </p:nvSpPr>
        <p:spPr bwMode="auto">
          <a:xfrm>
            <a:off x="3059113" y="2924175"/>
            <a:ext cx="935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51" name="Line 17"/>
          <p:cNvSpPr>
            <a:spLocks noChangeShapeType="1"/>
          </p:cNvSpPr>
          <p:nvPr/>
        </p:nvSpPr>
        <p:spPr bwMode="auto">
          <a:xfrm>
            <a:off x="3059113" y="2997200"/>
            <a:ext cx="935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52" name="Line 18"/>
          <p:cNvSpPr>
            <a:spLocks noChangeShapeType="1"/>
          </p:cNvSpPr>
          <p:nvPr/>
        </p:nvSpPr>
        <p:spPr bwMode="auto">
          <a:xfrm>
            <a:off x="250825" y="4149725"/>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53" name="Line 19"/>
          <p:cNvSpPr>
            <a:spLocks noChangeShapeType="1"/>
          </p:cNvSpPr>
          <p:nvPr/>
        </p:nvSpPr>
        <p:spPr bwMode="auto">
          <a:xfrm>
            <a:off x="1547813" y="4076700"/>
            <a:ext cx="719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4354" name="Line 20"/>
          <p:cNvSpPr>
            <a:spLocks noChangeShapeType="1"/>
          </p:cNvSpPr>
          <p:nvPr/>
        </p:nvSpPr>
        <p:spPr bwMode="auto">
          <a:xfrm>
            <a:off x="2268538" y="4149725"/>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55" name="Line 21"/>
          <p:cNvSpPr>
            <a:spLocks noChangeShapeType="1"/>
          </p:cNvSpPr>
          <p:nvPr/>
        </p:nvSpPr>
        <p:spPr bwMode="auto">
          <a:xfrm>
            <a:off x="2268538" y="4005263"/>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56" name="Rectangle 22"/>
          <p:cNvSpPr>
            <a:spLocks noChangeArrowheads="1"/>
          </p:cNvSpPr>
          <p:nvPr/>
        </p:nvSpPr>
        <p:spPr bwMode="auto">
          <a:xfrm>
            <a:off x="3132138" y="3860800"/>
            <a:ext cx="358775" cy="360363"/>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r>
              <a:rPr lang="en-US" altLang="ru-RU" sz="2800">
                <a:solidFill>
                  <a:srgbClr val="FF0000"/>
                </a:solidFill>
              </a:rPr>
              <a:t>s</a:t>
            </a:r>
            <a:endParaRPr lang="ru-RU" altLang="ru-RU" sz="2800">
              <a:solidFill>
                <a:srgbClr val="FF0000"/>
              </a:solidFill>
            </a:endParaRPr>
          </a:p>
        </p:txBody>
      </p:sp>
      <p:sp>
        <p:nvSpPr>
          <p:cNvPr id="14357" name="Line 23"/>
          <p:cNvSpPr>
            <a:spLocks noChangeShapeType="1"/>
          </p:cNvSpPr>
          <p:nvPr/>
        </p:nvSpPr>
        <p:spPr bwMode="auto">
          <a:xfrm>
            <a:off x="8027988" y="4941888"/>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4358" name="Rectangle 24"/>
          <p:cNvSpPr>
            <a:spLocks noChangeArrowheads="1"/>
          </p:cNvSpPr>
          <p:nvPr/>
        </p:nvSpPr>
        <p:spPr bwMode="auto">
          <a:xfrm>
            <a:off x="8532813" y="4724400"/>
            <a:ext cx="433387" cy="4318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r>
              <a:rPr lang="en-US" altLang="ru-RU" sz="2400">
                <a:solidFill>
                  <a:srgbClr val="FF0000"/>
                </a:solidFill>
              </a:rPr>
              <a:t>es</a:t>
            </a:r>
            <a:endParaRPr lang="ru-RU" altLang="ru-RU" sz="2400">
              <a:solidFill>
                <a:srgbClr val="FF0000"/>
              </a:solidFill>
            </a:endParaRPr>
          </a:p>
        </p:txBody>
      </p:sp>
    </p:spTree>
    <p:extLst>
      <p:ext uri="{BB962C8B-B14F-4D97-AF65-F5344CB8AC3E}">
        <p14:creationId xmlns:p14="http://schemas.microsoft.com/office/powerpoint/2010/main" val="1607501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381000"/>
            <a:ext cx="8229600" cy="887413"/>
          </a:xfrm>
        </p:spPr>
        <p:txBody>
          <a:bodyPr/>
          <a:lstStyle/>
          <a:p>
            <a:pPr eaLnBrk="1" hangingPunct="1">
              <a:defRPr/>
            </a:pPr>
            <a:r>
              <a:rPr lang="en-US" altLang="ru-RU" i="1">
                <a:solidFill>
                  <a:srgbClr val="CC00CC"/>
                </a:solidFill>
              </a:rPr>
              <a:t>Past Indefinite</a:t>
            </a:r>
            <a:endParaRPr lang="ru-RU" altLang="ru-RU" i="1">
              <a:solidFill>
                <a:srgbClr val="CC00CC"/>
              </a:solidFill>
            </a:endParaRPr>
          </a:p>
        </p:txBody>
      </p:sp>
      <p:sp>
        <p:nvSpPr>
          <p:cNvPr id="132099" name="Rectangle 3"/>
          <p:cNvSpPr>
            <a:spLocks noGrp="1" noChangeArrowheads="1"/>
          </p:cNvSpPr>
          <p:nvPr>
            <p:ph type="body" idx="1"/>
          </p:nvPr>
        </p:nvSpPr>
        <p:spPr>
          <a:xfrm>
            <a:off x="323850" y="1412875"/>
            <a:ext cx="8362950" cy="5445125"/>
          </a:xfrm>
        </p:spPr>
        <p:txBody>
          <a:bodyPr/>
          <a:lstStyle/>
          <a:p>
            <a:pPr eaLnBrk="1" hangingPunct="1">
              <a:buFont typeface="Wingdings" panose="05000000000000000000" pitchFamily="2" charset="2"/>
              <a:buNone/>
              <a:defRPr/>
            </a:pPr>
            <a:r>
              <a:rPr lang="en-US" altLang="ru-RU" sz="2000">
                <a:solidFill>
                  <a:srgbClr val="CC00CC"/>
                </a:solidFill>
              </a:rPr>
              <a:t>S</a:t>
            </a:r>
            <a:r>
              <a:rPr lang="en-US" altLang="ru-RU" sz="2000"/>
              <a:t> – </a:t>
            </a:r>
            <a:r>
              <a:rPr lang="ru-RU" altLang="ru-RU" sz="2000"/>
              <a:t>деятель, тот кто действует. Отвечает на вопросы кто? что?</a:t>
            </a:r>
          </a:p>
          <a:p>
            <a:pPr eaLnBrk="1" hangingPunct="1">
              <a:buFont typeface="Wingdings" panose="05000000000000000000" pitchFamily="2" charset="2"/>
              <a:buNone/>
              <a:defRPr/>
            </a:pPr>
            <a:r>
              <a:rPr lang="en-US" altLang="ru-RU" sz="2000">
                <a:solidFill>
                  <a:srgbClr val="CC00CC"/>
                </a:solidFill>
              </a:rPr>
              <a:t>V </a:t>
            </a:r>
            <a:r>
              <a:rPr lang="en-US" altLang="ru-RU" sz="2000"/>
              <a:t>– </a:t>
            </a:r>
            <a:r>
              <a:rPr lang="ru-RU" altLang="ru-RU" sz="2000"/>
              <a:t>действие в н.в. В следующих формах: я что делаю? Ты что делаешь? Мы что делаем? Вы что делаете? Они что делают?</a:t>
            </a:r>
          </a:p>
          <a:p>
            <a:pPr eaLnBrk="1" hangingPunct="1">
              <a:buFont typeface="Wingdings" panose="05000000000000000000" pitchFamily="2" charset="2"/>
              <a:buNone/>
              <a:defRPr/>
            </a:pPr>
            <a:r>
              <a:rPr lang="ru-RU" altLang="ru-RU" sz="2000">
                <a:solidFill>
                  <a:srgbClr val="CC00CC"/>
                </a:solidFill>
              </a:rPr>
              <a:t>? </a:t>
            </a:r>
            <a:r>
              <a:rPr lang="ru-RU" altLang="ru-RU" sz="2000"/>
              <a:t>– вопросительные слова и фразы. Как много? как долго? какой род?</a:t>
            </a:r>
          </a:p>
          <a:p>
            <a:pPr eaLnBrk="1" hangingPunct="1">
              <a:buFont typeface="Wingdings" panose="05000000000000000000" pitchFamily="2" charset="2"/>
              <a:buNone/>
              <a:defRPr/>
            </a:pPr>
            <a:r>
              <a:rPr lang="en-US" altLang="ru-RU" sz="2000">
                <a:solidFill>
                  <a:srgbClr val="CC00CC"/>
                </a:solidFill>
              </a:rPr>
              <a:t>O </a:t>
            </a:r>
            <a:r>
              <a:rPr lang="en-US" altLang="ru-RU" sz="2000"/>
              <a:t>– </a:t>
            </a:r>
            <a:r>
              <a:rPr lang="ru-RU" altLang="ru-RU" sz="2000"/>
              <a:t>члены предложения отвечающие на вопросы что кому? куда? иногда?</a:t>
            </a:r>
          </a:p>
          <a:p>
            <a:pPr eaLnBrk="1" hangingPunct="1">
              <a:buFont typeface="Wingdings" panose="05000000000000000000" pitchFamily="2" charset="2"/>
              <a:buNone/>
              <a:defRPr/>
            </a:pPr>
            <a:r>
              <a:rPr lang="ru-RU" altLang="ru-RU" sz="2000">
                <a:solidFill>
                  <a:srgbClr val="CC00CC"/>
                </a:solidFill>
              </a:rPr>
              <a:t>-</a:t>
            </a:r>
            <a:r>
              <a:rPr lang="ru-RU" altLang="ru-RU" sz="2000"/>
              <a:t> все остальные члены предложения</a:t>
            </a:r>
            <a:endParaRPr lang="en-US" altLang="ru-RU" sz="2000"/>
          </a:p>
          <a:p>
            <a:pPr eaLnBrk="1" hangingPunct="1">
              <a:buFont typeface="Wingdings" panose="05000000000000000000" pitchFamily="2" charset="2"/>
              <a:buNone/>
              <a:defRPr/>
            </a:pPr>
            <a:r>
              <a:rPr lang="ru-RU" altLang="ru-RU" sz="2800"/>
              <a:t>    </a:t>
            </a:r>
            <a:r>
              <a:rPr lang="en-US" altLang="ru-RU" sz="2800"/>
              <a:t>S + Ved/V2 + O</a:t>
            </a:r>
            <a:r>
              <a:rPr lang="ru-RU" altLang="ru-RU" sz="2800"/>
              <a:t> + -</a:t>
            </a:r>
            <a:endParaRPr lang="en-US" altLang="ru-RU" sz="2800"/>
          </a:p>
          <a:p>
            <a:pPr eaLnBrk="1" hangingPunct="1">
              <a:buFont typeface="Wingdings" panose="05000000000000000000" pitchFamily="2" charset="2"/>
              <a:buNone/>
              <a:defRPr/>
            </a:pPr>
            <a:r>
              <a:rPr lang="ru-RU" altLang="ru-RU" sz="2800"/>
              <a:t>   </a:t>
            </a:r>
            <a:r>
              <a:rPr lang="en-US" altLang="ru-RU" sz="2800"/>
              <a:t>(?) + Did + S + V + O</a:t>
            </a:r>
            <a:r>
              <a:rPr lang="ru-RU" altLang="ru-RU" sz="2800"/>
              <a:t> + -</a:t>
            </a:r>
            <a:r>
              <a:rPr lang="en-US" altLang="ru-RU" sz="2800"/>
              <a:t> </a:t>
            </a:r>
          </a:p>
          <a:p>
            <a:pPr eaLnBrk="1" hangingPunct="1">
              <a:buFont typeface="Wingdings" panose="05000000000000000000" pitchFamily="2" charset="2"/>
              <a:buNone/>
              <a:defRPr/>
            </a:pPr>
            <a:r>
              <a:rPr lang="ru-RU" altLang="ru-RU" sz="2800"/>
              <a:t>    </a:t>
            </a:r>
            <a:r>
              <a:rPr lang="en-US" altLang="ru-RU" sz="2800"/>
              <a:t>S + didn’t + V + O</a:t>
            </a:r>
            <a:r>
              <a:rPr lang="ru-RU" altLang="ru-RU" sz="2800"/>
              <a:t> + -</a:t>
            </a:r>
            <a:endParaRPr lang="en-US" altLang="ru-RU" sz="2800"/>
          </a:p>
          <a:p>
            <a:pPr eaLnBrk="1" hangingPunct="1">
              <a:buFont typeface="Wingdings" panose="05000000000000000000" pitchFamily="2" charset="2"/>
              <a:buNone/>
              <a:defRPr/>
            </a:pPr>
            <a:r>
              <a:rPr lang="ru-RU" altLang="ru-RU" sz="2000" i="1"/>
              <a:t>Если гл. оканчивается на согласную, которой предшествует краткий гласный, конечная согласная обычно удваивается. </a:t>
            </a:r>
            <a:r>
              <a:rPr lang="en-US" altLang="ru-RU" sz="2000" i="1"/>
              <a:t>(stopped, planned)</a:t>
            </a:r>
            <a:endParaRPr lang="ru-RU" altLang="ru-RU" sz="2000" i="1"/>
          </a:p>
        </p:txBody>
      </p:sp>
      <p:sp>
        <p:nvSpPr>
          <p:cNvPr id="132100" name="Oval 4"/>
          <p:cNvSpPr>
            <a:spLocks noChangeArrowheads="1"/>
          </p:cNvSpPr>
          <p:nvPr/>
        </p:nvSpPr>
        <p:spPr bwMode="auto">
          <a:xfrm>
            <a:off x="250825" y="4221163"/>
            <a:ext cx="358775" cy="431800"/>
          </a:xfrm>
          <a:prstGeom prst="ellipse">
            <a:avLst/>
          </a:prstGeom>
          <a:solidFill>
            <a:schemeClr val="accent1"/>
          </a:solidFill>
          <a:ln w="9525">
            <a:solidFill>
              <a:schemeClr val="tx1"/>
            </a:solidFill>
            <a:round/>
            <a:headEnd/>
            <a:tailEnd/>
          </a:ln>
          <a:effectLst/>
          <a:extLst/>
        </p:spPr>
        <p:txBody>
          <a:bodyPr wrap="none" anchor="ctr"/>
          <a:lstStyle/>
          <a:p>
            <a:pPr algn="ctr">
              <a:defRPr/>
            </a:pPr>
            <a:r>
              <a:rPr lang="en-US" altLang="ru-RU" sz="2400">
                <a:effectLst>
                  <a:outerShdw blurRad="38100" dist="38100" dir="2700000" algn="tl">
                    <a:srgbClr val="000000"/>
                  </a:outerShdw>
                </a:effectLst>
              </a:rPr>
              <a:t>+</a:t>
            </a:r>
            <a:endParaRPr lang="ru-RU" altLang="ru-RU" sz="2400">
              <a:effectLst>
                <a:outerShdw blurRad="38100" dist="38100" dir="2700000" algn="tl">
                  <a:srgbClr val="000000"/>
                </a:outerShdw>
              </a:effectLst>
            </a:endParaRPr>
          </a:p>
        </p:txBody>
      </p:sp>
      <p:sp>
        <p:nvSpPr>
          <p:cNvPr id="132101" name="Oval 5"/>
          <p:cNvSpPr>
            <a:spLocks noChangeArrowheads="1"/>
          </p:cNvSpPr>
          <p:nvPr/>
        </p:nvSpPr>
        <p:spPr bwMode="auto">
          <a:xfrm>
            <a:off x="250825" y="5300663"/>
            <a:ext cx="358775" cy="360362"/>
          </a:xfrm>
          <a:prstGeom prst="ellipse">
            <a:avLst/>
          </a:prstGeom>
          <a:solidFill>
            <a:schemeClr val="accent1"/>
          </a:solidFill>
          <a:ln w="9525">
            <a:solidFill>
              <a:schemeClr val="tx1"/>
            </a:solidFill>
            <a:round/>
            <a:headEnd/>
            <a:tailEnd/>
          </a:ln>
          <a:effectLst/>
          <a:extLst/>
        </p:spPr>
        <p:txBody>
          <a:bodyPr wrap="none" anchor="ctr"/>
          <a:lstStyle/>
          <a:p>
            <a:pPr algn="ctr">
              <a:defRPr/>
            </a:pPr>
            <a:r>
              <a:rPr lang="en-US" altLang="ru-RU" sz="3200">
                <a:effectLst>
                  <a:outerShdw blurRad="38100" dist="38100" dir="2700000" algn="tl">
                    <a:srgbClr val="000000"/>
                  </a:outerShdw>
                </a:effectLst>
              </a:rPr>
              <a:t>-</a:t>
            </a:r>
            <a:endParaRPr lang="ru-RU" altLang="ru-RU" sz="3200">
              <a:effectLst>
                <a:outerShdw blurRad="38100" dist="38100" dir="2700000" algn="tl">
                  <a:srgbClr val="000000"/>
                </a:outerShdw>
              </a:effectLst>
            </a:endParaRPr>
          </a:p>
        </p:txBody>
      </p:sp>
      <p:sp>
        <p:nvSpPr>
          <p:cNvPr id="132102" name="Oval 6"/>
          <p:cNvSpPr>
            <a:spLocks noChangeArrowheads="1"/>
          </p:cNvSpPr>
          <p:nvPr/>
        </p:nvSpPr>
        <p:spPr bwMode="auto">
          <a:xfrm>
            <a:off x="250825" y="4797425"/>
            <a:ext cx="358775" cy="360363"/>
          </a:xfrm>
          <a:prstGeom prst="ellipse">
            <a:avLst/>
          </a:prstGeom>
          <a:solidFill>
            <a:schemeClr val="accent1"/>
          </a:solidFill>
          <a:ln w="9525">
            <a:solidFill>
              <a:schemeClr val="tx1"/>
            </a:solidFill>
            <a:round/>
            <a:headEnd/>
            <a:tailEnd/>
          </a:ln>
          <a:effectLst/>
          <a:extLst/>
        </p:spPr>
        <p:txBody>
          <a:bodyPr wrap="none" anchor="ctr"/>
          <a:lstStyle/>
          <a:p>
            <a:pPr algn="ctr">
              <a:defRPr/>
            </a:pPr>
            <a:r>
              <a:rPr lang="en-US" altLang="ru-RU" sz="2400">
                <a:effectLst>
                  <a:outerShdw blurRad="38100" dist="38100" dir="2700000" algn="tl">
                    <a:srgbClr val="000000"/>
                  </a:outerShdw>
                </a:effectLst>
              </a:rPr>
              <a:t>?</a:t>
            </a:r>
            <a:endParaRPr lang="ru-RU" altLang="ru-RU" sz="2400">
              <a:effectLst>
                <a:outerShdw blurRad="38100" dist="38100" dir="2700000" algn="tl">
                  <a:srgbClr val="000000"/>
                </a:outerShdw>
              </a:effectLst>
            </a:endParaRPr>
          </a:p>
        </p:txBody>
      </p:sp>
    </p:spTree>
    <p:extLst>
      <p:ext uri="{BB962C8B-B14F-4D97-AF65-F5344CB8AC3E}">
        <p14:creationId xmlns:p14="http://schemas.microsoft.com/office/powerpoint/2010/main" val="1092500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381000"/>
            <a:ext cx="8229600" cy="455613"/>
          </a:xfrm>
        </p:spPr>
        <p:txBody>
          <a:bodyPr>
            <a:normAutofit fontScale="90000"/>
          </a:bodyPr>
          <a:lstStyle/>
          <a:p>
            <a:pPr eaLnBrk="1" hangingPunct="1">
              <a:defRPr/>
            </a:pPr>
            <a:r>
              <a:rPr lang="ru-RU" altLang="ru-RU" sz="2800" i="1">
                <a:solidFill>
                  <a:srgbClr val="CC00CC"/>
                </a:solidFill>
              </a:rPr>
              <a:t>Употребление </a:t>
            </a:r>
            <a:r>
              <a:rPr lang="en-US" altLang="ru-RU" sz="2800" i="1">
                <a:solidFill>
                  <a:srgbClr val="CC00CC"/>
                </a:solidFill>
              </a:rPr>
              <a:t>Past Indefinite</a:t>
            </a:r>
            <a:endParaRPr lang="ru-RU" altLang="ru-RU" sz="2800" i="1">
              <a:solidFill>
                <a:srgbClr val="CC00CC"/>
              </a:solidFill>
            </a:endParaRPr>
          </a:p>
        </p:txBody>
      </p:sp>
      <p:sp>
        <p:nvSpPr>
          <p:cNvPr id="133123" name="Rectangle 3"/>
          <p:cNvSpPr>
            <a:spLocks noGrp="1" noChangeArrowheads="1"/>
          </p:cNvSpPr>
          <p:nvPr>
            <p:ph type="body" idx="1"/>
          </p:nvPr>
        </p:nvSpPr>
        <p:spPr>
          <a:xfrm>
            <a:off x="0" y="981075"/>
            <a:ext cx="8964613" cy="5876925"/>
          </a:xfrm>
        </p:spPr>
        <p:txBody>
          <a:bodyPr/>
          <a:lstStyle/>
          <a:p>
            <a:pPr marL="609600" indent="-609600" eaLnBrk="1" hangingPunct="1">
              <a:lnSpc>
                <a:spcPct val="80000"/>
              </a:lnSpc>
              <a:buFont typeface="Wingdings" panose="05000000000000000000" pitchFamily="2" charset="2"/>
              <a:buNone/>
              <a:defRPr/>
            </a:pPr>
            <a:r>
              <a:rPr lang="en-US" altLang="ru-RU" sz="2000">
                <a:solidFill>
                  <a:srgbClr val="CC00CC"/>
                </a:solidFill>
              </a:rPr>
              <a:t>1.</a:t>
            </a:r>
            <a:r>
              <a:rPr lang="en-US" altLang="ru-RU" sz="2000"/>
              <a:t> </a:t>
            </a:r>
            <a:r>
              <a:rPr lang="ru-RU" altLang="ru-RU" sz="2000"/>
              <a:t>Действие произошло в прошлом и никак не связано с настоящим (факт, имевший место в прошлом)</a:t>
            </a:r>
          </a:p>
          <a:p>
            <a:pPr marL="609600" indent="-609600" eaLnBrk="1" hangingPunct="1">
              <a:lnSpc>
                <a:spcPct val="80000"/>
              </a:lnSpc>
              <a:buFont typeface="Wingdings" panose="05000000000000000000" pitchFamily="2" charset="2"/>
              <a:buNone/>
              <a:defRPr/>
            </a:pPr>
            <a:r>
              <a:rPr lang="en-US" altLang="ru-RU" sz="2000"/>
              <a:t>Coming to Kiev we visited a lot of museums.</a:t>
            </a:r>
          </a:p>
          <a:p>
            <a:pPr marL="609600" indent="-609600" eaLnBrk="1" hangingPunct="1">
              <a:lnSpc>
                <a:spcPct val="80000"/>
              </a:lnSpc>
              <a:buFont typeface="Wingdings" panose="05000000000000000000" pitchFamily="2" charset="2"/>
              <a:buNone/>
              <a:defRPr/>
            </a:pPr>
            <a:r>
              <a:rPr lang="ru-RU" altLang="ru-RU" sz="2000"/>
              <a:t>Приезжая в Киев, мы  посещали много друзей.</a:t>
            </a:r>
          </a:p>
          <a:p>
            <a:pPr marL="609600" indent="-609600" eaLnBrk="1" hangingPunct="1">
              <a:lnSpc>
                <a:spcPct val="80000"/>
              </a:lnSpc>
              <a:buFont typeface="Wingdings" panose="05000000000000000000" pitchFamily="2" charset="2"/>
              <a:buNone/>
              <a:defRPr/>
            </a:pPr>
            <a:r>
              <a:rPr lang="ru-RU" altLang="ru-RU" sz="2000">
                <a:solidFill>
                  <a:srgbClr val="CC00CC"/>
                </a:solidFill>
              </a:rPr>
              <a:t>2.</a:t>
            </a:r>
            <a:r>
              <a:rPr lang="ru-RU" altLang="ru-RU" sz="2000"/>
              <a:t> Действие характерное для данного лица в прошлом. </a:t>
            </a:r>
          </a:p>
          <a:p>
            <a:pPr marL="609600" indent="-609600" eaLnBrk="1" hangingPunct="1">
              <a:lnSpc>
                <a:spcPct val="80000"/>
              </a:lnSpc>
              <a:buFont typeface="Wingdings" panose="05000000000000000000" pitchFamily="2" charset="2"/>
              <a:buNone/>
              <a:defRPr/>
            </a:pPr>
            <a:r>
              <a:rPr lang="en-US" altLang="ru-RU" sz="2000"/>
              <a:t>In London Petrov often met English businessmen.</a:t>
            </a:r>
          </a:p>
          <a:p>
            <a:pPr marL="609600" indent="-609600" eaLnBrk="1" hangingPunct="1">
              <a:lnSpc>
                <a:spcPct val="80000"/>
              </a:lnSpc>
              <a:buFont typeface="Wingdings" panose="05000000000000000000" pitchFamily="2" charset="2"/>
              <a:buNone/>
              <a:defRPr/>
            </a:pPr>
            <a:r>
              <a:rPr lang="ru-RU" altLang="ru-RU" sz="2000"/>
              <a:t>В Лондоне Петров часто встречался с английскими бизнесменами.</a:t>
            </a:r>
          </a:p>
          <a:p>
            <a:pPr marL="609600" indent="-609600" eaLnBrk="1" hangingPunct="1">
              <a:lnSpc>
                <a:spcPct val="80000"/>
              </a:lnSpc>
              <a:buFont typeface="Wingdings" panose="05000000000000000000" pitchFamily="2" charset="2"/>
              <a:buNone/>
              <a:defRPr/>
            </a:pPr>
            <a:r>
              <a:rPr lang="en-US" altLang="ru-RU" sz="2000">
                <a:solidFill>
                  <a:srgbClr val="66FF33"/>
                </a:solidFill>
              </a:rPr>
              <a:t>Used to + V</a:t>
            </a:r>
            <a:r>
              <a:rPr lang="en-US" altLang="ru-RU" sz="2000"/>
              <a:t> </a:t>
            </a:r>
            <a:r>
              <a:rPr lang="ru-RU" altLang="ru-RU" sz="2000"/>
              <a:t> означает то, что действие было характерно для 		   	       кого-то в прошлом, а теперь нет. </a:t>
            </a:r>
          </a:p>
          <a:p>
            <a:pPr marL="609600" indent="-609600" eaLnBrk="1" hangingPunct="1">
              <a:lnSpc>
                <a:spcPct val="80000"/>
              </a:lnSpc>
              <a:buFont typeface="Wingdings" panose="05000000000000000000" pitchFamily="2" charset="2"/>
              <a:buNone/>
              <a:defRPr/>
            </a:pPr>
            <a:r>
              <a:rPr lang="en-US" altLang="ru-RU" sz="2000">
                <a:solidFill>
                  <a:srgbClr val="66FF33"/>
                </a:solidFill>
              </a:rPr>
              <a:t>Didn’t use to                      </a:t>
            </a:r>
            <a:r>
              <a:rPr lang="en-US" altLang="ru-RU" sz="2000" i="1"/>
              <a:t>I didn’t use to tell a lie.</a:t>
            </a:r>
          </a:p>
          <a:p>
            <a:pPr marL="609600" indent="-609600" eaLnBrk="1" hangingPunct="1">
              <a:lnSpc>
                <a:spcPct val="80000"/>
              </a:lnSpc>
              <a:buFont typeface="Wingdings" panose="05000000000000000000" pitchFamily="2" charset="2"/>
              <a:buNone/>
              <a:defRPr/>
            </a:pPr>
            <a:r>
              <a:rPr lang="en-US" altLang="ru-RU" sz="2000">
                <a:solidFill>
                  <a:srgbClr val="66FF33"/>
                </a:solidFill>
              </a:rPr>
              <a:t>Used not to        + V          </a:t>
            </a:r>
            <a:r>
              <a:rPr lang="en-US" altLang="ru-RU" sz="2000" i="1"/>
              <a:t>He used not to tell a lie.</a:t>
            </a:r>
          </a:p>
          <a:p>
            <a:pPr marL="609600" indent="-609600" eaLnBrk="1" hangingPunct="1">
              <a:lnSpc>
                <a:spcPct val="80000"/>
              </a:lnSpc>
              <a:buFont typeface="Wingdings" panose="05000000000000000000" pitchFamily="2" charset="2"/>
              <a:buNone/>
              <a:defRPr/>
            </a:pPr>
            <a:r>
              <a:rPr lang="en-US" altLang="ru-RU" sz="2000">
                <a:solidFill>
                  <a:srgbClr val="66FF33"/>
                </a:solidFill>
              </a:rPr>
              <a:t>Never used to                    </a:t>
            </a:r>
            <a:r>
              <a:rPr lang="en-US" altLang="ru-RU" sz="2000" i="1"/>
              <a:t>He never used to tell a lie.</a:t>
            </a:r>
          </a:p>
          <a:p>
            <a:pPr marL="609600" indent="-609600" eaLnBrk="1" hangingPunct="1">
              <a:lnSpc>
                <a:spcPct val="80000"/>
              </a:lnSpc>
              <a:buFont typeface="Wingdings" panose="05000000000000000000" pitchFamily="2" charset="2"/>
              <a:buNone/>
              <a:defRPr/>
            </a:pPr>
            <a:r>
              <a:rPr lang="en-US" altLang="ru-RU" sz="2000">
                <a:solidFill>
                  <a:srgbClr val="CC00CC"/>
                </a:solidFill>
              </a:rPr>
              <a:t>3.</a:t>
            </a:r>
            <a:r>
              <a:rPr lang="en-US" altLang="ru-RU" sz="2000"/>
              <a:t> </a:t>
            </a:r>
            <a:r>
              <a:rPr lang="ru-RU" altLang="ru-RU" sz="2000"/>
              <a:t>Цепь последовательных действий, имевших место в прошлом.</a:t>
            </a:r>
          </a:p>
          <a:p>
            <a:pPr marL="609600" indent="-609600" eaLnBrk="1" hangingPunct="1">
              <a:lnSpc>
                <a:spcPct val="80000"/>
              </a:lnSpc>
              <a:buFont typeface="Wingdings" panose="05000000000000000000" pitchFamily="2" charset="2"/>
              <a:buNone/>
              <a:defRPr/>
            </a:pPr>
            <a:r>
              <a:rPr lang="en-US" altLang="ru-RU" sz="2000"/>
              <a:t>	I came to the office at nine a.m. , met my partners there and discussed some business matters with them.</a:t>
            </a:r>
            <a:endParaRPr lang="ru-RU" altLang="ru-RU" sz="2000"/>
          </a:p>
          <a:p>
            <a:pPr marL="609600" indent="-609600" algn="ctr" eaLnBrk="1" hangingPunct="1">
              <a:lnSpc>
                <a:spcPct val="80000"/>
              </a:lnSpc>
              <a:buFont typeface="Wingdings" panose="05000000000000000000" pitchFamily="2" charset="2"/>
              <a:buNone/>
              <a:defRPr/>
            </a:pPr>
            <a:r>
              <a:rPr lang="ru-RU" altLang="ru-RU" sz="2400" b="1" i="1">
                <a:solidFill>
                  <a:srgbClr val="CC00CC"/>
                </a:solidFill>
              </a:rPr>
              <a:t>Слова </a:t>
            </a:r>
            <a:r>
              <a:rPr lang="en-US" altLang="ru-RU" sz="2400" b="1" i="1">
                <a:solidFill>
                  <a:srgbClr val="CC00CC"/>
                </a:solidFill>
              </a:rPr>
              <a:t>- </a:t>
            </a:r>
            <a:r>
              <a:rPr lang="ru-RU" altLang="ru-RU" sz="2400" b="1" i="1">
                <a:solidFill>
                  <a:srgbClr val="CC00CC"/>
                </a:solidFill>
              </a:rPr>
              <a:t>указатели</a:t>
            </a:r>
          </a:p>
          <a:p>
            <a:pPr marL="609600" indent="-609600" eaLnBrk="1" hangingPunct="1">
              <a:lnSpc>
                <a:spcPct val="80000"/>
              </a:lnSpc>
              <a:buFont typeface="Wingdings" panose="05000000000000000000" pitchFamily="2" charset="2"/>
              <a:buNone/>
              <a:defRPr/>
            </a:pPr>
            <a:r>
              <a:rPr lang="en-US" altLang="ru-RU" sz="2400" i="1"/>
              <a:t>Yesterday, the day before yesterday(</a:t>
            </a:r>
            <a:r>
              <a:rPr lang="ru-RU" altLang="ru-RU" sz="2400" i="1"/>
              <a:t>позавчера)</a:t>
            </a:r>
            <a:r>
              <a:rPr lang="en-US" altLang="ru-RU" sz="2400" i="1"/>
              <a:t>, ago</a:t>
            </a:r>
            <a:r>
              <a:rPr lang="ru-RU" altLang="ru-RU" sz="2400" i="1"/>
              <a:t>(тому назад)</a:t>
            </a:r>
            <a:r>
              <a:rPr lang="en-US" altLang="ru-RU" sz="2400" i="1"/>
              <a:t>, the other day</a:t>
            </a:r>
            <a:r>
              <a:rPr lang="ru-RU" altLang="ru-RU" sz="2400" i="1"/>
              <a:t>(на днях)</a:t>
            </a:r>
            <a:r>
              <a:rPr lang="en-US" altLang="ru-RU" sz="2400" i="1"/>
              <a:t>, last</a:t>
            </a:r>
            <a:r>
              <a:rPr lang="ru-RU" altLang="ru-RU" sz="2400" i="1"/>
              <a:t>(в последний раз)</a:t>
            </a:r>
            <a:endParaRPr lang="en-US" altLang="ru-RU" sz="2400" i="1"/>
          </a:p>
          <a:p>
            <a:pPr marL="609600" indent="-609600" eaLnBrk="1" hangingPunct="1">
              <a:lnSpc>
                <a:spcPct val="80000"/>
              </a:lnSpc>
              <a:buFont typeface="Wingdings" panose="05000000000000000000" pitchFamily="2" charset="2"/>
              <a:buNone/>
              <a:defRPr/>
            </a:pPr>
            <a:endParaRPr lang="ru-RU" altLang="ru-RU" sz="2400"/>
          </a:p>
        </p:txBody>
      </p:sp>
      <p:sp>
        <p:nvSpPr>
          <p:cNvPr id="17412" name="AutoShape 4"/>
          <p:cNvSpPr>
            <a:spLocks/>
          </p:cNvSpPr>
          <p:nvPr/>
        </p:nvSpPr>
        <p:spPr bwMode="auto">
          <a:xfrm>
            <a:off x="1476375" y="3573463"/>
            <a:ext cx="576263" cy="935037"/>
          </a:xfrm>
          <a:prstGeom prst="rightBrace">
            <a:avLst>
              <a:gd name="adj1" fmla="val 135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endParaRPr lang="ru-RU" altLang="ru-RU" sz="1800">
              <a:solidFill>
                <a:srgbClr val="66FF33"/>
              </a:solidFill>
            </a:endParaRPr>
          </a:p>
        </p:txBody>
      </p:sp>
    </p:spTree>
    <p:extLst>
      <p:ext uri="{BB962C8B-B14F-4D97-AF65-F5344CB8AC3E}">
        <p14:creationId xmlns:p14="http://schemas.microsoft.com/office/powerpoint/2010/main" val="2066247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381000"/>
            <a:ext cx="8229600" cy="887413"/>
          </a:xfrm>
        </p:spPr>
        <p:txBody>
          <a:bodyPr>
            <a:normAutofit fontScale="90000"/>
          </a:bodyPr>
          <a:lstStyle/>
          <a:p>
            <a:pPr eaLnBrk="1" hangingPunct="1">
              <a:defRPr/>
            </a:pPr>
            <a:r>
              <a:rPr lang="ru-RU" altLang="ru-RU" sz="4000">
                <a:solidFill>
                  <a:srgbClr val="66FF33"/>
                </a:solidFill>
              </a:rPr>
              <a:t>Употребление </a:t>
            </a:r>
            <a:br>
              <a:rPr lang="en-US" altLang="ru-RU" sz="4000">
                <a:solidFill>
                  <a:srgbClr val="66FF33"/>
                </a:solidFill>
              </a:rPr>
            </a:br>
            <a:r>
              <a:rPr lang="en-US" altLang="ru-RU" sz="4000">
                <a:solidFill>
                  <a:srgbClr val="66FF33"/>
                </a:solidFill>
              </a:rPr>
              <a:t>Future Indefinite</a:t>
            </a:r>
            <a:endParaRPr lang="ru-RU" altLang="ru-RU" sz="4000">
              <a:solidFill>
                <a:srgbClr val="66FF33"/>
              </a:solidFill>
            </a:endParaRPr>
          </a:p>
        </p:txBody>
      </p:sp>
      <p:sp>
        <p:nvSpPr>
          <p:cNvPr id="136195" name="Rectangle 3"/>
          <p:cNvSpPr>
            <a:spLocks noGrp="1" noChangeArrowheads="1"/>
          </p:cNvSpPr>
          <p:nvPr>
            <p:ph type="body" idx="1"/>
          </p:nvPr>
        </p:nvSpPr>
        <p:spPr>
          <a:xfrm>
            <a:off x="457200" y="1484313"/>
            <a:ext cx="8686800" cy="5373687"/>
          </a:xfrm>
        </p:spPr>
        <p:txBody>
          <a:bodyPr/>
          <a:lstStyle/>
          <a:p>
            <a:pPr marL="609600" indent="-609600" eaLnBrk="1" hangingPunct="1">
              <a:lnSpc>
                <a:spcPct val="90000"/>
              </a:lnSpc>
              <a:buFont typeface="Wingdings" panose="05000000000000000000" pitchFamily="2" charset="2"/>
              <a:buNone/>
              <a:defRPr/>
            </a:pPr>
            <a:r>
              <a:rPr lang="en-US" altLang="ru-RU" sz="2800"/>
              <a:t>1. </a:t>
            </a:r>
            <a:r>
              <a:rPr lang="ru-RU" altLang="ru-RU" sz="2800"/>
              <a:t>Повторное действие или постоянный признак предмета в будущем</a:t>
            </a:r>
          </a:p>
          <a:p>
            <a:pPr marL="609600" indent="-609600" eaLnBrk="1" hangingPunct="1">
              <a:lnSpc>
                <a:spcPct val="90000"/>
              </a:lnSpc>
              <a:buFont typeface="Wingdings" panose="05000000000000000000" pitchFamily="2" charset="2"/>
              <a:buNone/>
              <a:defRPr/>
            </a:pPr>
            <a:r>
              <a:rPr lang="en-US" altLang="ru-RU" sz="2800"/>
              <a:t>He will go to the swimming-pool every other day(</a:t>
            </a:r>
            <a:r>
              <a:rPr lang="ru-RU" altLang="ru-RU" sz="2800"/>
              <a:t>через день)</a:t>
            </a:r>
            <a:r>
              <a:rPr lang="en-US" altLang="ru-RU" sz="2800"/>
              <a:t>.</a:t>
            </a:r>
            <a:endParaRPr lang="ru-RU" altLang="ru-RU" sz="2800"/>
          </a:p>
          <a:p>
            <a:pPr marL="609600" indent="-609600" eaLnBrk="1" hangingPunct="1">
              <a:lnSpc>
                <a:spcPct val="90000"/>
              </a:lnSpc>
              <a:buFont typeface="Wingdings" panose="05000000000000000000" pitchFamily="2" charset="2"/>
              <a:buNone/>
              <a:defRPr/>
            </a:pPr>
            <a:r>
              <a:rPr lang="ru-RU" altLang="ru-RU" sz="2800"/>
              <a:t>2. Цепи последовательных действий в будущем.</a:t>
            </a:r>
          </a:p>
          <a:p>
            <a:pPr marL="609600" indent="-609600" eaLnBrk="1" hangingPunct="1">
              <a:lnSpc>
                <a:spcPct val="90000"/>
              </a:lnSpc>
              <a:buFont typeface="Wingdings" panose="05000000000000000000" pitchFamily="2" charset="2"/>
              <a:buNone/>
              <a:defRPr/>
            </a:pPr>
            <a:r>
              <a:rPr lang="en-US" altLang="ru-RU" sz="2800"/>
              <a:t>He will take a book, open it and begin to read it.</a:t>
            </a:r>
          </a:p>
          <a:p>
            <a:pPr marL="609600" indent="-609600" eaLnBrk="1" hangingPunct="1">
              <a:lnSpc>
                <a:spcPct val="90000"/>
              </a:lnSpc>
              <a:buFont typeface="Wingdings" panose="05000000000000000000" pitchFamily="2" charset="2"/>
              <a:buNone/>
              <a:defRPr/>
            </a:pPr>
            <a:r>
              <a:rPr lang="en-US" altLang="ru-RU" sz="2800"/>
              <a:t>3. </a:t>
            </a:r>
            <a:r>
              <a:rPr lang="ru-RU" altLang="ru-RU" sz="2800"/>
              <a:t>Однократное действие в будущем.</a:t>
            </a:r>
          </a:p>
          <a:p>
            <a:pPr marL="609600" indent="-609600" eaLnBrk="1" hangingPunct="1">
              <a:lnSpc>
                <a:spcPct val="90000"/>
              </a:lnSpc>
              <a:buFont typeface="Wingdings" panose="05000000000000000000" pitchFamily="2" charset="2"/>
              <a:buNone/>
              <a:defRPr/>
            </a:pPr>
            <a:r>
              <a:rPr lang="en-US" altLang="ru-RU" sz="2800"/>
              <a:t>I shall take the book from the library tomorrow.</a:t>
            </a:r>
          </a:p>
          <a:p>
            <a:pPr marL="609600" indent="-609600" algn="ctr" eaLnBrk="1" hangingPunct="1">
              <a:lnSpc>
                <a:spcPct val="90000"/>
              </a:lnSpc>
              <a:buFont typeface="Wingdings" panose="05000000000000000000" pitchFamily="2" charset="2"/>
              <a:buNone/>
              <a:defRPr/>
            </a:pPr>
            <a:r>
              <a:rPr lang="ru-RU" altLang="ru-RU" sz="2400" b="1" i="1">
                <a:solidFill>
                  <a:srgbClr val="66FF33"/>
                </a:solidFill>
              </a:rPr>
              <a:t>Слова указатели простого будущего времени </a:t>
            </a:r>
            <a:endParaRPr lang="en-US" altLang="ru-RU" sz="2400" b="1" i="1">
              <a:solidFill>
                <a:srgbClr val="66FF33"/>
              </a:solidFill>
            </a:endParaRPr>
          </a:p>
          <a:p>
            <a:pPr marL="609600" indent="-609600" eaLnBrk="1" hangingPunct="1">
              <a:lnSpc>
                <a:spcPct val="90000"/>
              </a:lnSpc>
              <a:buFont typeface="Wingdings" panose="05000000000000000000" pitchFamily="2" charset="2"/>
              <a:buNone/>
              <a:defRPr/>
            </a:pPr>
            <a:r>
              <a:rPr lang="en-US" altLang="ru-RU" sz="2400" b="1" i="1">
                <a:solidFill>
                  <a:schemeClr val="hlink"/>
                </a:solidFill>
              </a:rPr>
              <a:t>tomorrow </a:t>
            </a:r>
            <a:r>
              <a:rPr lang="ru-RU" altLang="ru-RU" sz="2400" b="1" i="1"/>
              <a:t>-завтра  </a:t>
            </a:r>
            <a:r>
              <a:rPr lang="en-US" altLang="ru-RU" sz="2400" b="1" i="1"/>
              <a:t>              </a:t>
            </a:r>
            <a:r>
              <a:rPr lang="en-US" altLang="ru-RU" sz="2400" b="1" i="1">
                <a:solidFill>
                  <a:schemeClr val="hlink"/>
                </a:solidFill>
              </a:rPr>
              <a:t>in two days-</a:t>
            </a:r>
            <a:r>
              <a:rPr lang="ru-RU" altLang="ru-RU" sz="2400" b="1" i="1"/>
              <a:t>через два дня</a:t>
            </a:r>
          </a:p>
          <a:p>
            <a:pPr marL="609600" indent="-609600" eaLnBrk="1" hangingPunct="1">
              <a:lnSpc>
                <a:spcPct val="90000"/>
              </a:lnSpc>
              <a:buFont typeface="Wingdings" panose="05000000000000000000" pitchFamily="2" charset="2"/>
              <a:buNone/>
              <a:defRPr/>
            </a:pPr>
            <a:r>
              <a:rPr lang="en-US" altLang="ru-RU" sz="2400" b="1" i="1">
                <a:solidFill>
                  <a:schemeClr val="hlink"/>
                </a:solidFill>
              </a:rPr>
              <a:t>next</a:t>
            </a:r>
            <a:r>
              <a:rPr lang="ru-RU" altLang="ru-RU" sz="2400" b="1" i="1">
                <a:solidFill>
                  <a:schemeClr val="hlink"/>
                </a:solidFill>
              </a:rPr>
              <a:t> </a:t>
            </a:r>
            <a:r>
              <a:rPr lang="en-US" altLang="ru-RU" sz="2400" b="1" i="1">
                <a:solidFill>
                  <a:schemeClr val="hlink"/>
                </a:solidFill>
              </a:rPr>
              <a:t>week (month, year)</a:t>
            </a:r>
            <a:r>
              <a:rPr lang="en-US" altLang="ru-RU" sz="2400" b="1" i="1"/>
              <a:t> –</a:t>
            </a:r>
            <a:r>
              <a:rPr lang="ru-RU" altLang="ru-RU" sz="2400" b="1" i="1"/>
              <a:t>на следующей неделе</a:t>
            </a:r>
          </a:p>
          <a:p>
            <a:pPr marL="609600" indent="-609600" eaLnBrk="1" hangingPunct="1">
              <a:lnSpc>
                <a:spcPct val="90000"/>
              </a:lnSpc>
              <a:buFont typeface="Wingdings" panose="05000000000000000000" pitchFamily="2" charset="2"/>
              <a:buNone/>
              <a:defRPr/>
            </a:pPr>
            <a:r>
              <a:rPr lang="en-US" altLang="ru-RU" sz="2400" b="1" i="1">
                <a:solidFill>
                  <a:schemeClr val="hlink"/>
                </a:solidFill>
              </a:rPr>
              <a:t>one of these days-</a:t>
            </a:r>
            <a:r>
              <a:rPr lang="ru-RU" altLang="ru-RU" sz="2400" b="1" i="1"/>
              <a:t>на днях</a:t>
            </a:r>
            <a:endParaRPr lang="en-US" altLang="ru-RU" sz="2400" b="1" i="1"/>
          </a:p>
          <a:p>
            <a:pPr marL="609600" indent="-609600" eaLnBrk="1" hangingPunct="1">
              <a:lnSpc>
                <a:spcPct val="90000"/>
              </a:lnSpc>
              <a:buFont typeface="Wingdings" panose="05000000000000000000" pitchFamily="2" charset="2"/>
              <a:buNone/>
              <a:defRPr/>
            </a:pPr>
            <a:endParaRPr lang="ru-RU" altLang="ru-RU" sz="2400"/>
          </a:p>
        </p:txBody>
      </p:sp>
    </p:spTree>
    <p:extLst>
      <p:ext uri="{BB962C8B-B14F-4D97-AF65-F5344CB8AC3E}">
        <p14:creationId xmlns:p14="http://schemas.microsoft.com/office/powerpoint/2010/main" val="394609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pPr eaLnBrk="1" hangingPunct="1">
              <a:defRPr/>
            </a:pPr>
            <a:r>
              <a:rPr lang="en-US" altLang="ru-RU" sz="4000">
                <a:solidFill>
                  <a:srgbClr val="66FF33"/>
                </a:solidFill>
              </a:rPr>
              <a:t>Future Indefinite</a:t>
            </a:r>
            <a:br>
              <a:rPr lang="ru-RU" altLang="ru-RU" sz="4000">
                <a:solidFill>
                  <a:srgbClr val="66FF33"/>
                </a:solidFill>
              </a:rPr>
            </a:br>
            <a:r>
              <a:rPr lang="en-US" altLang="ru-RU" sz="4000">
                <a:solidFill>
                  <a:srgbClr val="66FF33"/>
                </a:solidFill>
              </a:rPr>
              <a:t>(</a:t>
            </a:r>
            <a:r>
              <a:rPr lang="ru-RU" altLang="ru-RU" sz="4000">
                <a:solidFill>
                  <a:srgbClr val="66FF33"/>
                </a:solidFill>
              </a:rPr>
              <a:t>простое будущее время)</a:t>
            </a:r>
          </a:p>
        </p:txBody>
      </p:sp>
      <p:sp>
        <p:nvSpPr>
          <p:cNvPr id="135173" name="Rectangle 5"/>
          <p:cNvSpPr>
            <a:spLocks noGrp="1" noChangeArrowheads="1"/>
          </p:cNvSpPr>
          <p:nvPr>
            <p:ph type="body" idx="1"/>
          </p:nvPr>
        </p:nvSpPr>
        <p:spPr>
          <a:xfrm>
            <a:off x="457200" y="1981200"/>
            <a:ext cx="8686800" cy="4876800"/>
          </a:xfrm>
        </p:spPr>
        <p:txBody>
          <a:bodyPr/>
          <a:lstStyle/>
          <a:p>
            <a:pPr eaLnBrk="1" hangingPunct="1">
              <a:buFont typeface="Wingdings" panose="05000000000000000000" pitchFamily="2" charset="2"/>
              <a:buNone/>
              <a:defRPr/>
            </a:pPr>
            <a:r>
              <a:rPr lang="ru-RU" altLang="ru-RU"/>
              <a:t>     </a:t>
            </a:r>
            <a:r>
              <a:rPr lang="en-US" altLang="ru-RU" sz="2800"/>
              <a:t>S + will/shall + V + O + -</a:t>
            </a:r>
          </a:p>
          <a:p>
            <a:pPr eaLnBrk="1" hangingPunct="1">
              <a:buFont typeface="Wingdings" panose="05000000000000000000" pitchFamily="2" charset="2"/>
              <a:buNone/>
              <a:defRPr/>
            </a:pPr>
            <a:r>
              <a:rPr lang="en-US" altLang="ru-RU" sz="2800"/>
              <a:t>     S + won’t/shan’t + V + O+ -</a:t>
            </a:r>
          </a:p>
          <a:p>
            <a:pPr eaLnBrk="1" hangingPunct="1">
              <a:buFont typeface="Wingdings" panose="05000000000000000000" pitchFamily="2" charset="2"/>
              <a:buNone/>
              <a:defRPr/>
            </a:pPr>
            <a:r>
              <a:rPr lang="en-US" altLang="ru-RU" sz="2800"/>
              <a:t>     Will/shall + S + V + O + -</a:t>
            </a:r>
          </a:p>
          <a:p>
            <a:pPr algn="ctr" eaLnBrk="1" hangingPunct="1">
              <a:buFont typeface="Wingdings" panose="05000000000000000000" pitchFamily="2" charset="2"/>
              <a:buNone/>
              <a:defRPr/>
            </a:pPr>
            <a:r>
              <a:rPr lang="en-US" altLang="ru-RU" sz="2800" i="1"/>
              <a:t>C </a:t>
            </a:r>
            <a:r>
              <a:rPr lang="en-US" altLang="ru-RU" sz="2800" b="1" i="1"/>
              <a:t>will </a:t>
            </a:r>
            <a:r>
              <a:rPr lang="ru-RU" altLang="ru-RU" sz="2800" i="1"/>
              <a:t>начинается вежливая просьба</a:t>
            </a:r>
            <a:r>
              <a:rPr lang="en-US" altLang="ru-RU" sz="2800"/>
              <a:t>        </a:t>
            </a:r>
            <a:endParaRPr lang="ru-RU" altLang="ru-RU" sz="2800"/>
          </a:p>
          <a:p>
            <a:pPr eaLnBrk="1" hangingPunct="1">
              <a:buFont typeface="Wingdings" panose="05000000000000000000" pitchFamily="2" charset="2"/>
              <a:buNone/>
              <a:defRPr/>
            </a:pPr>
            <a:r>
              <a:rPr lang="en-US" altLang="ru-RU" sz="2800"/>
              <a:t>Will you give me a cup of tea, please?</a:t>
            </a:r>
            <a:endParaRPr lang="ru-RU" altLang="ru-RU" sz="2800"/>
          </a:p>
          <a:p>
            <a:pPr algn="ctr" eaLnBrk="1" hangingPunct="1">
              <a:buFont typeface="Wingdings" panose="05000000000000000000" pitchFamily="2" charset="2"/>
              <a:buNone/>
              <a:defRPr/>
            </a:pPr>
            <a:r>
              <a:rPr lang="ru-RU" altLang="ru-RU" sz="2800" i="1"/>
              <a:t>Когда предлагают услуги в чем-то: </a:t>
            </a:r>
            <a:r>
              <a:rPr lang="en-US" altLang="ru-RU" sz="2800" b="1" i="1"/>
              <a:t>shall I</a:t>
            </a:r>
          </a:p>
          <a:p>
            <a:pPr eaLnBrk="1" hangingPunct="1">
              <a:buFont typeface="Wingdings" panose="05000000000000000000" pitchFamily="2" charset="2"/>
              <a:buNone/>
              <a:defRPr/>
            </a:pPr>
            <a:r>
              <a:rPr lang="en-US" altLang="ru-RU" sz="2800"/>
              <a:t>Shall I open the window?</a:t>
            </a:r>
          </a:p>
          <a:p>
            <a:pPr eaLnBrk="1" hangingPunct="1">
              <a:buFont typeface="Wingdings" panose="05000000000000000000" pitchFamily="2" charset="2"/>
              <a:buNone/>
              <a:defRPr/>
            </a:pPr>
            <a:r>
              <a:rPr lang="en-US" altLang="ru-RU" sz="2800">
                <a:solidFill>
                  <a:srgbClr val="66FF33"/>
                </a:solidFill>
              </a:rPr>
              <a:t>Shall</a:t>
            </a:r>
            <a:r>
              <a:rPr lang="en-US" altLang="ru-RU" sz="2800"/>
              <a:t> – 1</a:t>
            </a:r>
            <a:r>
              <a:rPr lang="ru-RU" altLang="ru-RU" sz="2800"/>
              <a:t>л.ед.ч., мн.ч.</a:t>
            </a:r>
            <a:endParaRPr lang="en-US" altLang="ru-RU" sz="2800"/>
          </a:p>
          <a:p>
            <a:pPr eaLnBrk="1" hangingPunct="1">
              <a:buFont typeface="Wingdings" panose="05000000000000000000" pitchFamily="2" charset="2"/>
              <a:buNone/>
              <a:defRPr/>
            </a:pPr>
            <a:r>
              <a:rPr lang="en-US" altLang="ru-RU" sz="2800">
                <a:solidFill>
                  <a:srgbClr val="66FF33"/>
                </a:solidFill>
              </a:rPr>
              <a:t>Will </a:t>
            </a:r>
            <a:r>
              <a:rPr lang="en-US" altLang="ru-RU" sz="2800"/>
              <a:t>– 2,3</a:t>
            </a:r>
            <a:r>
              <a:rPr lang="ru-RU" altLang="ru-RU" sz="2800"/>
              <a:t>л.ед.ч., мн.ч.</a:t>
            </a:r>
          </a:p>
          <a:p>
            <a:pPr eaLnBrk="1" hangingPunct="1">
              <a:buFont typeface="Wingdings" panose="05000000000000000000" pitchFamily="2" charset="2"/>
              <a:buNone/>
              <a:defRPr/>
            </a:pPr>
            <a:endParaRPr lang="ru-RU" altLang="ru-RU" sz="2800"/>
          </a:p>
          <a:p>
            <a:pPr eaLnBrk="1" hangingPunct="1">
              <a:buFont typeface="Wingdings" panose="05000000000000000000" pitchFamily="2" charset="2"/>
              <a:buNone/>
              <a:defRPr/>
            </a:pPr>
            <a:endParaRPr lang="ru-RU" altLang="ru-RU" sz="2800"/>
          </a:p>
        </p:txBody>
      </p:sp>
      <p:sp>
        <p:nvSpPr>
          <p:cNvPr id="19460" name="Oval 7"/>
          <p:cNvSpPr>
            <a:spLocks noChangeArrowheads="1"/>
          </p:cNvSpPr>
          <p:nvPr/>
        </p:nvSpPr>
        <p:spPr bwMode="auto">
          <a:xfrm>
            <a:off x="684213" y="2060575"/>
            <a:ext cx="358775" cy="360363"/>
          </a:xfrm>
          <a:prstGeom prst="ellipse">
            <a:avLst/>
          </a:prstGeom>
          <a:solidFill>
            <a:schemeClr val="accent1"/>
          </a:solidFill>
          <a:ln w="9525">
            <a:solidFill>
              <a:schemeClr val="tx1"/>
            </a:solidFill>
            <a:round/>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r>
              <a:rPr lang="ru-RU" altLang="ru-RU"/>
              <a:t>+</a:t>
            </a:r>
          </a:p>
        </p:txBody>
      </p:sp>
      <p:sp>
        <p:nvSpPr>
          <p:cNvPr id="19461" name="Oval 8"/>
          <p:cNvSpPr>
            <a:spLocks noChangeArrowheads="1"/>
          </p:cNvSpPr>
          <p:nvPr/>
        </p:nvSpPr>
        <p:spPr bwMode="auto">
          <a:xfrm>
            <a:off x="684213" y="2565400"/>
            <a:ext cx="358775" cy="360363"/>
          </a:xfrm>
          <a:prstGeom prst="ellipse">
            <a:avLst/>
          </a:prstGeom>
          <a:solidFill>
            <a:schemeClr val="accent1"/>
          </a:solidFill>
          <a:ln w="9525">
            <a:solidFill>
              <a:schemeClr val="tx1"/>
            </a:solidFill>
            <a:round/>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r>
              <a:rPr lang="en-US" altLang="ru-RU"/>
              <a:t>-</a:t>
            </a:r>
            <a:endParaRPr lang="ru-RU" altLang="ru-RU"/>
          </a:p>
        </p:txBody>
      </p:sp>
      <p:sp>
        <p:nvSpPr>
          <p:cNvPr id="19462" name="Oval 9"/>
          <p:cNvSpPr>
            <a:spLocks noChangeArrowheads="1"/>
          </p:cNvSpPr>
          <p:nvPr/>
        </p:nvSpPr>
        <p:spPr bwMode="auto">
          <a:xfrm>
            <a:off x="684213" y="3068638"/>
            <a:ext cx="358775" cy="360362"/>
          </a:xfrm>
          <a:prstGeom prst="ellipse">
            <a:avLst/>
          </a:prstGeom>
          <a:solidFill>
            <a:schemeClr val="accent1"/>
          </a:solidFill>
          <a:ln w="9525">
            <a:solidFill>
              <a:schemeClr val="tx1"/>
            </a:solidFill>
            <a:round/>
            <a:headEnd/>
            <a:tailEnd/>
          </a:ln>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r>
              <a:rPr lang="en-US" altLang="ru-RU"/>
              <a:t>?</a:t>
            </a:r>
            <a:endParaRPr lang="ru-RU" altLang="ru-RU"/>
          </a:p>
        </p:txBody>
      </p:sp>
      <p:sp>
        <p:nvSpPr>
          <p:cNvPr id="135179" name="AutoShape 11"/>
          <p:cNvSpPr>
            <a:spLocks noChangeArrowheads="1"/>
          </p:cNvSpPr>
          <p:nvPr/>
        </p:nvSpPr>
        <p:spPr bwMode="auto">
          <a:xfrm>
            <a:off x="6084888" y="1773238"/>
            <a:ext cx="3059112" cy="1944687"/>
          </a:xfrm>
          <a:prstGeom prst="irregularSeal2">
            <a:avLst/>
          </a:prstGeom>
          <a:solidFill>
            <a:srgbClr val="FF00FF"/>
          </a:solidFill>
          <a:ln w="9525">
            <a:solidFill>
              <a:schemeClr val="tx1"/>
            </a:solidFill>
            <a:miter lim="800000"/>
            <a:headEnd/>
            <a:tailEnd/>
          </a:ln>
          <a:effectLst/>
          <a:extLst/>
        </p:spPr>
        <p:txBody>
          <a:bodyPr wrap="none" anchor="ctr"/>
          <a:lstStyle/>
          <a:p>
            <a:pPr algn="ctr">
              <a:defRPr/>
            </a:pPr>
            <a:r>
              <a:rPr lang="en-US" altLang="ru-RU">
                <a:effectLst>
                  <a:outerShdw blurRad="38100" dist="38100" dir="2700000" algn="tl">
                    <a:srgbClr val="000000"/>
                  </a:outerShdw>
                </a:effectLst>
              </a:rPr>
              <a:t>will not=won’t</a:t>
            </a:r>
          </a:p>
          <a:p>
            <a:pPr algn="ctr">
              <a:defRPr/>
            </a:pPr>
            <a:r>
              <a:rPr lang="en-US" altLang="ru-RU">
                <a:effectLst>
                  <a:outerShdw blurRad="38100" dist="38100" dir="2700000" algn="tl">
                    <a:srgbClr val="000000"/>
                  </a:outerShdw>
                </a:effectLst>
              </a:rPr>
              <a:t>shall not=shan’t</a:t>
            </a:r>
            <a:endParaRPr lang="ru-RU" altLang="ru-RU">
              <a:effectLst>
                <a:outerShdw blurRad="38100" dist="38100" dir="2700000" algn="tl">
                  <a:srgbClr val="000000"/>
                </a:outerShdw>
              </a:effectLst>
            </a:endParaRPr>
          </a:p>
        </p:txBody>
      </p:sp>
    </p:spTree>
    <p:extLst>
      <p:ext uri="{BB962C8B-B14F-4D97-AF65-F5344CB8AC3E}">
        <p14:creationId xmlns:p14="http://schemas.microsoft.com/office/powerpoint/2010/main" val="284618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933575" y="-228600"/>
            <a:ext cx="13011150" cy="7315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928858" y="-214338"/>
            <a:ext cx="13011150" cy="7315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214610" y="0"/>
            <a:ext cx="13011150" cy="7315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071734" y="0"/>
            <a:ext cx="13011150" cy="7315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071734" y="0"/>
            <a:ext cx="13011150" cy="7315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TotalTime>
  <Words>1627</Words>
  <Application>Microsoft Office PowerPoint</Application>
  <PresentationFormat>Экран (4:3)</PresentationFormat>
  <Paragraphs>208</Paragraphs>
  <Slides>46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46</vt:i4>
      </vt:variant>
    </vt:vector>
  </HeadingPairs>
  <TitlesOfParts>
    <vt:vector size="51" baseType="lpstr">
      <vt:lpstr>Arial</vt:lpstr>
      <vt:lpstr>Calibri</vt:lpstr>
      <vt:lpstr>Tahoma</vt:lpstr>
      <vt:lpstr>Wingdings</vt:lpstr>
      <vt:lpstr>Тема Office</vt:lpstr>
      <vt:lpstr>Презентация PowerPoint</vt:lpstr>
      <vt:lpstr>Презентация PowerPoint</vt:lpstr>
      <vt:lpstr>Презентация PowerPoint</vt:lpstr>
      <vt:lpstr>Nouns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Образование существительных</vt:lpstr>
      <vt:lpstr>Nouns</vt:lpstr>
      <vt:lpstr>Article</vt:lpstr>
      <vt:lpstr>Определённый артикль </vt:lpstr>
      <vt:lpstr>Неопределённый артикль</vt:lpstr>
      <vt:lpstr>Артикли с названиями трапез (meals)</vt:lpstr>
      <vt:lpstr>Артикли с существительными school ,church ,work, bed, hospital, …   </vt:lpstr>
      <vt:lpstr>Презентация PowerPoint</vt:lpstr>
      <vt:lpstr>Nouns</vt:lpstr>
      <vt:lpstr>The Category of Number</vt:lpstr>
      <vt:lpstr>Презентация PowerPoint</vt:lpstr>
      <vt:lpstr>Презентация PowerPoint</vt:lpstr>
      <vt:lpstr>Презентация PowerPoint</vt:lpstr>
      <vt:lpstr>Презентация PowerPoint</vt:lpstr>
      <vt:lpstr>Nouns. Exceptions.</vt:lpstr>
      <vt:lpstr>Презентация PowerPoint</vt:lpstr>
      <vt:lpstr>Case (падеж)</vt:lpstr>
      <vt:lpstr>Презентация PowerPoint</vt:lpstr>
      <vt:lpstr>Презентация PowerPoint</vt:lpstr>
      <vt:lpstr>Презентация PowerPoint</vt:lpstr>
      <vt:lpstr>Презентация PowerPoint</vt:lpstr>
      <vt:lpstr>Gender (род)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Present Indefinite</vt:lpstr>
      <vt:lpstr>Past Indefinite</vt:lpstr>
      <vt:lpstr>Употребление Past Indefinite</vt:lpstr>
      <vt:lpstr>Употребление  Future Indefinite</vt:lpstr>
      <vt:lpstr>Future Indefinite (простое будущее время)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Admin</cp:lastModifiedBy>
  <cp:revision>45</cp:revision>
  <dcterms:created xsi:type="dcterms:W3CDTF">2010-12-24T17:54:26Z</dcterms:created>
  <dcterms:modified xsi:type="dcterms:W3CDTF">2016-11-23T14:21:54Z</dcterms:modified>
</cp:coreProperties>
</file>