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65" r:id="rId4"/>
    <p:sldId id="268" r:id="rId5"/>
    <p:sldId id="267" r:id="rId6"/>
    <p:sldId id="269" r:id="rId7"/>
    <p:sldId id="266" r:id="rId8"/>
    <p:sldId id="270" r:id="rId9"/>
    <p:sldId id="272" r:id="rId10"/>
    <p:sldId id="273" r:id="rId11"/>
    <p:sldId id="274" r:id="rId12"/>
    <p:sldId id="27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80"/>
    <a:srgbClr val="9999FF"/>
    <a:srgbClr val="85DFFF"/>
    <a:srgbClr val="FFFF00"/>
    <a:srgbClr val="33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90" d="100"/>
          <a:sy n="90" d="100"/>
        </p:scale>
        <p:origin x="-1398" y="30"/>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331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DDBD8B-E7E4-450B-8453-F2D60E364A55}" type="datetimeFigureOut">
              <a:rPr lang="ru-RU" smtClean="0"/>
              <a:pPr/>
              <a:t>22.11.2016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3B0E39-313E-4D7D-A70F-274C2CD4038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B68C4FF4-6EE1-4A76-9B8F-B2F594D6C874}"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CBF7A747-1B53-4B3F-B8D2-D8AB0E128148}"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F24BD201-5F9C-4593-BEFD-74C971F0B552}"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4B22E6F0-797A-404D-B2F0-96032D2C16E5}"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637A3035-02C7-4538-A480-C6887B19F5A6}"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D518664C-3B03-4311-A452-8E87A1DF2E36}"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3152DDE1-E9F2-4B50-AB95-1A36B28481DE}"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A087BA6C-DE82-4922-A007-5CB817EE4E20}"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D5011FA9-72D4-4D0D-AA04-5200C8F96D1C}"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64CBFCBB-F7D8-4AD9-B5F9-93687358CA6B}"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F18AA105-3B9A-485F-A7BD-B3B1C1BFF994}"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29217202-91A5-4841-8837-12B3422A9C13}"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B003E727-7E97-4B76-A273-97C117DFD6DE}"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8"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9"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09F140D1-42AB-456C-B3EB-2E58162D29C5}"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C62FDA9A-A9AF-4522-BA4E-959710ABA8F2}"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4"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5"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27C4C3DF-49FF-4AA4-A1AB-8615103FAECA}"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981C31E6-6AC6-4E62-806B-D0CB1E8C6262}"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3"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4"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B1B0E188-B191-46AC-99B7-5113417AE6AB}"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F9E59BE0-226E-4980-AAF5-F1A9DF7C7AE8}"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8ED8319C-EFFD-43A6-A723-9E31BBA50F68}"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8194FB44-2B3A-4EA5-B708-4FEB9F41BBF1}" type="datetimeFigureOut">
              <a:rPr lang="ru-RU">
                <a:solidFill>
                  <a:prstClr val="black"/>
                </a:solidFill>
                <a:latin typeface="Arial" charset="0"/>
                <a:cs typeface="Arial" charset="0"/>
              </a:rPr>
              <a:pPr fontAlgn="base">
                <a:spcBef>
                  <a:spcPct val="0"/>
                </a:spcBef>
                <a:spcAft>
                  <a:spcPct val="0"/>
                </a:spcAft>
                <a:defRPr/>
              </a:pPr>
              <a:t>22.11.2016</a:t>
            </a:fld>
            <a:endParaRPr lang="ru-RU">
              <a:solidFill>
                <a:prstClr val="black"/>
              </a:solidFill>
              <a:latin typeface="Arial" charset="0"/>
              <a:cs typeface="Arial" charset="0"/>
            </a:endParaRPr>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27C51498-F984-481A-8E8C-4DDFA9BC9183}"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5" name="AutoShape 12" descr="https://avatanplus.com/files/resources/original/5700bcbf48023153dae14b3f.png"/>
          <p:cNvSpPr>
            <a:spLocks noChangeAspect="1" noChangeArrowheads="1"/>
          </p:cNvSpPr>
          <p:nvPr userDrawn="1"/>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7" name="Picture 7" descr="D:\Лидия\шаблоны\Ольга Бор\Care Bears\облака.png"/>
          <p:cNvPicPr>
            <a:picLocks noChangeAspect="1" noChangeArrowheads="1"/>
          </p:cNvPicPr>
          <p:nvPr userDrawn="1"/>
        </p:nvPicPr>
        <p:blipFill rotWithShape="1">
          <a:blip r:embed="rId14" cstate="email">
            <a:extLst>
              <a:ext uri="{28A0092B-C50C-407E-A947-70E740481C1C}">
                <a14:useLocalDpi xmlns="" xmlns:a14="http://schemas.microsoft.com/office/drawing/2010/main"/>
              </a:ext>
            </a:extLst>
          </a:blip>
          <a:srcRect/>
          <a:stretch/>
        </p:blipFill>
        <p:spPr bwMode="auto">
          <a:xfrm>
            <a:off x="2060104" y="1562985"/>
            <a:ext cx="4813818" cy="85061"/>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6"/>
          <p:cNvGrpSpPr/>
          <p:nvPr/>
        </p:nvGrpSpPr>
        <p:grpSpPr>
          <a:xfrm>
            <a:off x="700668" y="1268760"/>
            <a:ext cx="7742664" cy="3948248"/>
            <a:chOff x="1115616" y="3056725"/>
            <a:chExt cx="7165477" cy="1915420"/>
          </a:xfrm>
        </p:grpSpPr>
        <p:sp>
          <p:nvSpPr>
            <p:cNvPr id="3" name="Прямоугольник 2"/>
            <p:cNvSpPr/>
            <p:nvPr/>
          </p:nvSpPr>
          <p:spPr>
            <a:xfrm>
              <a:off x="1115616" y="3056725"/>
              <a:ext cx="7165477" cy="1478190"/>
            </a:xfrm>
            <a:prstGeom prst="rect">
              <a:avLst/>
            </a:prstGeom>
            <a:noFill/>
          </p:spPr>
          <p:txBody>
            <a:bodyPr wrap="square">
              <a:spAutoFit/>
            </a:bodyPr>
            <a:lstStyle/>
            <a:p>
              <a:pPr algn="ctr" fontAlgn="base">
                <a:spcBef>
                  <a:spcPct val="0"/>
                </a:spcBef>
                <a:spcAft>
                  <a:spcPct val="0"/>
                </a:spcAft>
                <a:defRPr/>
              </a:pPr>
              <a:r>
                <a:rPr lang="ru-RU" sz="4800" b="1" dirty="0" smtClean="0">
                  <a:ln w="19050">
                    <a:solidFill>
                      <a:prstClr val="white"/>
                    </a:solidFill>
                    <a:prstDash val="solid"/>
                  </a:ln>
                  <a:solidFill>
                    <a:srgbClr val="FF0000"/>
                  </a:solidFill>
                  <a:effectLst>
                    <a:outerShdw blurRad="38100" dist="38100" dir="2700000" algn="tl">
                      <a:srgbClr val="000000">
                        <a:alpha val="43137"/>
                      </a:srgbClr>
                    </a:outerShdw>
                  </a:effectLst>
                  <a:latin typeface="Monotype Corsiva" pitchFamily="66" charset="0"/>
                  <a:cs typeface="Arial" charset="0"/>
                </a:rPr>
                <a:t>Звуковая культура речи как основа формирования правильного звукопроизношения у детей дошкольного возраста</a:t>
              </a:r>
              <a:endParaRPr lang="ru-RU" sz="4800" b="1" dirty="0">
                <a:ln w="19050">
                  <a:solidFill>
                    <a:prstClr val="white"/>
                  </a:solidFill>
                  <a:prstDash val="solid"/>
                </a:ln>
                <a:solidFill>
                  <a:srgbClr val="FF0000"/>
                </a:solidFill>
                <a:effectLst>
                  <a:outerShdw blurRad="38100" dist="38100" dir="2700000" algn="tl">
                    <a:srgbClr val="000000">
                      <a:alpha val="43137"/>
                    </a:srgbClr>
                  </a:outerShdw>
                </a:effectLst>
                <a:latin typeface="Monotype Corsiva" pitchFamily="66" charset="0"/>
                <a:cs typeface="Arial" charset="0"/>
              </a:endParaRPr>
            </a:p>
          </p:txBody>
        </p:sp>
        <p:sp>
          <p:nvSpPr>
            <p:cNvPr id="4" name="Прямоугольник 3"/>
            <p:cNvSpPr/>
            <p:nvPr/>
          </p:nvSpPr>
          <p:spPr>
            <a:xfrm>
              <a:off x="2187089" y="4628727"/>
              <a:ext cx="5084703" cy="343418"/>
            </a:xfrm>
            <a:prstGeom prst="rect">
              <a:avLst/>
            </a:prstGeom>
          </p:spPr>
          <p:txBody>
            <a:bodyPr wrap="square">
              <a:spAutoFit/>
            </a:bodyPr>
            <a:lstStyle/>
            <a:p>
              <a:pPr algn="ctr" fontAlgn="base">
                <a:spcBef>
                  <a:spcPct val="0"/>
                </a:spcBef>
                <a:spcAft>
                  <a:spcPct val="0"/>
                </a:spcAft>
                <a:defRPr/>
              </a:pPr>
              <a:r>
                <a:rPr lang="ru-RU" sz="2000" b="1" dirty="0" smtClean="0">
                  <a:solidFill>
                    <a:srgbClr val="00B050"/>
                  </a:solidFill>
                  <a:effectLst>
                    <a:outerShdw blurRad="38100" dist="38100" dir="2700000" algn="tl">
                      <a:srgbClr val="000000">
                        <a:alpha val="43137"/>
                      </a:srgbClr>
                    </a:outerShdw>
                  </a:effectLst>
                  <a:latin typeface="Monotype Corsiva" pitchFamily="66" charset="0"/>
                  <a:cs typeface="Arial" charset="0"/>
                </a:rPr>
                <a:t>Учитель-логопед </a:t>
              </a:r>
              <a:endParaRPr lang="ru-RU" sz="2000" b="1" dirty="0" smtClean="0">
                <a:solidFill>
                  <a:srgbClr val="00B050"/>
                </a:solidFill>
                <a:effectLst>
                  <a:outerShdw blurRad="38100" dist="38100" dir="2700000" algn="tl">
                    <a:srgbClr val="000000">
                      <a:alpha val="43137"/>
                    </a:srgbClr>
                  </a:outerShdw>
                </a:effectLst>
                <a:latin typeface="Monotype Corsiva" pitchFamily="66" charset="0"/>
                <a:cs typeface="Arial" charset="0"/>
              </a:endParaRPr>
            </a:p>
            <a:p>
              <a:pPr algn="ctr" fontAlgn="base">
                <a:spcBef>
                  <a:spcPct val="0"/>
                </a:spcBef>
                <a:spcAft>
                  <a:spcPct val="0"/>
                </a:spcAft>
                <a:defRPr/>
              </a:pPr>
              <a:r>
                <a:rPr lang="ru-RU" sz="2000" b="1" smtClean="0">
                  <a:solidFill>
                    <a:srgbClr val="00B050"/>
                  </a:solidFill>
                  <a:effectLst>
                    <a:outerShdw blurRad="38100" dist="38100" dir="2700000" algn="tl">
                      <a:srgbClr val="000000">
                        <a:alpha val="43137"/>
                      </a:srgbClr>
                    </a:outerShdw>
                  </a:effectLst>
                  <a:latin typeface="Monotype Corsiva" pitchFamily="66" charset="0"/>
                  <a:cs typeface="Arial" charset="0"/>
                </a:rPr>
                <a:t> С.А.   </a:t>
              </a:r>
              <a:r>
                <a:rPr lang="ru-RU" sz="2000" b="1" dirty="0" smtClean="0">
                  <a:solidFill>
                    <a:srgbClr val="00B050"/>
                  </a:solidFill>
                  <a:effectLst>
                    <a:outerShdw blurRad="38100" dist="38100" dir="2700000" algn="tl">
                      <a:srgbClr val="000000">
                        <a:alpha val="43137"/>
                      </a:srgbClr>
                    </a:outerShdw>
                  </a:effectLst>
                  <a:latin typeface="Monotype Corsiva" pitchFamily="66" charset="0"/>
                  <a:cs typeface="Arial" charset="0"/>
                </a:rPr>
                <a:t>Польских</a:t>
              </a:r>
              <a:endParaRPr lang="ru-RU" sz="2000" b="1" dirty="0" smtClean="0">
                <a:solidFill>
                  <a:srgbClr val="00B050"/>
                </a:solidFill>
                <a:effectLst>
                  <a:outerShdw blurRad="38100" dist="38100" dir="2700000" algn="tl">
                    <a:srgbClr val="000000">
                      <a:alpha val="43137"/>
                    </a:srgbClr>
                  </a:outerShdw>
                </a:effectLst>
                <a:latin typeface="Monotype Corsiva" pitchFamily="66" charset="0"/>
                <a:cs typeface="Arial"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136904" cy="418058"/>
          </a:xfrm>
        </p:spPr>
        <p:txBody>
          <a:bodyPr/>
          <a:lstStyle/>
          <a:p>
            <a:r>
              <a:rPr lang="ru-RU" sz="2000" b="1" dirty="0" smtClean="0">
                <a:solidFill>
                  <a:srgbClr val="FF0000"/>
                </a:solidFill>
                <a:latin typeface="Monotype Corsiva" pitchFamily="66" charset="0"/>
              </a:rPr>
              <a:t>Формы  проведения артикуляционной гимнастики</a:t>
            </a:r>
            <a:endParaRPr lang="ru-RU" sz="2000" b="1" dirty="0">
              <a:solidFill>
                <a:srgbClr val="FF0000"/>
              </a:solidFill>
              <a:latin typeface="Monotype Corsiva" pitchFamily="66" charset="0"/>
            </a:endParaRPr>
          </a:p>
        </p:txBody>
      </p:sp>
      <p:sp>
        <p:nvSpPr>
          <p:cNvPr id="3" name="Содержимое 2"/>
          <p:cNvSpPr>
            <a:spLocks noGrp="1"/>
          </p:cNvSpPr>
          <p:nvPr>
            <p:ph idx="1"/>
          </p:nvPr>
        </p:nvSpPr>
        <p:spPr>
          <a:xfrm>
            <a:off x="323528" y="692696"/>
            <a:ext cx="8363272" cy="5433467"/>
          </a:xfrm>
        </p:spPr>
        <p:txBody>
          <a:bodyPr/>
          <a:lstStyle/>
          <a:p>
            <a:pPr>
              <a:buFont typeface="Wingdings" pitchFamily="2" charset="2"/>
              <a:buChar char="q"/>
            </a:pPr>
            <a:r>
              <a:rPr lang="ru-RU" sz="2000" b="1" dirty="0" smtClean="0">
                <a:solidFill>
                  <a:srgbClr val="0070C0"/>
                </a:solidFill>
                <a:latin typeface="Monotype Corsiva" pitchFamily="66" charset="0"/>
              </a:rPr>
              <a:t>Комплексы  на формирование артикуляционных  укладов</a:t>
            </a:r>
          </a:p>
          <a:p>
            <a:pPr>
              <a:buFont typeface="Wingdings" pitchFamily="2" charset="2"/>
              <a:buChar char="q"/>
            </a:pPr>
            <a:r>
              <a:rPr lang="ru-RU" sz="2000" b="1" dirty="0" smtClean="0">
                <a:solidFill>
                  <a:srgbClr val="00B050"/>
                </a:solidFill>
                <a:latin typeface="Monotype Corsiva" pitchFamily="66" charset="0"/>
              </a:rPr>
              <a:t>Чередование артикуляционных упражнений</a:t>
            </a:r>
          </a:p>
          <a:p>
            <a:pPr>
              <a:buFont typeface="Wingdings" pitchFamily="2" charset="2"/>
              <a:buChar char="q"/>
            </a:pPr>
            <a:r>
              <a:rPr lang="ru-RU" sz="2000" b="1" dirty="0" smtClean="0">
                <a:solidFill>
                  <a:srgbClr val="FFC000"/>
                </a:solidFill>
                <a:latin typeface="Monotype Corsiva" pitchFamily="66" charset="0"/>
              </a:rPr>
              <a:t>Добавление  голосовых и дыхательных  упражнений</a:t>
            </a:r>
          </a:p>
          <a:p>
            <a:pPr>
              <a:buFont typeface="Wingdings" pitchFamily="2" charset="2"/>
              <a:buChar char="q"/>
            </a:pPr>
            <a:r>
              <a:rPr lang="ru-RU" sz="2000" b="1" dirty="0" smtClean="0">
                <a:solidFill>
                  <a:srgbClr val="7030A0"/>
                </a:solidFill>
                <a:latin typeface="Monotype Corsiva" pitchFamily="66" charset="0"/>
              </a:rPr>
              <a:t>Артикуляционная  гимнастика  с </a:t>
            </a:r>
            <a:r>
              <a:rPr lang="ru-RU" sz="2000" b="1" dirty="0" err="1" smtClean="0">
                <a:solidFill>
                  <a:srgbClr val="7030A0"/>
                </a:solidFill>
                <a:latin typeface="Monotype Corsiva" pitchFamily="66" charset="0"/>
              </a:rPr>
              <a:t>биоэнергопластикой</a:t>
            </a:r>
            <a:r>
              <a:rPr lang="ru-RU" sz="2000" b="1" dirty="0" smtClean="0">
                <a:solidFill>
                  <a:srgbClr val="7030A0"/>
                </a:solidFill>
                <a:latin typeface="Monotype Corsiva" pitchFamily="66" charset="0"/>
              </a:rPr>
              <a:t> (когда в момент выполнения артикуляционного упражнения рука показывает , где и в каком положении находится  язык, нижняя челюсть и губы)</a:t>
            </a:r>
          </a:p>
          <a:p>
            <a:pPr>
              <a:buNone/>
            </a:pPr>
            <a:endParaRPr lang="ru-RU" sz="2000" b="1" dirty="0" smtClean="0">
              <a:latin typeface="Monotype Corsiva" pitchFamily="66" charset="0"/>
            </a:endParaRPr>
          </a:p>
          <a:p>
            <a:pPr>
              <a:buNone/>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p:txBody>
      </p:sp>
      <p:pic>
        <p:nvPicPr>
          <p:cNvPr id="4" name="Рисунок 3"/>
          <p:cNvPicPr/>
          <p:nvPr/>
        </p:nvPicPr>
        <p:blipFill>
          <a:blip r:embed="rId2" cstate="print"/>
          <a:srcRect/>
          <a:stretch>
            <a:fillRect/>
          </a:stretch>
        </p:blipFill>
        <p:spPr bwMode="auto">
          <a:xfrm>
            <a:off x="6588224" y="2924944"/>
            <a:ext cx="1728192" cy="2088232"/>
          </a:xfrm>
          <a:prstGeom prst="rect">
            <a:avLst/>
          </a:prstGeom>
          <a:noFill/>
          <a:ln w="9525">
            <a:noFill/>
            <a:miter lim="800000"/>
            <a:headEnd/>
            <a:tailEnd/>
          </a:ln>
        </p:spPr>
      </p:pic>
      <p:pic>
        <p:nvPicPr>
          <p:cNvPr id="5" name="Рисунок 4" descr="C:\Users\Lapa\Pictures\2012-08-31 1\1 001.jpg"/>
          <p:cNvPicPr/>
          <p:nvPr/>
        </p:nvPicPr>
        <p:blipFill>
          <a:blip r:embed="rId3" cstate="print"/>
          <a:srcRect/>
          <a:stretch>
            <a:fillRect/>
          </a:stretch>
        </p:blipFill>
        <p:spPr bwMode="auto">
          <a:xfrm>
            <a:off x="2267744" y="2852936"/>
            <a:ext cx="4114800" cy="228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435280" cy="5793507"/>
          </a:xfrm>
        </p:spPr>
        <p:txBody>
          <a:bodyPr/>
          <a:lstStyle/>
          <a:p>
            <a:pPr>
              <a:buFont typeface="Wingdings" pitchFamily="2" charset="2"/>
              <a:buChar char="q"/>
            </a:pPr>
            <a:r>
              <a:rPr lang="ru-RU" sz="2000" b="1" dirty="0" smtClean="0">
                <a:solidFill>
                  <a:srgbClr val="FF0000"/>
                </a:solidFill>
                <a:latin typeface="Monotype Corsiva" pitchFamily="66" charset="0"/>
              </a:rPr>
              <a:t>Артикуляционная гимнастика по лексической теме</a:t>
            </a:r>
            <a:r>
              <a:rPr lang="ru-RU" sz="2000" b="1" dirty="0" smtClean="0">
                <a:latin typeface="Monotype Corsiva" pitchFamily="66" charset="0"/>
              </a:rPr>
              <a:t> (изменить названия упражнений) </a:t>
            </a:r>
          </a:p>
          <a:p>
            <a:pPr>
              <a:buFont typeface="Wingdings" pitchFamily="2" charset="2"/>
              <a:buChar char="q"/>
            </a:pPr>
            <a:r>
              <a:rPr lang="ru-RU" sz="2000" b="1" dirty="0" smtClean="0">
                <a:solidFill>
                  <a:srgbClr val="002060"/>
                </a:solidFill>
                <a:latin typeface="Monotype Corsiva" pitchFamily="66" charset="0"/>
              </a:rPr>
              <a:t>Сказки о Веселом  Язычке </a:t>
            </a:r>
          </a:p>
          <a:p>
            <a:pPr>
              <a:buNone/>
            </a:pPr>
            <a:r>
              <a:rPr lang="ru-RU" sz="2000" b="1" dirty="0" smtClean="0"/>
              <a:t> </a:t>
            </a:r>
          </a:p>
          <a:p>
            <a:pPr>
              <a:buNone/>
            </a:pPr>
            <a:r>
              <a:rPr lang="ru-RU" sz="2000" b="1" dirty="0" smtClean="0">
                <a:latin typeface="Monotype Corsiva" pitchFamily="66" charset="0"/>
              </a:rPr>
              <a:t>«Язычок покупает себе обувь».</a:t>
            </a:r>
          </a:p>
          <a:p>
            <a:pPr>
              <a:buNone/>
            </a:pPr>
            <a:r>
              <a:rPr lang="ru-RU" sz="2000" b="1" dirty="0" smtClean="0">
                <a:latin typeface="Monotype Corsiva" pitchFamily="66" charset="0"/>
              </a:rPr>
              <a:t>Сегодня Язычок пошёл в магазин за обувью. Сначала он купил кроссовки, чтобы совершать утренние пробежки вокруг дома (рот открыт, языком облизывать губы по кругу в одну и другую стороны) и играть в футбол (</a:t>
            </a:r>
            <a:r>
              <a:rPr lang="ru-RU" sz="2000" b="1" dirty="0" err="1" smtClean="0">
                <a:latin typeface="Monotype Corsiva" pitchFamily="66" charset="0"/>
              </a:rPr>
              <a:t>упр-е</a:t>
            </a:r>
            <a:r>
              <a:rPr lang="ru-RU" sz="2000" b="1" dirty="0" smtClean="0">
                <a:latin typeface="Monotype Corsiva" pitchFamily="66" charset="0"/>
              </a:rPr>
              <a:t> «Футбол»). Потом Язычок купил комнатные тапки, чтобы в них делать всю работу по дому: подметать (кончик языка во рту за верхними зубами выполняет движения), вытирать пыль (</a:t>
            </a:r>
            <a:r>
              <a:rPr lang="ru-RU" sz="2000" b="1" dirty="0" err="1" smtClean="0">
                <a:latin typeface="Monotype Corsiva" pitchFamily="66" charset="0"/>
              </a:rPr>
              <a:t>упр-я</a:t>
            </a:r>
            <a:r>
              <a:rPr lang="ru-RU" sz="2000" b="1" dirty="0" smtClean="0">
                <a:latin typeface="Monotype Corsiva" pitchFamily="66" charset="0"/>
              </a:rPr>
              <a:t> «Чистим нижние и верхние зубы»), сметать паутину с потолка (</a:t>
            </a:r>
            <a:r>
              <a:rPr lang="ru-RU" sz="2000" b="1" dirty="0" err="1" smtClean="0">
                <a:latin typeface="Monotype Corsiva" pitchFamily="66" charset="0"/>
              </a:rPr>
              <a:t>упр-е</a:t>
            </a:r>
            <a:r>
              <a:rPr lang="ru-RU" sz="2000" b="1" dirty="0" smtClean="0">
                <a:latin typeface="Monotype Corsiva" pitchFamily="66" charset="0"/>
              </a:rPr>
              <a:t> «Маляр»). А ещё Язычок купил себе тёплые сапоги, чтобы зимой кататься с горки (</a:t>
            </a:r>
            <a:r>
              <a:rPr lang="ru-RU" sz="2000" b="1" dirty="0" err="1" smtClean="0">
                <a:latin typeface="Monotype Corsiva" pitchFamily="66" charset="0"/>
              </a:rPr>
              <a:t>упр-е</a:t>
            </a:r>
            <a:r>
              <a:rPr lang="ru-RU" sz="2000" b="1" dirty="0" smtClean="0">
                <a:latin typeface="Monotype Corsiva" pitchFamily="66" charset="0"/>
              </a:rPr>
              <a:t> «Горка» - рот приоткрыт, боковые края языка прижать к верхним коренным зубам, кончик языка упереть в нижние передние зубы).</a:t>
            </a:r>
          </a:p>
          <a:p>
            <a:pPr>
              <a:buNone/>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pPr>
              <a:buFont typeface="Wingdings" pitchFamily="2" charset="2"/>
              <a:buChar char="q"/>
            </a:pPr>
            <a:endParaRPr lang="ru-RU" sz="2000" b="1" dirty="0" smtClean="0">
              <a:latin typeface="Monotype Corsiva" pitchFamily="66" charset="0"/>
            </a:endParaRPr>
          </a:p>
          <a:p>
            <a:endParaRPr lang="ru-RU" sz="2000" dirty="0">
              <a:latin typeface="Monotype Corsiva" pitchFamily="66" charset="0"/>
            </a:endParaRPr>
          </a:p>
        </p:txBody>
      </p:sp>
      <p:pic>
        <p:nvPicPr>
          <p:cNvPr id="1026" name="Picture 2" descr="C:\Users\DENIC\Desktop\hello_html_m52a78252.jpg"/>
          <p:cNvPicPr>
            <a:picLocks noChangeAspect="1" noChangeArrowheads="1"/>
          </p:cNvPicPr>
          <p:nvPr/>
        </p:nvPicPr>
        <p:blipFill>
          <a:blip r:embed="rId2" cstate="print"/>
          <a:srcRect/>
          <a:stretch>
            <a:fillRect/>
          </a:stretch>
        </p:blipFill>
        <p:spPr bwMode="auto">
          <a:xfrm>
            <a:off x="3491880" y="692696"/>
            <a:ext cx="1008112" cy="151216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24744"/>
            <a:ext cx="8229600" cy="4392488"/>
          </a:xfrm>
        </p:spPr>
        <p:txBody>
          <a:bodyPr/>
          <a:lstStyle/>
          <a:p>
            <a:r>
              <a:rPr lang="ru-RU" sz="6000" b="1" dirty="0" smtClean="0">
                <a:solidFill>
                  <a:srgbClr val="FF0000"/>
                </a:solidFill>
                <a:latin typeface="Monotype Corsiva" pitchFamily="66" charset="0"/>
              </a:rPr>
              <a:t>Спасибо </a:t>
            </a:r>
            <a:br>
              <a:rPr lang="ru-RU" sz="6000" b="1" dirty="0" smtClean="0">
                <a:solidFill>
                  <a:srgbClr val="FF0000"/>
                </a:solidFill>
                <a:latin typeface="Monotype Corsiva" pitchFamily="66" charset="0"/>
              </a:rPr>
            </a:br>
            <a:r>
              <a:rPr lang="ru-RU" sz="6000" b="1" dirty="0" smtClean="0">
                <a:solidFill>
                  <a:srgbClr val="FF0000"/>
                </a:solidFill>
                <a:latin typeface="Monotype Corsiva" pitchFamily="66" charset="0"/>
              </a:rPr>
              <a:t>за </a:t>
            </a:r>
            <a:br>
              <a:rPr lang="ru-RU" sz="6000" b="1" dirty="0" smtClean="0">
                <a:solidFill>
                  <a:srgbClr val="FF0000"/>
                </a:solidFill>
                <a:latin typeface="Monotype Corsiva" pitchFamily="66" charset="0"/>
              </a:rPr>
            </a:br>
            <a:r>
              <a:rPr lang="ru-RU" sz="6000" b="1" dirty="0" smtClean="0">
                <a:solidFill>
                  <a:srgbClr val="FF0000"/>
                </a:solidFill>
                <a:latin typeface="Monotype Corsiva" pitchFamily="66" charset="0"/>
              </a:rPr>
              <a:t>внимание!</a:t>
            </a:r>
            <a:endParaRPr lang="ru-RU" sz="6000" b="1" dirty="0">
              <a:solidFill>
                <a:srgbClr val="FF0000"/>
              </a:solidFill>
              <a:latin typeface="Monotype Corsiva"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2"/>
          </p:nvPr>
        </p:nvSpPr>
        <p:spPr>
          <a:xfrm>
            <a:off x="395536" y="476672"/>
            <a:ext cx="8280920" cy="6120680"/>
          </a:xfrm>
        </p:spPr>
        <p:txBody>
          <a:bodyPr/>
          <a:lstStyle/>
          <a:p>
            <a:pPr>
              <a:buNone/>
            </a:pPr>
            <a:r>
              <a:rPr lang="ru-RU" sz="1800" b="1" dirty="0" smtClean="0">
                <a:solidFill>
                  <a:srgbClr val="FF0000"/>
                </a:solidFill>
                <a:latin typeface="Monotype Corsiva" pitchFamily="66" charset="0"/>
              </a:rPr>
              <a:t>Развитие речи — одна из важнейших задач воспитания  и развития детей дошкольного возраста.</a:t>
            </a:r>
          </a:p>
          <a:p>
            <a:pPr>
              <a:buNone/>
            </a:pPr>
            <a:r>
              <a:rPr lang="ru-RU" sz="1800" b="1" dirty="0" smtClean="0">
                <a:latin typeface="Monotype Corsiva" pitchFamily="66" charset="0"/>
              </a:rPr>
              <a:t> Решение этой задачи предполагает совершенствование звуковой стороны речи   ребенка, то есть произношения звуков, увеличение словарного запаса и формирование грамматического строя речи.</a:t>
            </a:r>
          </a:p>
          <a:p>
            <a:pPr>
              <a:buNone/>
            </a:pPr>
            <a:r>
              <a:rPr lang="ru-RU" sz="1800" b="1" dirty="0" smtClean="0">
                <a:latin typeface="Monotype Corsiva" pitchFamily="66" charset="0"/>
              </a:rPr>
              <a:t>Правильное и четкое произношение ребенку необходимо для того, чтобы его речь была понятной для окружающих, а неправильное произношение может мешать пониманию самим ребенком речи других. </a:t>
            </a:r>
            <a:endParaRPr lang="ru-RU" sz="1800" dirty="0" smtClean="0">
              <a:latin typeface="Monotype Corsiva" pitchFamily="66" charset="0"/>
            </a:endParaRPr>
          </a:p>
          <a:p>
            <a:pPr>
              <a:buNone/>
            </a:pPr>
            <a:r>
              <a:rPr lang="ru-RU" sz="1800" b="1" dirty="0" smtClean="0">
                <a:latin typeface="Monotype Corsiva" pitchFamily="66" charset="0"/>
              </a:rPr>
              <a:t>Некоторые родители и педагоги считают, что звукопроизношение у ребенка   развивается непроизвольно, и он самостоятельно, постепенно и непринужденно  овладевает правильным произношением звуков, слов и т. д. Исследования показывают, какую большую работу проделывает ребенок, овладевая фонологическими средствами языка. Для усвоения отдельных звуков речи ребенку требуется разное время. </a:t>
            </a:r>
          </a:p>
          <a:p>
            <a:pPr>
              <a:buNone/>
            </a:pPr>
            <a:r>
              <a:rPr lang="ru-RU" sz="1800" b="1" dirty="0" smtClean="0">
                <a:latin typeface="Monotype Corsiva" pitchFamily="66" charset="0"/>
              </a:rPr>
              <a:t>На самом деле взрослые должны непосредственно участвовать в   процессе формирования детской речи, так как речевые недостатки, укоренившись в детстве, в дальнейшем преодолеваются намного труднее и не позволяют ребенку полноценно развиваться.</a:t>
            </a:r>
          </a:p>
          <a:p>
            <a:pPr>
              <a:buNone/>
            </a:pPr>
            <a:r>
              <a:rPr lang="ru-RU" sz="1800" b="1" dirty="0" smtClean="0">
                <a:latin typeface="Monotype Corsiva" pitchFamily="66" charset="0"/>
              </a:rPr>
              <a:t>Кроме того, непринятие своевременных мер по формированию правильного звукопроизношения ведет к тому, что у ребенка при произнесении ряда звуков закрепится неправильная артикуляция (положение органов речи), и исправить этот недостаток в дальнейшем будет довольно сложно.</a:t>
            </a: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smtClean="0">
              <a:latin typeface="Monotype Corsiva" pitchFamily="66" charset="0"/>
            </a:endParaRPr>
          </a:p>
          <a:p>
            <a:pPr>
              <a:buNone/>
            </a:pPr>
            <a:endParaRPr lang="ru-RU" sz="1800" dirty="0">
              <a:latin typeface="Monotype Corsiva"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147248" cy="5505475"/>
          </a:xfrm>
        </p:spPr>
        <p:txBody>
          <a:bodyPr/>
          <a:lstStyle/>
          <a:p>
            <a:pPr algn="ctr">
              <a:buNone/>
            </a:pPr>
            <a:r>
              <a:rPr lang="ru-RU" sz="2000" b="1" u="sng" dirty="0" smtClean="0">
                <a:solidFill>
                  <a:srgbClr val="FF0000"/>
                </a:solidFill>
                <a:latin typeface="Monotype Corsiva" pitchFamily="66" charset="0"/>
              </a:rPr>
              <a:t>Формирование  звукопроизношения  у детей</a:t>
            </a:r>
          </a:p>
          <a:p>
            <a:pPr>
              <a:buNone/>
            </a:pPr>
            <a:endParaRPr lang="ru-RU" sz="1800" dirty="0" smtClean="0">
              <a:latin typeface="Monotype Corsiva" pitchFamily="66" charset="0"/>
            </a:endParaRPr>
          </a:p>
          <a:p>
            <a:pPr>
              <a:buNone/>
            </a:pPr>
            <a:r>
              <a:rPr lang="ru-RU" sz="2000" b="1" i="1" dirty="0" smtClean="0">
                <a:solidFill>
                  <a:srgbClr val="0070C0"/>
                </a:solidFill>
                <a:latin typeface="Monotype Corsiva" pitchFamily="66" charset="0"/>
              </a:rPr>
              <a:t>К началу второго года жизни </a:t>
            </a:r>
            <a:r>
              <a:rPr lang="ru-RU" sz="2000" b="1" dirty="0" smtClean="0">
                <a:solidFill>
                  <a:srgbClr val="0070C0"/>
                </a:solidFill>
                <a:latin typeface="Monotype Corsiva" pitchFamily="66" charset="0"/>
              </a:rPr>
              <a:t>в речи </a:t>
            </a:r>
            <a:r>
              <a:rPr lang="ru-RU" sz="2000" b="1" dirty="0" err="1" smtClean="0">
                <a:solidFill>
                  <a:srgbClr val="0070C0"/>
                </a:solidFill>
                <a:latin typeface="Monotype Corsiva" pitchFamily="66" charset="0"/>
              </a:rPr>
              <a:t>детейпостепенно</a:t>
            </a:r>
            <a:r>
              <a:rPr lang="ru-RU" sz="2000" b="1" dirty="0" smtClean="0">
                <a:solidFill>
                  <a:srgbClr val="0070C0"/>
                </a:solidFill>
                <a:latin typeface="Monotype Corsiva" pitchFamily="66" charset="0"/>
              </a:rPr>
              <a:t> появляются гласные звуки [э], [у], [</a:t>
            </a:r>
            <a:r>
              <a:rPr lang="ru-RU" sz="2000" b="1" dirty="0" err="1" smtClean="0">
                <a:solidFill>
                  <a:srgbClr val="0070C0"/>
                </a:solidFill>
                <a:latin typeface="Monotype Corsiva" pitchFamily="66" charset="0"/>
              </a:rPr>
              <a:t>ы</a:t>
            </a:r>
            <a:r>
              <a:rPr lang="ru-RU" sz="2000" b="1" dirty="0" smtClean="0">
                <a:solidFill>
                  <a:srgbClr val="0070C0"/>
                </a:solidFill>
                <a:latin typeface="Monotype Corsiva" pitchFamily="66" charset="0"/>
              </a:rPr>
              <a:t>], [о], [и], а также согласные [в], [т], [</a:t>
            </a:r>
            <a:r>
              <a:rPr lang="ru-RU" sz="2000" b="1" dirty="0" err="1" smtClean="0">
                <a:solidFill>
                  <a:srgbClr val="0070C0"/>
                </a:solidFill>
                <a:latin typeface="Monotype Corsiva" pitchFamily="66" charset="0"/>
              </a:rPr>
              <a:t>д</a:t>
            </a:r>
            <a:r>
              <a:rPr lang="ru-RU" sz="2000" b="1" dirty="0" smtClean="0">
                <a:solidFill>
                  <a:srgbClr val="0070C0"/>
                </a:solidFill>
                <a:latin typeface="Monotype Corsiva" pitchFamily="66" charset="0"/>
              </a:rPr>
              <a:t>], [к], [</a:t>
            </a:r>
            <a:r>
              <a:rPr lang="ru-RU" sz="2000" b="1" dirty="0" err="1" smtClean="0">
                <a:solidFill>
                  <a:srgbClr val="0070C0"/>
                </a:solidFill>
                <a:latin typeface="Monotype Corsiva" pitchFamily="66" charset="0"/>
              </a:rPr>
              <a:t>х</a:t>
            </a:r>
            <a:r>
              <a:rPr lang="ru-RU" sz="2000" b="1" dirty="0" smtClean="0">
                <a:solidFill>
                  <a:srgbClr val="0070C0"/>
                </a:solidFill>
                <a:latin typeface="Monotype Corsiva" pitchFamily="66" charset="0"/>
              </a:rPr>
              <a:t>], [л'], [с], [</a:t>
            </a:r>
            <a:r>
              <a:rPr lang="ru-RU" sz="2000" b="1" dirty="0" err="1" smtClean="0">
                <a:solidFill>
                  <a:srgbClr val="0070C0"/>
                </a:solidFill>
                <a:latin typeface="Monotype Corsiva" pitchFamily="66" charset="0"/>
              </a:rPr>
              <a:t>ф</a:t>
            </a:r>
            <a:r>
              <a:rPr lang="ru-RU" sz="2000" b="1" dirty="0" smtClean="0">
                <a:solidFill>
                  <a:srgbClr val="0070C0"/>
                </a:solidFill>
                <a:latin typeface="Monotype Corsiva" pitchFamily="66" charset="0"/>
              </a:rPr>
              <a:t>]. </a:t>
            </a:r>
          </a:p>
          <a:p>
            <a:pPr>
              <a:buNone/>
            </a:pPr>
            <a:r>
              <a:rPr lang="ru-RU" sz="2000" b="1" dirty="0" smtClean="0">
                <a:solidFill>
                  <a:srgbClr val="7030A0"/>
                </a:solidFill>
                <a:latin typeface="Monotype Corsiva" pitchFamily="66" charset="0"/>
              </a:rPr>
              <a:t>Ребенок третьего года жизни правильно произносит свистящие звуки [с], [</a:t>
            </a:r>
            <a:r>
              <a:rPr lang="ru-RU" sz="2000" b="1" dirty="0" err="1" smtClean="0">
                <a:solidFill>
                  <a:srgbClr val="7030A0"/>
                </a:solidFill>
                <a:latin typeface="Monotype Corsiva" pitchFamily="66" charset="0"/>
              </a:rPr>
              <a:t>з</a:t>
            </a:r>
            <a:r>
              <a:rPr lang="ru-RU" sz="2000" b="1" dirty="0" smtClean="0">
                <a:solidFill>
                  <a:srgbClr val="7030A0"/>
                </a:solidFill>
                <a:latin typeface="Monotype Corsiva" pitchFamily="66" charset="0"/>
              </a:rPr>
              <a:t>] и [</a:t>
            </a:r>
            <a:r>
              <a:rPr lang="ru-RU" sz="2000" b="1" dirty="0" err="1" smtClean="0">
                <a:solidFill>
                  <a:srgbClr val="7030A0"/>
                </a:solidFill>
                <a:latin typeface="Monotype Corsiva" pitchFamily="66" charset="0"/>
              </a:rPr>
              <a:t>ц</a:t>
            </a:r>
            <a:r>
              <a:rPr lang="ru-RU" sz="2000" b="1" dirty="0" smtClean="0">
                <a:solidFill>
                  <a:srgbClr val="7030A0"/>
                </a:solidFill>
                <a:latin typeface="Monotype Corsiva" pitchFamily="66" charset="0"/>
              </a:rPr>
              <a:t>]. В этом возрасте он еще не всегда может верно произнести шипящие звуки [</a:t>
            </a:r>
            <a:r>
              <a:rPr lang="ru-RU" sz="2000" b="1" dirty="0" err="1" smtClean="0">
                <a:solidFill>
                  <a:srgbClr val="7030A0"/>
                </a:solidFill>
                <a:latin typeface="Monotype Corsiva" pitchFamily="66" charset="0"/>
              </a:rPr>
              <a:t>ш</a:t>
            </a:r>
            <a:r>
              <a:rPr lang="ru-RU" sz="2000" b="1" dirty="0" smtClean="0">
                <a:solidFill>
                  <a:srgbClr val="7030A0"/>
                </a:solidFill>
                <a:latin typeface="Monotype Corsiva" pitchFamily="66" charset="0"/>
              </a:rPr>
              <a:t>], [ж], [ч’], [</a:t>
            </a:r>
            <a:r>
              <a:rPr lang="ru-RU" sz="2000" b="1" dirty="0" err="1" smtClean="0">
                <a:solidFill>
                  <a:srgbClr val="7030A0"/>
                </a:solidFill>
                <a:latin typeface="Monotype Corsiva" pitchFamily="66" charset="0"/>
              </a:rPr>
              <a:t>щ</a:t>
            </a:r>
            <a:r>
              <a:rPr lang="ru-RU" sz="2000" b="1" dirty="0" smtClean="0">
                <a:solidFill>
                  <a:srgbClr val="7030A0"/>
                </a:solidFill>
                <a:latin typeface="Monotype Corsiva" pitchFamily="66" charset="0"/>
              </a:rPr>
              <a:t>’] и часто заменяет их свистящими Сонорные [</a:t>
            </a:r>
            <a:r>
              <a:rPr lang="ru-RU" sz="2000" b="1" dirty="0" err="1" smtClean="0">
                <a:solidFill>
                  <a:srgbClr val="7030A0"/>
                </a:solidFill>
                <a:latin typeface="Monotype Corsiva" pitchFamily="66" charset="0"/>
              </a:rPr>
              <a:t>р</a:t>
            </a:r>
            <a:r>
              <a:rPr lang="ru-RU" sz="2000" b="1" dirty="0" smtClean="0">
                <a:solidFill>
                  <a:srgbClr val="7030A0"/>
                </a:solidFill>
                <a:latin typeface="Monotype Corsiva" pitchFamily="66" charset="0"/>
              </a:rPr>
              <a:t>],[</a:t>
            </a:r>
            <a:r>
              <a:rPr lang="ru-RU" sz="2000" b="1" dirty="0" err="1" smtClean="0">
                <a:solidFill>
                  <a:srgbClr val="7030A0"/>
                </a:solidFill>
                <a:latin typeface="Monotype Corsiva" pitchFamily="66" charset="0"/>
              </a:rPr>
              <a:t>р</a:t>
            </a:r>
            <a:r>
              <a:rPr lang="ru-RU" sz="2000" b="1" dirty="0" smtClean="0">
                <a:solidFill>
                  <a:srgbClr val="7030A0"/>
                </a:solidFill>
                <a:latin typeface="Monotype Corsiva" pitchFamily="66" charset="0"/>
              </a:rPr>
              <a:t>’], [л] малыш может заменять звуком [л’], реже [</a:t>
            </a:r>
            <a:r>
              <a:rPr lang="ru-RU" sz="2000" b="1" dirty="0" err="1" smtClean="0">
                <a:solidFill>
                  <a:srgbClr val="7030A0"/>
                </a:solidFill>
                <a:latin typeface="Monotype Corsiva" pitchFamily="66" charset="0"/>
              </a:rPr>
              <a:t>й</a:t>
            </a:r>
            <a:r>
              <a:rPr lang="ru-RU" sz="2000" b="1" dirty="0" smtClean="0">
                <a:solidFill>
                  <a:srgbClr val="7030A0"/>
                </a:solidFill>
                <a:latin typeface="Monotype Corsiva" pitchFamily="66" charset="0"/>
              </a:rPr>
              <a:t>]</a:t>
            </a:r>
          </a:p>
          <a:p>
            <a:pPr>
              <a:buNone/>
            </a:pPr>
            <a:r>
              <a:rPr lang="ru-RU" sz="2000" b="1" dirty="0" smtClean="0">
                <a:solidFill>
                  <a:srgbClr val="00B050"/>
                </a:solidFill>
                <a:latin typeface="Monotype Corsiva" pitchFamily="66" charset="0"/>
              </a:rPr>
              <a:t>Дети 4-5 лет овладевают четким произношением шипящих звуков [</a:t>
            </a:r>
            <a:r>
              <a:rPr lang="ru-RU" sz="2000" b="1" dirty="0" err="1" smtClean="0">
                <a:solidFill>
                  <a:srgbClr val="00B050"/>
                </a:solidFill>
                <a:latin typeface="Monotype Corsiva" pitchFamily="66" charset="0"/>
              </a:rPr>
              <a:t>ш</a:t>
            </a:r>
            <a:r>
              <a:rPr lang="ru-RU" sz="2000" b="1" dirty="0" smtClean="0">
                <a:solidFill>
                  <a:srgbClr val="00B050"/>
                </a:solidFill>
                <a:latin typeface="Monotype Corsiva" pitchFamily="66" charset="0"/>
              </a:rPr>
              <a:t>], [ж], [ч’], [</a:t>
            </a:r>
            <a:r>
              <a:rPr lang="ru-RU" sz="2000" b="1" dirty="0" err="1" smtClean="0">
                <a:solidFill>
                  <a:srgbClr val="00B050"/>
                </a:solidFill>
                <a:latin typeface="Monotype Corsiva" pitchFamily="66" charset="0"/>
              </a:rPr>
              <a:t>щ</a:t>
            </a:r>
            <a:r>
              <a:rPr lang="ru-RU" sz="2000" b="1" dirty="0" smtClean="0">
                <a:solidFill>
                  <a:srgbClr val="00B050"/>
                </a:solidFill>
                <a:latin typeface="Monotype Corsiva" pitchFamily="66" charset="0"/>
              </a:rPr>
              <a:t>’], многие начинают верно произносить звуки [</a:t>
            </a:r>
            <a:r>
              <a:rPr lang="ru-RU" sz="2000" b="1" dirty="0" err="1" smtClean="0">
                <a:solidFill>
                  <a:srgbClr val="00B050"/>
                </a:solidFill>
                <a:latin typeface="Monotype Corsiva" pitchFamily="66" charset="0"/>
              </a:rPr>
              <a:t>р</a:t>
            </a:r>
            <a:r>
              <a:rPr lang="ru-RU" sz="2000" b="1" dirty="0" smtClean="0">
                <a:solidFill>
                  <a:srgbClr val="00B050"/>
                </a:solidFill>
                <a:latin typeface="Monotype Corsiva" pitchFamily="66" charset="0"/>
              </a:rPr>
              <a:t>], [</a:t>
            </a:r>
            <a:r>
              <a:rPr lang="ru-RU" sz="2000" b="1" dirty="0" err="1" smtClean="0">
                <a:solidFill>
                  <a:srgbClr val="00B050"/>
                </a:solidFill>
                <a:latin typeface="Monotype Corsiva" pitchFamily="66" charset="0"/>
              </a:rPr>
              <a:t>р</a:t>
            </a:r>
            <a:r>
              <a:rPr lang="ru-RU" sz="2000" b="1" dirty="0" smtClean="0">
                <a:solidFill>
                  <a:srgbClr val="00B050"/>
                </a:solidFill>
                <a:latin typeface="Monotype Corsiva" pitchFamily="66" charset="0"/>
              </a:rPr>
              <a:t>’], [л], но еще не всегда умеют употреблять их во всех словах.</a:t>
            </a:r>
          </a:p>
          <a:p>
            <a:pPr lvl="3">
              <a:buNone/>
            </a:pPr>
            <a:r>
              <a:rPr lang="ru-RU" b="1" dirty="0" smtClean="0">
                <a:solidFill>
                  <a:srgbClr val="FF0000"/>
                </a:solidFill>
                <a:latin typeface="Monotype Corsiva" pitchFamily="66" charset="0"/>
              </a:rPr>
              <a:t>Формирование правильного произношения при нормальном речевом развитии завершается к 5-7 годам. В этом возрасте ребенок должен правильно произносить все звуки своего родного языка и использовать их в своей речи.</a:t>
            </a:r>
          </a:p>
          <a:p>
            <a:pPr>
              <a:buNone/>
            </a:pPr>
            <a:endParaRPr lang="ru-RU" sz="1800" dirty="0">
              <a:latin typeface="Monotype Corsiva"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quarter" idx="4"/>
          </p:nvPr>
        </p:nvSpPr>
        <p:spPr>
          <a:xfrm>
            <a:off x="323529" y="404664"/>
            <a:ext cx="8064895" cy="5721499"/>
          </a:xfrm>
        </p:spPr>
        <p:txBody>
          <a:bodyPr/>
          <a:lstStyle/>
          <a:p>
            <a:pPr>
              <a:buNone/>
            </a:pPr>
            <a:endParaRPr lang="ru-RU" dirty="0"/>
          </a:p>
        </p:txBody>
      </p:sp>
      <p:pic>
        <p:nvPicPr>
          <p:cNvPr id="1026" name="Picture 2" descr="C:\Users\DENIC\Desktop\72f97744d30d3ee4fe72dbf041e29321_i-68.jpg"/>
          <p:cNvPicPr>
            <a:picLocks noChangeAspect="1" noChangeArrowheads="1"/>
          </p:cNvPicPr>
          <p:nvPr/>
        </p:nvPicPr>
        <p:blipFill>
          <a:blip r:embed="rId2" cstate="print"/>
          <a:srcRect/>
          <a:stretch>
            <a:fillRect/>
          </a:stretch>
        </p:blipFill>
        <p:spPr bwMode="auto">
          <a:xfrm>
            <a:off x="827584" y="404664"/>
            <a:ext cx="7488832" cy="565066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219256" cy="562074"/>
          </a:xfrm>
        </p:spPr>
        <p:txBody>
          <a:bodyPr/>
          <a:lstStyle/>
          <a:p>
            <a:r>
              <a:rPr lang="ru-RU" sz="2000" b="1" dirty="0" smtClean="0">
                <a:solidFill>
                  <a:srgbClr val="FF0000"/>
                </a:solidFill>
                <a:latin typeface="Monotype Corsiva" pitchFamily="66" charset="0"/>
              </a:rPr>
              <a:t>Артикуляционная  гимнастика</a:t>
            </a:r>
            <a:endParaRPr lang="ru-RU" sz="2000" b="1" dirty="0">
              <a:solidFill>
                <a:srgbClr val="FF0000"/>
              </a:solidFill>
              <a:latin typeface="Monotype Corsiva" pitchFamily="66" charset="0"/>
            </a:endParaRPr>
          </a:p>
        </p:txBody>
      </p:sp>
      <p:sp>
        <p:nvSpPr>
          <p:cNvPr id="4" name="Содержимое 3"/>
          <p:cNvSpPr>
            <a:spLocks noGrp="1"/>
          </p:cNvSpPr>
          <p:nvPr>
            <p:ph sz="half" idx="2"/>
          </p:nvPr>
        </p:nvSpPr>
        <p:spPr>
          <a:xfrm>
            <a:off x="539552" y="908720"/>
            <a:ext cx="7272808" cy="4752528"/>
          </a:xfrm>
        </p:spPr>
        <p:txBody>
          <a:bodyPr/>
          <a:lstStyle/>
          <a:p>
            <a:pPr>
              <a:buNone/>
            </a:pPr>
            <a:r>
              <a:rPr lang="ru-RU" sz="2000" b="1" dirty="0" smtClean="0">
                <a:latin typeface="Monotype Corsiva" pitchFamily="66" charset="0"/>
              </a:rPr>
              <a:t>Чтобы ребенок научился произносить сложные звуки, его губы и язык должны быть сильными и гибкими, долго  удерживать  необходимые  положение, без труда совершать многократные переходы от одного движения к другому. Всему этому способствует артикуляционная гимнастика.</a:t>
            </a:r>
          </a:p>
          <a:p>
            <a:pPr>
              <a:buNone/>
            </a:pPr>
            <a:r>
              <a:rPr lang="ru-RU" sz="2000" b="1" u="sng" dirty="0" smtClean="0">
                <a:solidFill>
                  <a:srgbClr val="FF0000"/>
                </a:solidFill>
                <a:latin typeface="Monotype Corsiva" pitchFamily="66" charset="0"/>
              </a:rPr>
              <a:t>Артикуляционная гимнастика-</a:t>
            </a:r>
            <a:r>
              <a:rPr lang="ru-RU" sz="2000" b="1" dirty="0" smtClean="0">
                <a:latin typeface="Monotype Corsiva" pitchFamily="66" charset="0"/>
              </a:rPr>
              <a:t>это совокупность специальных упражнений направленных на укрепление  </a:t>
            </a:r>
            <a:r>
              <a:rPr lang="ru-RU" sz="2000" b="1" dirty="0" err="1" smtClean="0">
                <a:latin typeface="Monotype Corsiva" pitchFamily="66" charset="0"/>
              </a:rPr>
              <a:t>мыщц</a:t>
            </a:r>
            <a:r>
              <a:rPr lang="ru-RU" sz="2000" b="1" dirty="0" smtClean="0">
                <a:latin typeface="Monotype Corsiva" pitchFamily="66" charset="0"/>
              </a:rPr>
              <a:t> артикуляционного аппарата, развитие силы, подвижности и </a:t>
            </a:r>
            <a:r>
              <a:rPr lang="ru-RU" sz="2000" b="1" dirty="0" err="1" smtClean="0">
                <a:latin typeface="Monotype Corsiva" pitchFamily="66" charset="0"/>
              </a:rPr>
              <a:t>дифференцированности</a:t>
            </a:r>
            <a:r>
              <a:rPr lang="ru-RU" sz="2000" b="1" dirty="0" smtClean="0">
                <a:latin typeface="Monotype Corsiva" pitchFamily="66" charset="0"/>
              </a:rPr>
              <a:t>  движений органов, участвующих в речевом процессе</a:t>
            </a:r>
            <a:r>
              <a:rPr lang="ru-RU" sz="2000" b="1" dirty="0" smtClean="0"/>
              <a:t>. </a:t>
            </a:r>
          </a:p>
          <a:p>
            <a:pPr>
              <a:buNone/>
            </a:pPr>
            <a:r>
              <a:rPr lang="ru-RU" sz="2000" b="1" u="sng" dirty="0" smtClean="0">
                <a:solidFill>
                  <a:srgbClr val="00B050"/>
                </a:solidFill>
                <a:latin typeface="Monotype Corsiva" pitchFamily="66" charset="0"/>
              </a:rPr>
              <a:t> Цель артикуляционной гимнастики-</a:t>
            </a:r>
            <a:r>
              <a:rPr lang="ru-RU" sz="2000" b="1" dirty="0" smtClean="0">
                <a:latin typeface="Monotype Corsiva" pitchFamily="66" charset="0"/>
              </a:rPr>
              <a:t>выработка полн</a:t>
            </a:r>
            <a:r>
              <a:rPr lang="ru-RU" sz="2000" b="1" dirty="0" smtClean="0">
                <a:solidFill>
                  <a:srgbClr val="00B050"/>
                </a:solidFill>
                <a:latin typeface="Monotype Corsiva" pitchFamily="66" charset="0"/>
              </a:rPr>
              <a:t>оценны</a:t>
            </a:r>
            <a:r>
              <a:rPr lang="ru-RU" sz="2000" b="1" dirty="0" smtClean="0">
                <a:latin typeface="Monotype Corsiva" pitchFamily="66" charset="0"/>
              </a:rPr>
              <a:t>х движений и определенных положений органов артикуляционного аппарата, необходимых для правильного произношения звуков.</a:t>
            </a:r>
          </a:p>
          <a:p>
            <a:pPr>
              <a:buNone/>
            </a:pPr>
            <a:endParaRPr lang="ru-RU" sz="2000" b="1" dirty="0">
              <a:latin typeface="Monotype Corsiva"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5"/>
          <p:cNvSpPr>
            <a:spLocks noGrp="1"/>
          </p:cNvSpPr>
          <p:nvPr>
            <p:ph sz="half" idx="2"/>
          </p:nvPr>
        </p:nvSpPr>
        <p:spPr>
          <a:xfrm>
            <a:off x="457200" y="188640"/>
            <a:ext cx="8147248" cy="5937523"/>
          </a:xfrm>
        </p:spPr>
        <p:txBody>
          <a:bodyPr/>
          <a:lstStyle/>
          <a:p>
            <a:pPr algn="ctr">
              <a:buNone/>
            </a:pPr>
            <a:r>
              <a:rPr lang="ru-RU" sz="2000" b="1" u="sng" dirty="0" smtClean="0">
                <a:solidFill>
                  <a:srgbClr val="FF0000"/>
                </a:solidFill>
                <a:latin typeface="Monotype Corsiva" pitchFamily="66" charset="0"/>
              </a:rPr>
              <a:t>Методические указания </a:t>
            </a:r>
            <a:r>
              <a:rPr lang="ru-RU" sz="2000" u="sng" dirty="0" smtClean="0">
                <a:solidFill>
                  <a:srgbClr val="FF0000"/>
                </a:solidFill>
                <a:latin typeface="Monotype Corsiva" pitchFamily="66" charset="0"/>
              </a:rPr>
              <a:t> </a:t>
            </a:r>
            <a:r>
              <a:rPr lang="ru-RU" sz="2000" b="1" u="sng" dirty="0" smtClean="0">
                <a:solidFill>
                  <a:srgbClr val="FF0000"/>
                </a:solidFill>
                <a:latin typeface="Monotype Corsiva" pitchFamily="66" charset="0"/>
              </a:rPr>
              <a:t>к   проведению гимнастики.</a:t>
            </a:r>
            <a:endParaRPr lang="ru-RU" sz="2000" u="sng" dirty="0" smtClean="0">
              <a:solidFill>
                <a:srgbClr val="FF0000"/>
              </a:solidFill>
              <a:latin typeface="Monotype Corsiva" pitchFamily="66" charset="0"/>
            </a:endParaRPr>
          </a:p>
          <a:p>
            <a:pPr>
              <a:buFont typeface="Wingdings" pitchFamily="2" charset="2"/>
              <a:buChar char="v"/>
            </a:pPr>
            <a:r>
              <a:rPr lang="ru-RU" sz="1800" dirty="0" smtClean="0">
                <a:latin typeface="Monotype Corsiva" pitchFamily="66" charset="0"/>
              </a:rPr>
              <a:t>  </a:t>
            </a:r>
            <a:r>
              <a:rPr lang="ru-RU" sz="1800" b="1" dirty="0" smtClean="0">
                <a:solidFill>
                  <a:srgbClr val="0000FF"/>
                </a:solidFill>
                <a:latin typeface="Monotype Corsiva" pitchFamily="66" charset="0"/>
              </a:rPr>
              <a:t>Упражнения для артикуляционной гимнастики нельзя подбирать произвольно. Следует предусматривать те артикуляционные уклады , которые необходимо сформировать.</a:t>
            </a:r>
            <a:endParaRPr lang="ru-RU" sz="1800" dirty="0" smtClean="0">
              <a:solidFill>
                <a:srgbClr val="0000FF"/>
              </a:solidFill>
              <a:latin typeface="Monotype Corsiva" pitchFamily="66" charset="0"/>
            </a:endParaRPr>
          </a:p>
          <a:p>
            <a:pPr>
              <a:buFont typeface="Wingdings" pitchFamily="2" charset="2"/>
              <a:buChar char="v"/>
            </a:pPr>
            <a:r>
              <a:rPr lang="ru-RU" sz="1800" b="1" dirty="0" smtClean="0">
                <a:solidFill>
                  <a:srgbClr val="00B050"/>
                </a:solidFill>
                <a:latin typeface="Monotype Corsiva" pitchFamily="66" charset="0"/>
              </a:rPr>
              <a:t>Проводить гимнастику надо ежедневно, чтобы вырабатываемые у детей двигательные навыки закреплялись, становились более прочными.</a:t>
            </a:r>
            <a:endParaRPr lang="ru-RU" sz="1800" dirty="0" smtClean="0">
              <a:solidFill>
                <a:srgbClr val="00B050"/>
              </a:solidFill>
              <a:latin typeface="Monotype Corsiva" pitchFamily="66" charset="0"/>
            </a:endParaRPr>
          </a:p>
          <a:p>
            <a:pPr>
              <a:buFont typeface="Wingdings" pitchFamily="2" charset="2"/>
              <a:buChar char="v"/>
            </a:pPr>
            <a:r>
              <a:rPr lang="ru-RU" sz="1800" b="1" dirty="0" smtClean="0">
                <a:solidFill>
                  <a:srgbClr val="FF0000"/>
                </a:solidFill>
                <a:latin typeface="Monotype Corsiva" pitchFamily="66" charset="0"/>
              </a:rPr>
              <a:t>При отборе материала надо соблюдать последовательность, идти от простых упражнений к более сложным.</a:t>
            </a:r>
            <a:endParaRPr lang="ru-RU" sz="1800" dirty="0" smtClean="0">
              <a:solidFill>
                <a:srgbClr val="FF0000"/>
              </a:solidFill>
              <a:latin typeface="Monotype Corsiva" pitchFamily="66" charset="0"/>
            </a:endParaRPr>
          </a:p>
          <a:p>
            <a:pPr>
              <a:buFont typeface="Wingdings" pitchFamily="2" charset="2"/>
              <a:buChar char="v"/>
            </a:pPr>
            <a:r>
              <a:rPr lang="ru-RU" sz="1800" b="1" dirty="0" smtClean="0">
                <a:solidFill>
                  <a:srgbClr val="FFC000"/>
                </a:solidFill>
                <a:latin typeface="Monotype Corsiva" pitchFamily="66" charset="0"/>
              </a:rPr>
              <a:t>В любом упражнении все движения органов артикуляционного аппарата осуществляется последовательно, с паузами перед каждым движением.</a:t>
            </a:r>
            <a:endParaRPr lang="ru-RU" sz="1800" dirty="0" smtClean="0">
              <a:solidFill>
                <a:srgbClr val="FFC000"/>
              </a:solidFill>
              <a:latin typeface="Monotype Corsiva" pitchFamily="66" charset="0"/>
            </a:endParaRPr>
          </a:p>
          <a:p>
            <a:pPr>
              <a:buFont typeface="Wingdings" pitchFamily="2" charset="2"/>
              <a:buChar char="v"/>
            </a:pPr>
            <a:r>
              <a:rPr lang="ru-RU" sz="1800" b="1" dirty="0" smtClean="0">
                <a:solidFill>
                  <a:srgbClr val="7030A0"/>
                </a:solidFill>
                <a:latin typeface="Monotype Corsiva" pitchFamily="66" charset="0"/>
              </a:rPr>
              <a:t>На первых занятиях иногда приходится ограничиваться двукратным выполнением упражнений в связи с повышенной истощаемостью упражняемой мышцы. В дальнейшем можно доводить количество повторений до  7-8 раз.</a:t>
            </a:r>
            <a:endParaRPr lang="ru-RU" sz="1800" dirty="0" smtClean="0">
              <a:solidFill>
                <a:srgbClr val="7030A0"/>
              </a:solidFill>
              <a:latin typeface="Monotype Corsiva" pitchFamily="66" charset="0"/>
            </a:endParaRPr>
          </a:p>
          <a:p>
            <a:pPr>
              <a:buFont typeface="Wingdings" pitchFamily="2" charset="2"/>
              <a:buChar char="v"/>
            </a:pPr>
            <a:r>
              <a:rPr lang="ru-RU" sz="1800" b="1" dirty="0" smtClean="0">
                <a:solidFill>
                  <a:srgbClr val="0000FF"/>
                </a:solidFill>
                <a:latin typeface="Monotype Corsiva" pitchFamily="66" charset="0"/>
              </a:rPr>
              <a:t>Проводить артикуляционную гимнастику надо эмоционально, в игровой форме. Для красочного и забавного занятия используются картинки, игрушки, сказочные герои, художественное слово.</a:t>
            </a:r>
          </a:p>
          <a:p>
            <a:pPr>
              <a:buFont typeface="Wingdings" pitchFamily="2" charset="2"/>
              <a:buChar char="v"/>
            </a:pPr>
            <a:r>
              <a:rPr lang="ru-RU" sz="1800" b="1" dirty="0" smtClean="0">
                <a:solidFill>
                  <a:srgbClr val="00B050"/>
                </a:solidFill>
                <a:latin typeface="Monotype Corsiva" pitchFamily="66" charset="0"/>
              </a:rPr>
              <a:t>Используются два вида упражнений</a:t>
            </a:r>
            <a:r>
              <a:rPr lang="ru-RU" sz="1800" b="1" i="1" dirty="0" smtClean="0">
                <a:solidFill>
                  <a:srgbClr val="00B050"/>
                </a:solidFill>
                <a:latin typeface="Monotype Corsiva" pitchFamily="66" charset="0"/>
              </a:rPr>
              <a:t>: статические и динамические</a:t>
            </a:r>
            <a:r>
              <a:rPr lang="ru-RU" sz="1800" b="1" dirty="0" smtClean="0">
                <a:solidFill>
                  <a:srgbClr val="00B050"/>
                </a:solidFill>
                <a:latin typeface="Monotype Corsiva" pitchFamily="66" charset="0"/>
              </a:rPr>
              <a:t> с образными названиями.</a:t>
            </a:r>
            <a:endParaRPr lang="ru-RU" sz="1800" dirty="0" smtClean="0">
              <a:solidFill>
                <a:srgbClr val="00B050"/>
              </a:solidFill>
              <a:latin typeface="Monotype Corsiva" pitchFamily="66" charset="0"/>
            </a:endParaRPr>
          </a:p>
          <a:p>
            <a:pPr>
              <a:buFont typeface="Wingdings" pitchFamily="2" charset="2"/>
              <a:buChar char="v"/>
            </a:pPr>
            <a:r>
              <a:rPr lang="ru-RU" sz="1800" b="1" dirty="0" smtClean="0">
                <a:solidFill>
                  <a:srgbClr val="C00000"/>
                </a:solidFill>
                <a:latin typeface="Monotype Corsiva" pitchFamily="66" charset="0"/>
              </a:rPr>
              <a:t>Статические упражнения направлены на удержание артикуляционной позы в течение 6-10 секунд. Динамические упражнения требуют ритмического повторения 6-8 раз движений, координации, хорошей переключаемости. </a:t>
            </a:r>
          </a:p>
          <a:p>
            <a:pPr>
              <a:buNone/>
            </a:pPr>
            <a:endParaRPr lang="ru-RU" sz="1800" dirty="0" smtClean="0">
              <a:latin typeface="Monotype Corsiva" pitchFamily="66" charset="0"/>
            </a:endParaRPr>
          </a:p>
          <a:p>
            <a:pPr>
              <a:buNone/>
            </a:pPr>
            <a:endParaRPr lang="ru-RU" sz="1800" dirty="0">
              <a:latin typeface="Monotype Corsiva"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20688"/>
            <a:ext cx="7488832" cy="5256584"/>
          </a:xfrm>
        </p:spPr>
        <p:txBody>
          <a:bodyPr/>
          <a:lstStyle/>
          <a:p>
            <a:r>
              <a:rPr lang="ru-RU" sz="2000" b="1" dirty="0" smtClean="0">
                <a:solidFill>
                  <a:srgbClr val="FF0000"/>
                </a:solidFill>
                <a:latin typeface="Monotype Corsiva" pitchFamily="66" charset="0"/>
              </a:rPr>
              <a:t>Для детей 2 – 3 лет</a:t>
            </a:r>
            <a:r>
              <a:rPr lang="ru-RU" sz="2000" dirty="0" smtClean="0">
                <a:latin typeface="Monotype Corsiva" pitchFamily="66" charset="0"/>
              </a:rPr>
              <a:t/>
            </a:r>
            <a:br>
              <a:rPr lang="ru-RU" sz="2000" dirty="0" smtClean="0">
                <a:latin typeface="Monotype Corsiva" pitchFamily="66" charset="0"/>
              </a:rPr>
            </a:br>
            <a:r>
              <a:rPr lang="ru-RU" sz="2000" b="1" dirty="0" smtClean="0">
                <a:latin typeface="Monotype Corsiva" pitchFamily="66" charset="0"/>
              </a:rPr>
              <a:t>Занятия на развитие артикуляционного аппарата следует начинать с двух лет. О постановке самых проблемных звуков — шипящих, сонорных и свистящих, говорить пока рано. Поэтому главной целью работы на данном этапе является развитие слухового внимания, знакомство с силой и высотой голоса, контролирование длительности ротового вдоха, уточнение произношения звукоподражательных сочетаний (мяу-мяу, </a:t>
            </a:r>
            <a:r>
              <a:rPr lang="ru-RU" sz="2000" b="1" dirty="0" err="1" smtClean="0">
                <a:latin typeface="Monotype Corsiva" pitchFamily="66" charset="0"/>
              </a:rPr>
              <a:t>ко-ко</a:t>
            </a:r>
            <a:r>
              <a:rPr lang="ru-RU" sz="2000" b="1" dirty="0" smtClean="0">
                <a:latin typeface="Monotype Corsiva" pitchFamily="66" charset="0"/>
              </a:rPr>
              <a:t>, бум-бум).</a:t>
            </a:r>
            <a:br>
              <a:rPr lang="ru-RU" sz="2000" b="1" dirty="0" smtClean="0">
                <a:latin typeface="Monotype Corsiva" pitchFamily="66" charset="0"/>
              </a:rPr>
            </a:br>
            <a:r>
              <a:rPr lang="ru-RU" sz="2000" b="1" u="sng" dirty="0" smtClean="0">
                <a:latin typeface="Monotype Corsiva" pitchFamily="66" charset="0"/>
              </a:rPr>
              <a:t>«Шарик». </a:t>
            </a:r>
            <a:r>
              <a:rPr lang="ru-RU" sz="2000" b="1" dirty="0" smtClean="0">
                <a:latin typeface="Monotype Corsiva" pitchFamily="66" charset="0"/>
              </a:rPr>
              <a:t>Попросите малыша надуть щёчки и сдуть их. Если у него сразу не получится, легонько надавите на них. Впоследствии можно надувать щёчки поочередно.</a:t>
            </a:r>
            <a:br>
              <a:rPr lang="ru-RU" sz="2000" b="1" dirty="0" smtClean="0">
                <a:latin typeface="Monotype Corsiva" pitchFamily="66" charset="0"/>
              </a:rPr>
            </a:br>
            <a:r>
              <a:rPr lang="ru-RU" sz="2000" b="1" dirty="0" smtClean="0">
                <a:latin typeface="Monotype Corsiva" pitchFamily="66" charset="0"/>
              </a:rPr>
              <a:t>              </a:t>
            </a:r>
            <a:r>
              <a:rPr lang="ru-RU" sz="2000" b="1" u="sng" dirty="0" smtClean="0">
                <a:latin typeface="Monotype Corsiva" pitchFamily="66" charset="0"/>
              </a:rPr>
              <a:t> «Домик». </a:t>
            </a:r>
            <a:r>
              <a:rPr lang="ru-RU" sz="2000" b="1" dirty="0" smtClean="0">
                <a:latin typeface="Monotype Corsiva" pitchFamily="66" charset="0"/>
              </a:rPr>
              <a:t>Открывая рот (домик) малыш показывает язычок, затем снова его прячет.</a:t>
            </a:r>
            <a:br>
              <a:rPr lang="ru-RU" sz="2000" b="1" dirty="0" smtClean="0">
                <a:latin typeface="Monotype Corsiva" pitchFamily="66" charset="0"/>
              </a:rPr>
            </a:br>
            <a:r>
              <a:rPr lang="ru-RU" sz="2000" b="1" dirty="0" smtClean="0">
                <a:latin typeface="Monotype Corsiva" pitchFamily="66" charset="0"/>
              </a:rPr>
              <a:t>                           </a:t>
            </a:r>
            <a:r>
              <a:rPr lang="ru-RU" sz="2000" b="1" u="sng" dirty="0" smtClean="0">
                <a:latin typeface="Monotype Corsiva" pitchFamily="66" charset="0"/>
              </a:rPr>
              <a:t>«Ворота». </a:t>
            </a:r>
            <a:r>
              <a:rPr lang="ru-RU" sz="2000" b="1" dirty="0" smtClean="0">
                <a:latin typeface="Monotype Corsiva" pitchFamily="66" charset="0"/>
              </a:rPr>
              <a:t>Открыв широко рот, необходимо закрепить положение (5 – 7 секунд).</a:t>
            </a:r>
            <a:r>
              <a:rPr lang="ru-RU" sz="2000" dirty="0" smtClean="0">
                <a:latin typeface="Monotype Corsiva" pitchFamily="66" charset="0"/>
              </a:rPr>
              <a:t/>
            </a:r>
            <a:br>
              <a:rPr lang="ru-RU" sz="2000" dirty="0" smtClean="0">
                <a:latin typeface="Monotype Corsiva" pitchFamily="66" charset="0"/>
              </a:rPr>
            </a:br>
            <a:endParaRPr lang="ru-RU" sz="2000" dirty="0">
              <a:latin typeface="Monotype Corsiva"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lstStyle/>
          <a:p>
            <a:r>
              <a:rPr lang="ru-RU" sz="1800" b="1" dirty="0" smtClean="0">
                <a:solidFill>
                  <a:srgbClr val="FF0000"/>
                </a:solidFill>
                <a:latin typeface="Monotype Corsiva" pitchFamily="66" charset="0"/>
              </a:rPr>
              <a:t>Для детей 3 – 4 лет</a:t>
            </a:r>
            <a:r>
              <a:rPr lang="ru-RU" sz="1800" b="1" dirty="0" smtClean="0">
                <a:latin typeface="Monotype Corsiva" pitchFamily="66" charset="0"/>
              </a:rPr>
              <a:t/>
            </a:r>
            <a:br>
              <a:rPr lang="ru-RU" sz="1800" b="1" dirty="0" smtClean="0">
                <a:latin typeface="Monotype Corsiva" pitchFamily="66" charset="0"/>
              </a:rPr>
            </a:br>
            <a:r>
              <a:rPr lang="ru-RU" sz="1800" b="1" u="sng" dirty="0" smtClean="0">
                <a:latin typeface="Monotype Corsiva" pitchFamily="66" charset="0"/>
              </a:rPr>
              <a:t>Цель занятий </a:t>
            </a:r>
            <a:r>
              <a:rPr lang="ru-RU" sz="1800" b="1" dirty="0" smtClean="0">
                <a:latin typeface="Monotype Corsiva" pitchFamily="66" charset="0"/>
              </a:rPr>
              <a:t>– познакомить с органами речи и их функциями (губы улыбаются, вытягиваются трубочкой; нижняя челюсть помогает открывать и закрывать рот; язык двигается вверх, вниз, по кругу, вправо и влево).</a:t>
            </a:r>
            <a:br>
              <a:rPr lang="ru-RU" sz="1800" b="1" dirty="0" smtClean="0">
                <a:latin typeface="Monotype Corsiva" pitchFamily="66" charset="0"/>
              </a:rPr>
            </a:br>
            <a:r>
              <a:rPr lang="ru-RU" sz="1800" b="1" u="sng" dirty="0" smtClean="0">
                <a:latin typeface="Monotype Corsiva" pitchFamily="66" charset="0"/>
              </a:rPr>
              <a:t>«Улыбка».</a:t>
            </a:r>
            <a:r>
              <a:rPr lang="ru-RU" sz="1800" b="1" dirty="0" smtClean="0">
                <a:latin typeface="Monotype Corsiva" pitchFamily="66" charset="0"/>
              </a:rPr>
              <a:t> Улыбнуться и удерживать это положение под счёт.</a:t>
            </a:r>
            <a:br>
              <a:rPr lang="ru-RU" sz="1800" b="1" dirty="0" smtClean="0">
                <a:latin typeface="Monotype Corsiva" pitchFamily="66" charset="0"/>
              </a:rPr>
            </a:br>
            <a:r>
              <a:rPr lang="ru-RU" sz="1800" b="1" dirty="0" smtClean="0">
                <a:latin typeface="Monotype Corsiva" pitchFamily="66" charset="0"/>
              </a:rPr>
              <a:t> </a:t>
            </a:r>
            <a:r>
              <a:rPr lang="ru-RU" sz="1800" b="1" u="sng" dirty="0" smtClean="0">
                <a:latin typeface="Monotype Corsiva" pitchFamily="66" charset="0"/>
              </a:rPr>
              <a:t>«Вкусное варенье». </a:t>
            </a:r>
            <a:r>
              <a:rPr lang="ru-RU" sz="1800" b="1" dirty="0" smtClean="0">
                <a:latin typeface="Monotype Corsiva" pitchFamily="66" charset="0"/>
              </a:rPr>
              <a:t>Попросите малыша понарошку слизать варенье с  верхней губы. </a:t>
            </a:r>
            <a:br>
              <a:rPr lang="ru-RU" sz="1800" b="1" dirty="0" smtClean="0">
                <a:latin typeface="Monotype Corsiva" pitchFamily="66" charset="0"/>
              </a:rPr>
            </a:br>
            <a:r>
              <a:rPr lang="ru-RU" sz="1800" b="1" dirty="0" smtClean="0">
                <a:latin typeface="Monotype Corsiva" pitchFamily="66" charset="0"/>
              </a:rPr>
              <a:t>Дети учатся выполнять «Лопатку», «Часики», «Качели», «Лошадку».</a:t>
            </a:r>
            <a:br>
              <a:rPr lang="ru-RU" sz="1800" b="1" dirty="0" smtClean="0">
                <a:latin typeface="Monotype Corsiva" pitchFamily="66" charset="0"/>
              </a:rPr>
            </a:br>
            <a:r>
              <a:rPr lang="ru-RU" sz="1800" b="1" dirty="0" smtClean="0">
                <a:solidFill>
                  <a:srgbClr val="FF0000"/>
                </a:solidFill>
                <a:latin typeface="Monotype Corsiva" pitchFamily="66" charset="0"/>
              </a:rPr>
              <a:t>Для детей 4 – 5 лет</a:t>
            </a:r>
            <a:r>
              <a:rPr lang="ru-RU" sz="1800" b="1" dirty="0" smtClean="0">
                <a:latin typeface="Monotype Corsiva" pitchFamily="66" charset="0"/>
              </a:rPr>
              <a:t/>
            </a:r>
            <a:br>
              <a:rPr lang="ru-RU" sz="1800" b="1" dirty="0" smtClean="0">
                <a:latin typeface="Monotype Corsiva" pitchFamily="66" charset="0"/>
              </a:rPr>
            </a:br>
            <a:r>
              <a:rPr lang="ru-RU" sz="1800" b="1" u="sng" dirty="0" smtClean="0">
                <a:latin typeface="Monotype Corsiva" pitchFamily="66" charset="0"/>
              </a:rPr>
              <a:t>Цель работы: </a:t>
            </a:r>
            <a:r>
              <a:rPr lang="ru-RU" sz="1800" b="1" dirty="0" smtClean="0">
                <a:latin typeface="Monotype Corsiva" pitchFamily="66" charset="0"/>
              </a:rPr>
              <a:t>закрепление старых и введение новых понятий: верхние и нижние губы, зубы; широкий и узкий язык; бугорки за зубами. К выполняемым упражнениям повышаются требования, увеличивается темп работы.</a:t>
            </a:r>
            <a:br>
              <a:rPr lang="ru-RU" sz="1800" b="1" dirty="0" smtClean="0">
                <a:latin typeface="Monotype Corsiva" pitchFamily="66" charset="0"/>
              </a:rPr>
            </a:br>
            <a:r>
              <a:rPr lang="ru-RU" sz="1800" b="1" u="sng" dirty="0" smtClean="0">
                <a:latin typeface="Monotype Corsiva" pitchFamily="66" charset="0"/>
              </a:rPr>
              <a:t>«Иголка». </a:t>
            </a:r>
            <a:r>
              <a:rPr lang="ru-RU" sz="1800" b="1" dirty="0" smtClean="0">
                <a:latin typeface="Monotype Corsiva" pitchFamily="66" charset="0"/>
              </a:rPr>
              <a:t>Открываем рот, максимально выдвигаем язычок вперед, делая его узким.</a:t>
            </a:r>
            <a:br>
              <a:rPr lang="ru-RU" sz="1800" b="1" dirty="0" smtClean="0">
                <a:latin typeface="Monotype Corsiva" pitchFamily="66" charset="0"/>
              </a:rPr>
            </a:br>
            <a:r>
              <a:rPr lang="ru-RU" sz="1800" b="1" u="sng" dirty="0" smtClean="0">
                <a:latin typeface="Monotype Corsiva" pitchFamily="66" charset="0"/>
              </a:rPr>
              <a:t>«Парус». </a:t>
            </a:r>
            <a:r>
              <a:rPr lang="ru-RU" sz="1800" b="1" dirty="0" smtClean="0">
                <a:latin typeface="Monotype Corsiva" pitchFamily="66" charset="0"/>
              </a:rPr>
              <a:t>Улыбаясь, широко открываем рот. Кончик языка упирается в бугорок за нижними зубами. Положение удерживается.</a:t>
            </a:r>
            <a:br>
              <a:rPr lang="ru-RU" sz="1800" b="1" dirty="0" smtClean="0">
                <a:latin typeface="Monotype Corsiva" pitchFamily="66" charset="0"/>
              </a:rPr>
            </a:br>
            <a:r>
              <a:rPr lang="ru-RU" sz="1800" b="1" dirty="0" smtClean="0">
                <a:latin typeface="Monotype Corsiva" pitchFamily="66" charset="0"/>
              </a:rPr>
              <a:t>                   «Почистим зубки». Рот снова широко открыт, на губах улыбка.   Кончиком языка совершаем движения, напоминающие чистку зубов изнутри (вправо-влево). Работает только язык, остальные органы неподвижны.</a:t>
            </a:r>
            <a:br>
              <a:rPr lang="ru-RU" sz="1800" b="1" dirty="0" smtClean="0">
                <a:latin typeface="Monotype Corsiva" pitchFamily="66" charset="0"/>
              </a:rPr>
            </a:br>
            <a:r>
              <a:rPr lang="ru-RU" sz="1800" b="1" dirty="0" smtClean="0">
                <a:solidFill>
                  <a:srgbClr val="FF0000"/>
                </a:solidFill>
                <a:latin typeface="Monotype Corsiva" pitchFamily="66" charset="0"/>
              </a:rPr>
              <a:t>Для детей  5 – 7 лет</a:t>
            </a:r>
            <a:r>
              <a:rPr lang="ru-RU" sz="1800" b="1" dirty="0" smtClean="0">
                <a:latin typeface="Monotype Corsiva" pitchFamily="66" charset="0"/>
              </a:rPr>
              <a:t/>
            </a:r>
            <a:br>
              <a:rPr lang="ru-RU" sz="1800" b="1" dirty="0" smtClean="0">
                <a:latin typeface="Monotype Corsiva" pitchFamily="66" charset="0"/>
              </a:rPr>
            </a:br>
            <a:r>
              <a:rPr lang="ru-RU" sz="1800" b="1" dirty="0" smtClean="0">
                <a:latin typeface="Monotype Corsiva" pitchFamily="66" charset="0"/>
              </a:rPr>
              <a:t>Цель работы: дать представление о спинке языка. Выполнение изученных упражнений безупречно и доведено до автоматизма. Ребёнок без труда выполняет комплексы, в которых легко и быстро меняет положение органов.  Упражнения «Горка», «Катушка», «Чашечка», «Грибок»</a:t>
            </a:r>
            <a:r>
              <a:rPr lang="ru-RU" sz="2000" b="1" dirty="0" smtClean="0">
                <a:latin typeface="Monotype Corsiva" pitchFamily="66" charset="0"/>
              </a:rPr>
              <a:t/>
            </a:r>
            <a:br>
              <a:rPr lang="ru-RU" sz="2000" b="1" dirty="0" smtClean="0">
                <a:latin typeface="Monotype Corsiva" pitchFamily="66" charset="0"/>
              </a:rPr>
            </a:br>
            <a:r>
              <a:rPr lang="ru-RU" sz="2000" b="1" dirty="0" smtClean="0">
                <a:latin typeface="Monotype Corsiva" pitchFamily="66" charset="0"/>
              </a:rPr>
              <a:t/>
            </a:r>
            <a:br>
              <a:rPr lang="ru-RU" sz="2000" b="1" dirty="0" smtClean="0">
                <a:latin typeface="Monotype Corsiva" pitchFamily="66" charset="0"/>
              </a:rPr>
            </a:br>
            <a:endParaRPr lang="ru-RU" sz="2000" b="1" dirty="0">
              <a:latin typeface="Monotype Corsiva"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txBody>
          <a:bodyPr/>
          <a:lstStyle/>
          <a:p>
            <a:r>
              <a:rPr lang="ru-RU" sz="2000" b="1" dirty="0" smtClean="0">
                <a:solidFill>
                  <a:srgbClr val="FF0000"/>
                </a:solidFill>
                <a:latin typeface="Monotype Corsiva" pitchFamily="66" charset="0"/>
              </a:rPr>
              <a:t>Уважаемые педагоги!</a:t>
            </a:r>
            <a:r>
              <a:rPr lang="ru-RU" sz="2000" b="1" dirty="0" smtClean="0">
                <a:latin typeface="Monotype Corsiva" pitchFamily="66" charset="0"/>
              </a:rPr>
              <a:t/>
            </a:r>
            <a:br>
              <a:rPr lang="ru-RU" sz="2000" b="1" dirty="0" smtClean="0">
                <a:latin typeface="Monotype Corsiva" pitchFamily="66" charset="0"/>
              </a:rPr>
            </a:br>
            <a:r>
              <a:rPr lang="ru-RU" sz="2000" b="1" dirty="0" smtClean="0">
                <a:solidFill>
                  <a:srgbClr val="0000FF"/>
                </a:solidFill>
                <a:latin typeface="Monotype Corsiva" pitchFamily="66" charset="0"/>
              </a:rPr>
              <a:t>Мы с вами хорошо знаем, как радостно заниматься с ребенком, если, у него блестят глаза и он всей душой тянется к предлагаемому нами делу. И, конечно, каждый из нас много раз сталкивался с проблемой детского «не хочу» и огорчался, чувствуя явное или скрытое сопротивление ребенка тому, чему мы его собираемся научить. Как часто мы видим, насколько трудно донести до маленького человека то, к чему не лежит его душа!</a:t>
            </a:r>
            <a:r>
              <a:rPr lang="ru-RU" sz="2000" b="1" dirty="0" smtClean="0">
                <a:latin typeface="Monotype Corsiva" pitchFamily="66" charset="0"/>
              </a:rPr>
              <a:t/>
            </a:r>
            <a:br>
              <a:rPr lang="ru-RU" sz="2000" b="1" dirty="0" smtClean="0">
                <a:latin typeface="Monotype Corsiva" pitchFamily="66" charset="0"/>
              </a:rPr>
            </a:br>
            <a:r>
              <a:rPr lang="ru-RU" sz="2000" b="1" dirty="0" smtClean="0">
                <a:solidFill>
                  <a:srgbClr val="00B050"/>
                </a:solidFill>
                <a:latin typeface="Monotype Corsiva" pitchFamily="66" charset="0"/>
              </a:rPr>
              <a:t>Что мы делаем в таких случаях? Иногда начинаем настаивать на своем: «Это надо! Хочешь, не хочешь — изволь выполнять!» Казалось бы правильная позиция — ребенку действительно вредно делать только то, что ему хочется. Но почему-то после таких занятий в душе остается какой-то тяжелый осадок, а ребенок все больше и больше укрепляется в чувстве, что учение — это нечто изнуряющее, скучное, безрадостное... </a:t>
            </a:r>
            <a:r>
              <a:rPr lang="ru-RU" sz="2000" b="1" dirty="0" smtClean="0">
                <a:latin typeface="Monotype Corsiva" pitchFamily="66" charset="0"/>
              </a:rPr>
              <a:t/>
            </a:r>
            <a:br>
              <a:rPr lang="ru-RU" sz="2000" b="1" dirty="0" smtClean="0">
                <a:latin typeface="Monotype Corsiva" pitchFamily="66" charset="0"/>
              </a:rPr>
            </a:br>
            <a:r>
              <a:rPr lang="ru-RU" sz="2000" b="1" dirty="0" smtClean="0">
                <a:solidFill>
                  <a:srgbClr val="7030A0"/>
                </a:solidFill>
                <a:latin typeface="Monotype Corsiva" pitchFamily="66" charset="0"/>
              </a:rPr>
              <a:t>А возможно, мы и не пытаемся научить ребенка ничему такому, что не вызывает у него интереса. Мы отступаем сразу — ведь ребенок «не хочет»...</a:t>
            </a:r>
            <a:br>
              <a:rPr lang="ru-RU" sz="2000" b="1" dirty="0" smtClean="0">
                <a:solidFill>
                  <a:srgbClr val="7030A0"/>
                </a:solidFill>
                <a:latin typeface="Monotype Corsiva" pitchFamily="66" charset="0"/>
              </a:rPr>
            </a:br>
            <a:r>
              <a:rPr lang="ru-RU" sz="2000" b="1" dirty="0" smtClean="0">
                <a:solidFill>
                  <a:srgbClr val="7030A0"/>
                </a:solidFill>
                <a:latin typeface="Monotype Corsiva" pitchFamily="66" charset="0"/>
              </a:rPr>
              <a:t>И опытный педагог, и чуткий родитель прекрасно понимают, что первая и едва ли не главная задача — сделать так, чтобы его маленькому ученику хотелось, очень хотелось заниматься с ним.</a:t>
            </a:r>
            <a:endParaRPr lang="ru-RU" sz="2000" b="1" dirty="0">
              <a:solidFill>
                <a:srgbClr val="7030A0"/>
              </a:solidFill>
              <a:latin typeface="Monotype Corsiva" pitchFamily="66" charset="0"/>
            </a:endParaRPr>
          </a:p>
        </p:txBody>
      </p:sp>
    </p:spTree>
  </p:cSld>
  <p:clrMapOvr>
    <a:masterClrMapping/>
  </p:clrMapOvr>
</p:sld>
</file>

<file path=ppt/theme/theme1.xml><?xml version="1.0" encoding="utf-8"?>
<a:theme xmlns:a="http://schemas.openxmlformats.org/drawingml/2006/main" name="1_Тема Office">
  <a:themeElements>
    <a:clrScheme name="Другая 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6923C"/>
      </a:hlink>
      <a:folHlink>
        <a:srgbClr val="76923C"/>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644</Words>
  <Application>Microsoft Office PowerPoint</Application>
  <PresentationFormat>Экран (4:3)</PresentationFormat>
  <Paragraphs>67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1_Тема Office</vt:lpstr>
      <vt:lpstr>Слайд 1</vt:lpstr>
      <vt:lpstr>Слайд 2</vt:lpstr>
      <vt:lpstr>Слайд 3</vt:lpstr>
      <vt:lpstr>Слайд 4</vt:lpstr>
      <vt:lpstr>Артикуляционная  гимнастика</vt:lpstr>
      <vt:lpstr>Слайд 6</vt:lpstr>
      <vt:lpstr>Для детей 2 – 3 лет Занятия на развитие артикуляционного аппарата следует начинать с двух лет. О постановке самых проблемных звуков — шипящих, сонорных и свистящих, говорить пока рано. Поэтому главной целью работы на данном этапе является развитие слухового внимания, знакомство с силой и высотой голоса, контролирование длительности ротового вдоха, уточнение произношения звукоподражательных сочетаний (мяу-мяу, ко-ко, бум-бум). «Шарик». Попросите малыша надуть щёчки и сдуть их. Если у него сразу не получится, легонько надавите на них. Впоследствии можно надувать щёчки поочередно.                «Домик». Открывая рот (домик) малыш показывает язычок, затем снова его прячет.                            «Ворота». Открыв широко рот, необходимо закрепить положение (5 – 7 секунд). </vt:lpstr>
      <vt:lpstr>Для детей 3 – 4 лет Цель занятий – познакомить с органами речи и их функциями (губы улыбаются, вытягиваются трубочкой; нижняя челюсть помогает открывать и закрывать рот; язык двигается вверх, вниз, по кругу, вправо и влево). «Улыбка». Улыбнуться и удерживать это положение под счёт.  «Вкусное варенье». Попросите малыша понарошку слизать варенье с  верхней губы.  Дети учатся выполнять «Лопатку», «Часики», «Качели», «Лошадку». Для детей 4 – 5 лет Цель работы: закрепление старых и введение новых понятий: верхние и нижние губы, зубы; широкий и узкий язык; бугорки за зубами. К выполняемым упражнениям повышаются требования, увеличивается темп работы. «Иголка». Открываем рот, максимально выдвигаем язычок вперед, делая его узким. «Парус». Улыбаясь, широко открываем рот. Кончик языка упирается в бугорок за нижними зубами. Положение удерживается.                    «Почистим зубки». Рот снова широко открыт, на губах улыбка.   Кончиком языка совершаем движения, напоминающие чистку зубов изнутри (вправо-влево). Работает только язык, остальные органы неподвижны. Для детей  5 – 7 лет Цель работы: дать представление о спинке языка. Выполнение изученных упражнений безупречно и доведено до автоматизма. Ребёнок без труда выполняет комплексы, в которых легко и быстро меняет положение органов.  Упражнения «Горка», «Катушка», «Чашечка», «Грибок»  </vt:lpstr>
      <vt:lpstr>Уважаемые педагоги! Мы с вами хорошо знаем, как радостно заниматься с ребенком, если, у него блестят глаза и он всей душой тянется к предлагаемому нами делу. И, конечно, каждый из нас много раз сталкивался с проблемой детского «не хочу» и огорчался, чувствуя явное или скрытое сопротивление ребенка тому, чему мы его собираемся научить. Как часто мы видим, насколько трудно донести до маленького человека то, к чему не лежит его душа! Что мы делаем в таких случаях? Иногда начинаем настаивать на своем: «Это надо! Хочешь, не хочешь — изволь выполнять!» Казалось бы правильная позиция — ребенку действительно вредно делать только то, что ему хочется. Но почему-то после таких занятий в душе остается какой-то тяжелый осадок, а ребенок все больше и больше укрепляется в чувстве, что учение — это нечто изнуряющее, скучное, безрадостное...  А возможно, мы и не пытаемся научить ребенка ничему такому, что не вызывает у него интереса. Мы отступаем сразу — ведь ребенок «не хочет»... И опытный педагог, и чуткий родитель прекрасно понимают, что первая и едва ли не главная задача — сделать так, чтобы его маленькому ученику хотелось, очень хотелось заниматься с ним.</vt:lpstr>
      <vt:lpstr>Формы  проведения артикуляционной гимнастики</vt:lpstr>
      <vt:lpstr>Слайд 11</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Шаблон презентации</dc:title>
  <dc:creator>Шаблон Фокиной Л. П.</dc:creator>
  <cp:lastModifiedBy>DENIC</cp:lastModifiedBy>
  <cp:revision>72</cp:revision>
  <dcterms:created xsi:type="dcterms:W3CDTF">2014-07-06T18:18:01Z</dcterms:created>
  <dcterms:modified xsi:type="dcterms:W3CDTF">2016-11-22T07:54:37Z</dcterms:modified>
</cp:coreProperties>
</file>