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0"/>
  </p:normalViewPr>
  <p:slideViewPr>
    <p:cSldViewPr>
      <p:cViewPr>
        <p:scale>
          <a:sx n="46" d="100"/>
          <a:sy n="46" d="100"/>
        </p:scale>
        <p:origin x="-199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МБОУ «Бордонская средняя общеобразовательная школа»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6C4F6-B21D-44D9-A366-364AE02C18D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9F74-5715-47E4-9652-A0FB4CFA13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6440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МБОУ «Бордонская средняя общеобразовательная школа»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E40C7-5FC9-4CE4-8267-928D39CA3A26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5AFE3-F160-4EDB-A6BC-C851E03AC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443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0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806E52-A7DC-4B73-8A4A-5C31CEEC29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A3AE6-F72C-40C3-BB42-11F52AF04B9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80728"/>
            <a:ext cx="8748464" cy="3961160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«ПОЛЕ</a:t>
            </a: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ЧУДЕС:</a:t>
            </a:r>
            <a:br>
              <a:rPr lang="ru-RU" sz="8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8800" dirty="0" smtClean="0"/>
              <a:t>»</a:t>
            </a:r>
            <a:endParaRPr lang="ru-RU" sz="8800" dirty="0"/>
          </a:p>
        </p:txBody>
      </p:sp>
      <p:sp>
        <p:nvSpPr>
          <p:cNvPr id="2" name="Скругленный прямоугольник 1">
            <a:hlinkClick r:id="rId3" action="ppaction://hlinksldjump"/>
          </p:cNvPr>
          <p:cNvSpPr/>
          <p:nvPr/>
        </p:nvSpPr>
        <p:spPr>
          <a:xfrm>
            <a:off x="3032520" y="4632793"/>
            <a:ext cx="3312368" cy="9144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Начать игру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88640"/>
            <a:ext cx="6585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Бордонская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0116" y="6349390"/>
            <a:ext cx="5760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Разработчик: Тихонова М.И., учитель математики</a:t>
            </a:r>
          </a:p>
        </p:txBody>
      </p:sp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9" decel="100000"/>
                                        <p:tgtEl>
                                          <p:spTgt spid="4515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9" decel="100000"/>
                                        <p:tgtEl>
                                          <p:spTgt spid="4515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1" accel="100000" fill="hold">
                                          <p:stCondLst>
                                            <p:cond delay="769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9" fill="hold"/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1" accel="100000" fill="hold">
                                          <p:stCondLst>
                                            <p:cond delay="769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9" fill="hold"/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1" accel="100000" fill="hold">
                                          <p:stCondLst>
                                            <p:cond delay="769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6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Два прямоугольника имеют одну и ту же площадь. Длина первого прямоугольника равна 4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ширина 0,9 м.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равна длина второго прямоугольника, если его ширина 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8089323" y="5319425"/>
            <a:ext cx="92204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третьей 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5220072" y="6369958"/>
            <a:ext cx="3960000" cy="488042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тройки: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игрок 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8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3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8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86403" grpId="0" build="p"/>
      <p:bldP spid="486405" grpId="0"/>
      <p:bldP spid="7" grpId="0"/>
      <p:bldP spid="6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3"/>
            <a:ext cx="7877819" cy="3898180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Найдите объем прямоугольного параллелепипеда ,если длина его равна 1,2 м, ширина 0,5 м, а высота 0,3 м.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8172450" y="5234671"/>
            <a:ext cx="72327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0,18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третьей 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5184000" y="6369958"/>
            <a:ext cx="3960000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тройки: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6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1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87427" grpId="0" build="p"/>
      <p:bldP spid="487429" grpId="0"/>
      <p:bldP spid="5" grpId="0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981200"/>
            <a:ext cx="7777237" cy="2527300"/>
          </a:xfrm>
        </p:spPr>
        <p:txBody>
          <a:bodyPr>
            <a:noAutofit/>
          </a:bodyPr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 деревянного  бруска, длина которого 8 см, ширина 0,6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высота 4 см, вырезали куб с ребром 0,04 м. Чему равен объем оставшегося части бруска?</a:t>
            </a:r>
          </a:p>
        </p:txBody>
      </p:sp>
      <p:graphicFrame>
        <p:nvGraphicFramePr>
          <p:cNvPr id="488458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81377279"/>
              </p:ext>
            </p:extLst>
          </p:nvPr>
        </p:nvGraphicFramePr>
        <p:xfrm>
          <a:off x="8069973" y="5243985"/>
          <a:ext cx="9366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3" imgW="583920" imgH="253800" progId="Equation.3">
                  <p:embed/>
                </p:oleObj>
              </mc:Choice>
              <mc:Fallback>
                <p:oleObj name="Формула" r:id="rId3" imgW="58392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9973" y="5243985"/>
                        <a:ext cx="9366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третьей 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тройки игроков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9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4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88451" grpId="0" build="p"/>
      <p:bldP spid="5" grpId="0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2" y="2205038"/>
            <a:ext cx="7920235" cy="1512887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называется прямая,  которая с окружностью имеет одну общую точку?</a:t>
            </a:r>
          </a:p>
        </p:txBody>
      </p:sp>
      <p:sp>
        <p:nvSpPr>
          <p:cNvPr id="489563" name="Rectangle 91"/>
          <p:cNvSpPr>
            <a:spLocks noChangeArrowheads="1"/>
          </p:cNvSpPr>
          <p:nvPr/>
        </p:nvSpPr>
        <p:spPr bwMode="auto">
          <a:xfrm>
            <a:off x="995363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64" name="Rectangle 92"/>
          <p:cNvSpPr>
            <a:spLocks noChangeArrowheads="1"/>
          </p:cNvSpPr>
          <p:nvPr/>
        </p:nvSpPr>
        <p:spPr bwMode="auto">
          <a:xfrm>
            <a:off x="1643063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65" name="Rectangle 93"/>
          <p:cNvSpPr>
            <a:spLocks noChangeArrowheads="1"/>
          </p:cNvSpPr>
          <p:nvPr/>
        </p:nvSpPr>
        <p:spPr bwMode="auto">
          <a:xfrm>
            <a:off x="2290763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66" name="Rectangle 94"/>
          <p:cNvSpPr>
            <a:spLocks noChangeArrowheads="1"/>
          </p:cNvSpPr>
          <p:nvPr/>
        </p:nvSpPr>
        <p:spPr bwMode="auto">
          <a:xfrm>
            <a:off x="3586163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67" name="Rectangle 95"/>
          <p:cNvSpPr>
            <a:spLocks noChangeArrowheads="1"/>
          </p:cNvSpPr>
          <p:nvPr/>
        </p:nvSpPr>
        <p:spPr bwMode="auto">
          <a:xfrm>
            <a:off x="2938463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68" name="Rectangle 96"/>
          <p:cNvSpPr>
            <a:spLocks noChangeArrowheads="1"/>
          </p:cNvSpPr>
          <p:nvPr/>
        </p:nvSpPr>
        <p:spPr bwMode="auto">
          <a:xfrm>
            <a:off x="4235450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69" name="Rectangle 97"/>
          <p:cNvSpPr>
            <a:spLocks noChangeArrowheads="1"/>
          </p:cNvSpPr>
          <p:nvPr/>
        </p:nvSpPr>
        <p:spPr bwMode="auto">
          <a:xfrm>
            <a:off x="4883150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70" name="Rectangle 98"/>
          <p:cNvSpPr>
            <a:spLocks noChangeArrowheads="1"/>
          </p:cNvSpPr>
          <p:nvPr/>
        </p:nvSpPr>
        <p:spPr bwMode="auto">
          <a:xfrm>
            <a:off x="5530850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71" name="Text Box 99"/>
          <p:cNvSpPr txBox="1">
            <a:spLocks noChangeArrowheads="1"/>
          </p:cNvSpPr>
          <p:nvPr/>
        </p:nvSpPr>
        <p:spPr bwMode="auto">
          <a:xfrm>
            <a:off x="1636976" y="472440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89572" name="Text Box 100"/>
          <p:cNvSpPr txBox="1">
            <a:spLocks noChangeArrowheads="1"/>
          </p:cNvSpPr>
          <p:nvPr/>
        </p:nvSpPr>
        <p:spPr bwMode="auto">
          <a:xfrm>
            <a:off x="988976" y="472439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489573" name="Text Box 101"/>
          <p:cNvSpPr txBox="1">
            <a:spLocks noChangeArrowheads="1"/>
          </p:cNvSpPr>
          <p:nvPr/>
        </p:nvSpPr>
        <p:spPr bwMode="auto">
          <a:xfrm>
            <a:off x="2284976" y="472440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89574" name="Text Box 102"/>
          <p:cNvSpPr txBox="1">
            <a:spLocks noChangeArrowheads="1"/>
          </p:cNvSpPr>
          <p:nvPr/>
        </p:nvSpPr>
        <p:spPr bwMode="auto">
          <a:xfrm>
            <a:off x="2932976" y="472439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89575" name="Text Box 103"/>
          <p:cNvSpPr txBox="1">
            <a:spLocks noChangeArrowheads="1"/>
          </p:cNvSpPr>
          <p:nvPr/>
        </p:nvSpPr>
        <p:spPr bwMode="auto">
          <a:xfrm>
            <a:off x="3580976" y="472439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489576" name="Text Box 104"/>
          <p:cNvSpPr txBox="1">
            <a:spLocks noChangeArrowheads="1"/>
          </p:cNvSpPr>
          <p:nvPr/>
        </p:nvSpPr>
        <p:spPr bwMode="auto">
          <a:xfrm>
            <a:off x="5522908" y="472440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489577" name="Text Box 105"/>
          <p:cNvSpPr txBox="1">
            <a:spLocks noChangeArrowheads="1"/>
          </p:cNvSpPr>
          <p:nvPr/>
        </p:nvSpPr>
        <p:spPr bwMode="auto">
          <a:xfrm>
            <a:off x="4226908" y="472440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489578" name="Text Box 106"/>
          <p:cNvSpPr txBox="1">
            <a:spLocks noChangeArrowheads="1"/>
          </p:cNvSpPr>
          <p:nvPr/>
        </p:nvSpPr>
        <p:spPr bwMode="auto">
          <a:xfrm>
            <a:off x="4874908" y="472440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489579" name="Rectangle 107"/>
          <p:cNvSpPr>
            <a:spLocks noChangeArrowheads="1"/>
          </p:cNvSpPr>
          <p:nvPr/>
        </p:nvSpPr>
        <p:spPr bwMode="auto">
          <a:xfrm>
            <a:off x="6178550" y="4724400"/>
            <a:ext cx="687387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80" name="Rectangle 108"/>
          <p:cNvSpPr>
            <a:spLocks noChangeArrowheads="1"/>
          </p:cNvSpPr>
          <p:nvPr/>
        </p:nvSpPr>
        <p:spPr bwMode="auto">
          <a:xfrm>
            <a:off x="6865937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81" name="Rectangle 109"/>
          <p:cNvSpPr>
            <a:spLocks noChangeArrowheads="1"/>
          </p:cNvSpPr>
          <p:nvPr/>
        </p:nvSpPr>
        <p:spPr bwMode="auto">
          <a:xfrm>
            <a:off x="7513637" y="47244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82" name="Text Box 110"/>
          <p:cNvSpPr txBox="1">
            <a:spLocks noChangeArrowheads="1"/>
          </p:cNvSpPr>
          <p:nvPr/>
        </p:nvSpPr>
        <p:spPr bwMode="auto">
          <a:xfrm>
            <a:off x="7496475" y="472440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489583" name="Text Box 111"/>
          <p:cNvSpPr txBox="1">
            <a:spLocks noChangeArrowheads="1"/>
          </p:cNvSpPr>
          <p:nvPr/>
        </p:nvSpPr>
        <p:spPr bwMode="auto">
          <a:xfrm>
            <a:off x="6198243" y="472439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489584" name="Text Box 112"/>
          <p:cNvSpPr txBox="1">
            <a:spLocks noChangeArrowheads="1"/>
          </p:cNvSpPr>
          <p:nvPr/>
        </p:nvSpPr>
        <p:spPr bwMode="auto">
          <a:xfrm>
            <a:off x="6865787" y="472439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третьей тройки игроков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>
            <a:hlinkClick r:id="rId2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со зрителем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>
            <a:hlinkClick r:id="rId3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8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3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8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8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48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3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8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8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8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3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48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8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48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3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48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800"/>
                            </p:stCondLst>
                            <p:childTnLst>
                              <p:par>
                                <p:cTn id="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48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300"/>
                            </p:stCondLst>
                            <p:childTnLst>
                              <p:par>
                                <p:cTn id="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48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800"/>
                            </p:stCondLst>
                            <p:childTnLst>
                              <p:par>
                                <p:cTn id="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48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3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8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89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89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8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8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89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89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8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8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89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89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8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8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4895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89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89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89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89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89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489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89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895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489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89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89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7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89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89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89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89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89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489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489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489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7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89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489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489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489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8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89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89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89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489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84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489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489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489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489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82"/>
                  </p:tgtEl>
                </p:cond>
              </p:nextCondLst>
            </p:seq>
          </p:childTnLst>
        </p:cTn>
      </p:par>
    </p:tnLst>
    <p:bldLst>
      <p:bldP spid="489475" grpId="0" build="p"/>
      <p:bldP spid="489563" grpId="0" animBg="1"/>
      <p:bldP spid="489564" grpId="0" animBg="1"/>
      <p:bldP spid="489565" grpId="0" animBg="1"/>
      <p:bldP spid="489566" grpId="0" animBg="1"/>
      <p:bldP spid="489567" grpId="0" animBg="1"/>
      <p:bldP spid="489568" grpId="0" animBg="1"/>
      <p:bldP spid="489569" grpId="0" animBg="1"/>
      <p:bldP spid="489570" grpId="0" animBg="1"/>
      <p:bldP spid="489571" grpId="0"/>
      <p:bldP spid="489572" grpId="0"/>
      <p:bldP spid="489573" grpId="0"/>
      <p:bldP spid="489574" grpId="0"/>
      <p:bldP spid="489575" grpId="0"/>
      <p:bldP spid="489576" grpId="0"/>
      <p:bldP spid="489577" grpId="0"/>
      <p:bldP spid="489578" grpId="0"/>
      <p:bldP spid="489579" grpId="0" animBg="1"/>
      <p:bldP spid="489580" grpId="0" animBg="1"/>
      <p:bldP spid="489581" grpId="0" animBg="1"/>
      <p:bldP spid="489582" grpId="0"/>
      <p:bldP spid="489583" grpId="0"/>
      <p:bldP spid="489584" grpId="0"/>
      <p:bldP spid="26" grpId="0"/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7195" y="1821714"/>
            <a:ext cx="7010400" cy="871538"/>
          </a:xfrm>
        </p:spPr>
        <p:txBody>
          <a:bodyPr/>
          <a:lstStyle/>
          <a:p>
            <a:pPr marL="0" indent="355600"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Вычислить площадь фигуры.</a:t>
            </a:r>
          </a:p>
        </p:txBody>
      </p:sp>
      <p:pic>
        <p:nvPicPr>
          <p:cNvPr id="4905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924175"/>
            <a:ext cx="2366963" cy="2808288"/>
          </a:xfrm>
          <a:prstGeom prst="rect">
            <a:avLst/>
          </a:prstGeom>
          <a:noFill/>
        </p:spPr>
      </p:pic>
      <p:sp>
        <p:nvSpPr>
          <p:cNvPr id="490501" name="Text Box 5"/>
          <p:cNvSpPr txBox="1">
            <a:spLocks noChangeArrowheads="1"/>
          </p:cNvSpPr>
          <p:nvPr/>
        </p:nvSpPr>
        <p:spPr bwMode="auto">
          <a:xfrm>
            <a:off x="2107105" y="3232150"/>
            <a:ext cx="9012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15 см</a:t>
            </a:r>
          </a:p>
        </p:txBody>
      </p:sp>
      <p:sp>
        <p:nvSpPr>
          <p:cNvPr id="490502" name="Text Box 6"/>
          <p:cNvSpPr txBox="1">
            <a:spLocks noChangeArrowheads="1"/>
          </p:cNvSpPr>
          <p:nvPr/>
        </p:nvSpPr>
        <p:spPr bwMode="auto">
          <a:xfrm>
            <a:off x="3258042" y="4600575"/>
            <a:ext cx="9012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35 см</a:t>
            </a:r>
          </a:p>
        </p:txBody>
      </p:sp>
      <p:sp>
        <p:nvSpPr>
          <p:cNvPr id="490503" name="Text Box 7"/>
          <p:cNvSpPr txBox="1">
            <a:spLocks noChangeArrowheads="1"/>
          </p:cNvSpPr>
          <p:nvPr/>
        </p:nvSpPr>
        <p:spPr bwMode="auto">
          <a:xfrm>
            <a:off x="3711027" y="2492375"/>
            <a:ext cx="90120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30 см</a:t>
            </a:r>
          </a:p>
        </p:txBody>
      </p:sp>
      <p:sp>
        <p:nvSpPr>
          <p:cNvPr id="490504" name="Text Box 8"/>
          <p:cNvSpPr txBox="1">
            <a:spLocks noChangeArrowheads="1"/>
          </p:cNvSpPr>
          <p:nvPr/>
        </p:nvSpPr>
        <p:spPr bwMode="auto">
          <a:xfrm>
            <a:off x="4268239" y="5680075"/>
            <a:ext cx="90120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15 см</a:t>
            </a:r>
          </a:p>
        </p:txBody>
      </p:sp>
      <p:sp>
        <p:nvSpPr>
          <p:cNvPr id="490506" name="Text Box 10"/>
          <p:cNvSpPr txBox="1">
            <a:spLocks noChangeArrowheads="1"/>
          </p:cNvSpPr>
          <p:nvPr/>
        </p:nvSpPr>
        <p:spPr bwMode="auto">
          <a:xfrm>
            <a:off x="8172450" y="5358755"/>
            <a:ext cx="64633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975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со зрителями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>
            <a:hlinkClick r:id="rId3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Финал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0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9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2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49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2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49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2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49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2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9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2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7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49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490499" grpId="0" build="p"/>
      <p:bldP spid="490501" grpId="0"/>
      <p:bldP spid="490502" grpId="0"/>
      <p:bldP spid="490503" grpId="0"/>
      <p:bldP spid="490504" grpId="0"/>
      <p:bldP spid="490506" grpId="0"/>
      <p:bldP spid="12" grpId="0"/>
      <p:bldP spid="11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Финал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1592263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называется одна из сторон прямоугольного треугольника?</a:t>
            </a:r>
          </a:p>
        </p:txBody>
      </p:sp>
      <p:sp>
        <p:nvSpPr>
          <p:cNvPr id="491546" name="Rectangle 26"/>
          <p:cNvSpPr>
            <a:spLocks noChangeArrowheads="1"/>
          </p:cNvSpPr>
          <p:nvPr/>
        </p:nvSpPr>
        <p:spPr bwMode="auto">
          <a:xfrm>
            <a:off x="1444625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47" name="Rectangle 27"/>
          <p:cNvSpPr>
            <a:spLocks noChangeArrowheads="1"/>
          </p:cNvSpPr>
          <p:nvPr/>
        </p:nvSpPr>
        <p:spPr bwMode="auto">
          <a:xfrm>
            <a:off x="2092325" y="4151475"/>
            <a:ext cx="648000" cy="792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48" name="Rectangle 28"/>
          <p:cNvSpPr>
            <a:spLocks noChangeArrowheads="1"/>
          </p:cNvSpPr>
          <p:nvPr/>
        </p:nvSpPr>
        <p:spPr bwMode="auto">
          <a:xfrm>
            <a:off x="2740025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49" name="Rectangle 29"/>
          <p:cNvSpPr>
            <a:spLocks noChangeArrowheads="1"/>
          </p:cNvSpPr>
          <p:nvPr/>
        </p:nvSpPr>
        <p:spPr bwMode="auto">
          <a:xfrm>
            <a:off x="4035425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0" name="Rectangle 30"/>
          <p:cNvSpPr>
            <a:spLocks noChangeArrowheads="1"/>
          </p:cNvSpPr>
          <p:nvPr/>
        </p:nvSpPr>
        <p:spPr bwMode="auto">
          <a:xfrm>
            <a:off x="3387725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1" name="Rectangle 31"/>
          <p:cNvSpPr>
            <a:spLocks noChangeArrowheads="1"/>
          </p:cNvSpPr>
          <p:nvPr/>
        </p:nvSpPr>
        <p:spPr bwMode="auto">
          <a:xfrm>
            <a:off x="4684713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2" name="Rectangle 32"/>
          <p:cNvSpPr>
            <a:spLocks noChangeArrowheads="1"/>
          </p:cNvSpPr>
          <p:nvPr/>
        </p:nvSpPr>
        <p:spPr bwMode="auto">
          <a:xfrm>
            <a:off x="5332413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3" name="Rectangle 33"/>
          <p:cNvSpPr>
            <a:spLocks noChangeArrowheads="1"/>
          </p:cNvSpPr>
          <p:nvPr/>
        </p:nvSpPr>
        <p:spPr bwMode="auto">
          <a:xfrm>
            <a:off x="5980113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4" name="Rectangle 34"/>
          <p:cNvSpPr>
            <a:spLocks noChangeArrowheads="1"/>
          </p:cNvSpPr>
          <p:nvPr/>
        </p:nvSpPr>
        <p:spPr bwMode="auto">
          <a:xfrm>
            <a:off x="6629400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5" name="Rectangle 35"/>
          <p:cNvSpPr>
            <a:spLocks noChangeArrowheads="1"/>
          </p:cNvSpPr>
          <p:nvPr/>
        </p:nvSpPr>
        <p:spPr bwMode="auto">
          <a:xfrm>
            <a:off x="7277100" y="4151313"/>
            <a:ext cx="647700" cy="7921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6" name="Text Box 36"/>
          <p:cNvSpPr txBox="1">
            <a:spLocks noChangeArrowheads="1"/>
          </p:cNvSpPr>
          <p:nvPr/>
        </p:nvSpPr>
        <p:spPr bwMode="auto">
          <a:xfrm>
            <a:off x="3383473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491557" name="Text Box 37"/>
          <p:cNvSpPr txBox="1">
            <a:spLocks noChangeArrowheads="1"/>
          </p:cNvSpPr>
          <p:nvPr/>
        </p:nvSpPr>
        <p:spPr bwMode="auto">
          <a:xfrm>
            <a:off x="2734981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491558" name="Text Box 38"/>
          <p:cNvSpPr txBox="1">
            <a:spLocks noChangeArrowheads="1"/>
          </p:cNvSpPr>
          <p:nvPr/>
        </p:nvSpPr>
        <p:spPr bwMode="auto">
          <a:xfrm>
            <a:off x="4061798" y="4146921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491559" name="Text Box 39"/>
          <p:cNvSpPr txBox="1">
            <a:spLocks noChangeArrowheads="1"/>
          </p:cNvSpPr>
          <p:nvPr/>
        </p:nvSpPr>
        <p:spPr bwMode="auto">
          <a:xfrm>
            <a:off x="4709315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491560" name="Text Box 40"/>
          <p:cNvSpPr txBox="1">
            <a:spLocks noChangeArrowheads="1"/>
          </p:cNvSpPr>
          <p:nvPr/>
        </p:nvSpPr>
        <p:spPr bwMode="auto">
          <a:xfrm>
            <a:off x="5330209" y="4146921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491561" name="Text Box 41"/>
          <p:cNvSpPr txBox="1">
            <a:spLocks noChangeArrowheads="1"/>
          </p:cNvSpPr>
          <p:nvPr/>
        </p:nvSpPr>
        <p:spPr bwMode="auto">
          <a:xfrm>
            <a:off x="5979068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91562" name="Text Box 42"/>
          <p:cNvSpPr txBox="1">
            <a:spLocks noChangeArrowheads="1"/>
          </p:cNvSpPr>
          <p:nvPr/>
        </p:nvSpPr>
        <p:spPr bwMode="auto">
          <a:xfrm>
            <a:off x="6629400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491563" name="Text Box 43"/>
          <p:cNvSpPr txBox="1">
            <a:spLocks noChangeArrowheads="1"/>
          </p:cNvSpPr>
          <p:nvPr/>
        </p:nvSpPr>
        <p:spPr bwMode="auto">
          <a:xfrm>
            <a:off x="7272849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91564" name="Text Box 44"/>
          <p:cNvSpPr txBox="1">
            <a:spLocks noChangeArrowheads="1"/>
          </p:cNvSpPr>
          <p:nvPr/>
        </p:nvSpPr>
        <p:spPr bwMode="auto">
          <a:xfrm>
            <a:off x="2096630" y="414908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</a:t>
            </a:r>
          </a:p>
        </p:txBody>
      </p:sp>
      <p:sp>
        <p:nvSpPr>
          <p:cNvPr id="491565" name="Text Box 45"/>
          <p:cNvSpPr txBox="1">
            <a:spLocks noChangeArrowheads="1"/>
          </p:cNvSpPr>
          <p:nvPr/>
        </p:nvSpPr>
        <p:spPr bwMode="auto">
          <a:xfrm>
            <a:off x="1475656" y="4146922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25" name="Скругленный прямоугольник 24">
            <a:hlinkClick r:id="rId2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Супер-игра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>
            <a:hlinkClick r:id="rId3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1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49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1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49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1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49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1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49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1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9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1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49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1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49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1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49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100"/>
                            </p:stCondLst>
                            <p:childTnLst>
                              <p:par>
                                <p:cTn id="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49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6100"/>
                            </p:stCondLst>
                            <p:childTnLst>
                              <p:par>
                                <p:cTn id="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49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1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6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91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91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91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91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91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91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91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91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915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91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91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91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5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915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91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91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91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5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915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91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9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9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91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91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49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491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5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91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491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49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9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91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491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9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491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91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491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91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491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491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91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63"/>
                  </p:tgtEl>
                </p:cond>
              </p:nextCondLst>
            </p:seq>
          </p:childTnLst>
        </p:cTn>
      </p:par>
    </p:tnLst>
    <p:bldLst>
      <p:bldP spid="491522" grpId="0"/>
      <p:bldP spid="491523" grpId="0" build="p"/>
      <p:bldP spid="491546" grpId="0" animBg="1"/>
      <p:bldP spid="491547" grpId="0" animBg="1"/>
      <p:bldP spid="491548" grpId="0" animBg="1"/>
      <p:bldP spid="491549" grpId="0" animBg="1"/>
      <p:bldP spid="491550" grpId="0" animBg="1"/>
      <p:bldP spid="491551" grpId="0" animBg="1"/>
      <p:bldP spid="491552" grpId="0" animBg="1"/>
      <p:bldP spid="491553" grpId="0" animBg="1"/>
      <p:bldP spid="491554" grpId="0" animBg="1"/>
      <p:bldP spid="491555" grpId="0" animBg="1"/>
      <p:bldP spid="491556" grpId="0"/>
      <p:bldP spid="491557" grpId="0"/>
      <p:bldP spid="491558" grpId="0"/>
      <p:bldP spid="491559" grpId="0"/>
      <p:bldP spid="491560" grpId="0"/>
      <p:bldP spid="491561" grpId="0"/>
      <p:bldP spid="491562" grpId="0"/>
      <p:bldP spid="491563" grpId="0"/>
      <p:bldP spid="491564" grpId="0"/>
      <p:bldP spid="491565" grpId="0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Супер - игра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1200"/>
            <a:ext cx="8003232" cy="1519238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называется куб или шестигранник в Древней Греции?</a:t>
            </a:r>
          </a:p>
        </p:txBody>
      </p:sp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2124075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49" name="Rectangle 5"/>
          <p:cNvSpPr>
            <a:spLocks noChangeArrowheads="1"/>
          </p:cNvSpPr>
          <p:nvPr/>
        </p:nvSpPr>
        <p:spPr bwMode="auto">
          <a:xfrm>
            <a:off x="2771775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0" name="Rectangle 6"/>
          <p:cNvSpPr>
            <a:spLocks noChangeArrowheads="1"/>
          </p:cNvSpPr>
          <p:nvPr/>
        </p:nvSpPr>
        <p:spPr bwMode="auto">
          <a:xfrm>
            <a:off x="3419475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1" name="Rectangle 7"/>
          <p:cNvSpPr>
            <a:spLocks noChangeArrowheads="1"/>
          </p:cNvSpPr>
          <p:nvPr/>
        </p:nvSpPr>
        <p:spPr bwMode="auto">
          <a:xfrm>
            <a:off x="4714875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2" name="Rectangle 8"/>
          <p:cNvSpPr>
            <a:spLocks noChangeArrowheads="1"/>
          </p:cNvSpPr>
          <p:nvPr/>
        </p:nvSpPr>
        <p:spPr bwMode="auto">
          <a:xfrm>
            <a:off x="4067175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3" name="Rectangle 9"/>
          <p:cNvSpPr>
            <a:spLocks noChangeArrowheads="1"/>
          </p:cNvSpPr>
          <p:nvPr/>
        </p:nvSpPr>
        <p:spPr bwMode="auto">
          <a:xfrm>
            <a:off x="5364163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4" name="Rectangle 10"/>
          <p:cNvSpPr>
            <a:spLocks noChangeArrowheads="1"/>
          </p:cNvSpPr>
          <p:nvPr/>
        </p:nvSpPr>
        <p:spPr bwMode="auto">
          <a:xfrm>
            <a:off x="6011863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5" name="Rectangle 11"/>
          <p:cNvSpPr>
            <a:spLocks noChangeArrowheads="1"/>
          </p:cNvSpPr>
          <p:nvPr/>
        </p:nvSpPr>
        <p:spPr bwMode="auto">
          <a:xfrm>
            <a:off x="6659563" y="3933825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556" name="Text Box 12"/>
          <p:cNvSpPr txBox="1">
            <a:spLocks noChangeArrowheads="1"/>
          </p:cNvSpPr>
          <p:nvPr/>
        </p:nvSpPr>
        <p:spPr bwMode="auto">
          <a:xfrm>
            <a:off x="2785416" y="3933825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492557" name="Text Box 13"/>
          <p:cNvSpPr txBox="1">
            <a:spLocks noChangeArrowheads="1"/>
          </p:cNvSpPr>
          <p:nvPr/>
        </p:nvSpPr>
        <p:spPr bwMode="auto">
          <a:xfrm>
            <a:off x="2123728" y="3933825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492558" name="Text Box 14"/>
          <p:cNvSpPr txBox="1">
            <a:spLocks noChangeArrowheads="1"/>
          </p:cNvSpPr>
          <p:nvPr/>
        </p:nvSpPr>
        <p:spPr bwMode="auto">
          <a:xfrm>
            <a:off x="3427051" y="3933825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492559" name="Text Box 15"/>
          <p:cNvSpPr txBox="1">
            <a:spLocks noChangeArrowheads="1"/>
          </p:cNvSpPr>
          <p:nvPr/>
        </p:nvSpPr>
        <p:spPr bwMode="auto">
          <a:xfrm>
            <a:off x="4067175" y="3938481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92560" name="Text Box 16"/>
          <p:cNvSpPr txBox="1">
            <a:spLocks noChangeArrowheads="1"/>
          </p:cNvSpPr>
          <p:nvPr/>
        </p:nvSpPr>
        <p:spPr bwMode="auto">
          <a:xfrm>
            <a:off x="4714575" y="3946145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92561" name="Text Box 17"/>
          <p:cNvSpPr txBox="1">
            <a:spLocks noChangeArrowheads="1"/>
          </p:cNvSpPr>
          <p:nvPr/>
        </p:nvSpPr>
        <p:spPr bwMode="auto">
          <a:xfrm>
            <a:off x="6657606" y="3939706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492562" name="Text Box 18"/>
          <p:cNvSpPr txBox="1">
            <a:spLocks noChangeArrowheads="1"/>
          </p:cNvSpPr>
          <p:nvPr/>
        </p:nvSpPr>
        <p:spPr bwMode="auto">
          <a:xfrm>
            <a:off x="5364163" y="3939706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492563" name="Text Box 19"/>
          <p:cNvSpPr txBox="1">
            <a:spLocks noChangeArrowheads="1"/>
          </p:cNvSpPr>
          <p:nvPr/>
        </p:nvSpPr>
        <p:spPr bwMode="auto">
          <a:xfrm>
            <a:off x="5986653" y="3933825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22" name="Скругленный прямоугольник 21">
            <a:hlinkClick r:id="rId2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4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4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4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4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925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92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5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925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2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5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925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92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5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92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92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92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92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60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492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92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6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92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92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6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92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492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561"/>
                  </p:tgtEl>
                </p:cond>
              </p:nextCondLst>
            </p:seq>
          </p:childTnLst>
        </p:cTn>
      </p:par>
    </p:tnLst>
    <p:bldLst>
      <p:bldP spid="492546" grpId="0"/>
      <p:bldP spid="492547" grpId="0" build="p"/>
      <p:bldP spid="492548" grpId="0" animBg="1"/>
      <p:bldP spid="492549" grpId="0" animBg="1"/>
      <p:bldP spid="492550" grpId="0" animBg="1"/>
      <p:bldP spid="492551" grpId="0" animBg="1"/>
      <p:bldP spid="492552" grpId="0" animBg="1"/>
      <p:bldP spid="492553" grpId="0" animBg="1"/>
      <p:bldP spid="492554" grpId="0" animBg="1"/>
      <p:bldP spid="492555" grpId="0" animBg="1"/>
      <p:bldP spid="492556" grpId="0"/>
      <p:bldP spid="492557" grpId="0"/>
      <p:bldP spid="492558" grpId="0"/>
      <p:bldP spid="492559" grpId="0"/>
      <p:bldP spid="492560" grpId="0"/>
      <p:bldP spid="492561" grpId="0"/>
      <p:bldP spid="492562" grpId="0"/>
      <p:bldP spid="492563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484313"/>
            <a:ext cx="8136904" cy="2952750"/>
          </a:xfrm>
        </p:spPr>
        <p:txBody>
          <a:bodyPr/>
          <a:lstStyle/>
          <a:p>
            <a:pPr algn="ctr"/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тройки: игрок №2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71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213100"/>
            <a:ext cx="2924175" cy="2933700"/>
          </a:xfrm>
          <a:prstGeom prst="rect">
            <a:avLst/>
          </a:prstGeom>
          <a:noFill/>
        </p:spPr>
      </p:pic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первой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612900"/>
          </a:xfrm>
        </p:spPr>
        <p:txBody>
          <a:bodyPr/>
          <a:lstStyle/>
          <a:p>
            <a:pPr marL="0" indent="444500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Сосчитать сколько углов, меньшей 180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изображено на рисунке.</a:t>
            </a:r>
          </a:p>
          <a:p>
            <a:pPr marL="0" indent="444500"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7191" name="Text Box 7"/>
          <p:cNvSpPr txBox="1">
            <a:spLocks noChangeArrowheads="1"/>
          </p:cNvSpPr>
          <p:nvPr/>
        </p:nvSpPr>
        <p:spPr bwMode="auto">
          <a:xfrm>
            <a:off x="8292064" y="5214610"/>
            <a:ext cx="49244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1" name="Скругленный прямоугольник 10">
            <a:hlinkClick r:id="rId4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30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7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3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8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477186" grpId="0"/>
      <p:bldP spid="477187" grpId="0" build="p"/>
      <p:bldP spid="477191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8212" name="Picture 4"/>
          <p:cNvPicPr>
            <a:picLocks noChangeAspect="1" noChangeArrowheads="1"/>
          </p:cNvPicPr>
          <p:nvPr/>
        </p:nvPicPr>
        <p:blipFill rotWithShape="1">
          <a:blip r:embed="rId2"/>
          <a:srcRect l="2888" t="5886" b="20111"/>
          <a:stretch/>
        </p:blipFill>
        <p:spPr bwMode="auto">
          <a:xfrm>
            <a:off x="611560" y="3501008"/>
            <a:ext cx="5943122" cy="2185144"/>
          </a:xfrm>
          <a:prstGeom prst="rect">
            <a:avLst/>
          </a:prstGeom>
          <a:noFill/>
        </p:spPr>
      </p:pic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665" y="1384302"/>
            <a:ext cx="8090669" cy="2092324"/>
          </a:xfrm>
        </p:spPr>
        <p:txBody>
          <a:bodyPr>
            <a:normAutofit/>
          </a:bodyPr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рисунке изображены 4 угла. Величина одного из них известна. Найти градусные меры остальных трех углов.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2426459" y="4319645"/>
            <a:ext cx="63671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sp>
        <p:nvSpPr>
          <p:cNvPr id="478214" name="Text Box 6"/>
          <p:cNvSpPr txBox="1">
            <a:spLocks noChangeArrowheads="1"/>
          </p:cNvSpPr>
          <p:nvPr/>
        </p:nvSpPr>
        <p:spPr bwMode="auto">
          <a:xfrm>
            <a:off x="5841958" y="3665514"/>
            <a:ext cx="3603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78215" name="Text Box 7"/>
          <p:cNvSpPr txBox="1">
            <a:spLocks noChangeArrowheads="1"/>
          </p:cNvSpPr>
          <p:nvPr/>
        </p:nvSpPr>
        <p:spPr bwMode="auto">
          <a:xfrm>
            <a:off x="1028550" y="4962614"/>
            <a:ext cx="38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478216" name="Text Box 8"/>
          <p:cNvSpPr txBox="1">
            <a:spLocks noChangeArrowheads="1"/>
          </p:cNvSpPr>
          <p:nvPr/>
        </p:nvSpPr>
        <p:spPr bwMode="auto">
          <a:xfrm>
            <a:off x="938881" y="3665514"/>
            <a:ext cx="40748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78217" name="Text Box 9"/>
          <p:cNvSpPr txBox="1">
            <a:spLocks noChangeArrowheads="1"/>
          </p:cNvSpPr>
          <p:nvPr/>
        </p:nvSpPr>
        <p:spPr bwMode="auto">
          <a:xfrm>
            <a:off x="5819734" y="4916887"/>
            <a:ext cx="4048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8218" name="Text Box 10"/>
          <p:cNvSpPr txBox="1">
            <a:spLocks noChangeArrowheads="1"/>
          </p:cNvSpPr>
          <p:nvPr/>
        </p:nvSpPr>
        <p:spPr bwMode="auto">
          <a:xfrm>
            <a:off x="3395404" y="4127179"/>
            <a:ext cx="4206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8220" name="Text Box 12"/>
          <p:cNvSpPr txBox="1">
            <a:spLocks noChangeArrowheads="1"/>
          </p:cNvSpPr>
          <p:nvPr/>
        </p:nvSpPr>
        <p:spPr bwMode="auto">
          <a:xfrm>
            <a:off x="7274024" y="5229133"/>
            <a:ext cx="1916545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АОС=150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=30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ОВ=150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первой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>
            <a:hlinkClick r:id="rId3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тройки: игрок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95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7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95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47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95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47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95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1000"/>
                                        <p:tgtEl>
                                          <p:spTgt spid="47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95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47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950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1000"/>
                                        <p:tgtEl>
                                          <p:spTgt spid="47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95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10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9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4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7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78211" grpId="0" build="p"/>
      <p:bldP spid="478213" grpId="0"/>
      <p:bldP spid="478214" grpId="0"/>
      <p:bldP spid="478215" grpId="0"/>
      <p:bldP spid="478216" grpId="0"/>
      <p:bldP spid="478217" grpId="0"/>
      <p:bldP spid="478218" grpId="0"/>
      <p:bldP spid="478220" grpId="0"/>
      <p:bldP spid="12" grpId="0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399" y="1425575"/>
            <a:ext cx="8352928" cy="2016125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 сколько раз больше площадь треугольника АС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чем площадь треугольника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792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3429000"/>
            <a:ext cx="4824412" cy="1804988"/>
          </a:xfrm>
          <a:prstGeom prst="rect">
            <a:avLst/>
          </a:prstGeom>
          <a:noFill/>
        </p:spPr>
      </p:pic>
      <p:sp>
        <p:nvSpPr>
          <p:cNvPr id="479237" name="Text Box 5"/>
          <p:cNvSpPr txBox="1">
            <a:spLocks noChangeArrowheads="1"/>
          </p:cNvSpPr>
          <p:nvPr/>
        </p:nvSpPr>
        <p:spPr bwMode="auto">
          <a:xfrm>
            <a:off x="4614863" y="5229225"/>
            <a:ext cx="38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/>
              <a:t>Е</a:t>
            </a:r>
          </a:p>
        </p:txBody>
      </p:sp>
      <p:sp>
        <p:nvSpPr>
          <p:cNvPr id="479238" name="Text Box 6"/>
          <p:cNvSpPr txBox="1">
            <a:spLocks noChangeArrowheads="1"/>
          </p:cNvSpPr>
          <p:nvPr/>
        </p:nvSpPr>
        <p:spPr bwMode="auto">
          <a:xfrm>
            <a:off x="7235825" y="3213100"/>
            <a:ext cx="3603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С</a:t>
            </a:r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1979613" y="3213100"/>
            <a:ext cx="38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/>
              <a:t>В</a:t>
            </a:r>
          </a:p>
        </p:txBody>
      </p:sp>
      <p:sp>
        <p:nvSpPr>
          <p:cNvPr id="479240" name="Text Box 8"/>
          <p:cNvSpPr txBox="1">
            <a:spLocks noChangeArrowheads="1"/>
          </p:cNvSpPr>
          <p:nvPr/>
        </p:nvSpPr>
        <p:spPr bwMode="auto">
          <a:xfrm>
            <a:off x="1979613" y="5013325"/>
            <a:ext cx="38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/>
              <a:t>А</a:t>
            </a:r>
          </a:p>
        </p:txBody>
      </p:sp>
      <p:sp>
        <p:nvSpPr>
          <p:cNvPr id="479241" name="Text Box 9"/>
          <p:cNvSpPr txBox="1">
            <a:spLocks noChangeArrowheads="1"/>
          </p:cNvSpPr>
          <p:nvPr/>
        </p:nvSpPr>
        <p:spPr bwMode="auto">
          <a:xfrm>
            <a:off x="7235825" y="5013325"/>
            <a:ext cx="4048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  <a:endParaRPr lang="ru-RU" sz="2400"/>
          </a:p>
        </p:txBody>
      </p:sp>
      <p:sp>
        <p:nvSpPr>
          <p:cNvPr id="479243" name="Text Box 11"/>
          <p:cNvSpPr txBox="1">
            <a:spLocks noChangeArrowheads="1"/>
          </p:cNvSpPr>
          <p:nvPr/>
        </p:nvSpPr>
        <p:spPr bwMode="auto">
          <a:xfrm>
            <a:off x="7937568" y="5296477"/>
            <a:ext cx="118654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2 раза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первой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>
            <a:hlinkClick r:id="rId3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тройки игроков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60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6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4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6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4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6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1000"/>
                                        <p:tgtEl>
                                          <p:spTgt spid="4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6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4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600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1000"/>
                                        <p:tgtEl>
                                          <p:spTgt spid="47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6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1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47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79235" grpId="0" build="p"/>
      <p:bldP spid="479237" grpId="0"/>
      <p:bldP spid="479238" grpId="0"/>
      <p:bldP spid="479239" grpId="0"/>
      <p:bldP spid="479240" grpId="0"/>
      <p:bldP spid="479241" grpId="0"/>
      <p:bldP spid="479243" grpId="0"/>
      <p:bldP spid="11" grpId="0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16113"/>
            <a:ext cx="8090098" cy="2168525"/>
          </a:xfrm>
        </p:spPr>
        <p:txBody>
          <a:bodyPr/>
          <a:lstStyle/>
          <a:p>
            <a:pPr marL="0" indent="355600" algn="just"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называется фигура, которая получается от вращения прямоугольного треугольника вокруг катета (принадлежность клоуна)?</a:t>
            </a:r>
          </a:p>
        </p:txBody>
      </p:sp>
      <p:sp useBgFill="1">
        <p:nvSpPr>
          <p:cNvPr id="480261" name="Rectangle 5"/>
          <p:cNvSpPr>
            <a:spLocks noChangeArrowheads="1"/>
          </p:cNvSpPr>
          <p:nvPr/>
        </p:nvSpPr>
        <p:spPr bwMode="auto">
          <a:xfrm>
            <a:off x="2917232" y="4497913"/>
            <a:ext cx="647700" cy="792163"/>
          </a:xfrm>
          <a:prstGeom prst="rect">
            <a:avLst/>
          </a:prstGeom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0262" name="Rectangle 6"/>
          <p:cNvSpPr>
            <a:spLocks noChangeArrowheads="1"/>
          </p:cNvSpPr>
          <p:nvPr/>
        </p:nvSpPr>
        <p:spPr bwMode="auto">
          <a:xfrm>
            <a:off x="3564932" y="4497913"/>
            <a:ext cx="647700" cy="792163"/>
          </a:xfrm>
          <a:prstGeom prst="rect">
            <a:avLst/>
          </a:prstGeom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0263" name="Rectangle 7"/>
          <p:cNvSpPr>
            <a:spLocks noChangeArrowheads="1"/>
          </p:cNvSpPr>
          <p:nvPr/>
        </p:nvSpPr>
        <p:spPr bwMode="auto">
          <a:xfrm>
            <a:off x="4211045" y="4497913"/>
            <a:ext cx="647700" cy="792163"/>
          </a:xfrm>
          <a:prstGeom prst="rect">
            <a:avLst/>
          </a:prstGeom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0264" name="Rectangle 8"/>
          <p:cNvSpPr>
            <a:spLocks noChangeArrowheads="1"/>
          </p:cNvSpPr>
          <p:nvPr/>
        </p:nvSpPr>
        <p:spPr bwMode="auto">
          <a:xfrm>
            <a:off x="5508032" y="4497913"/>
            <a:ext cx="647700" cy="792163"/>
          </a:xfrm>
          <a:prstGeom prst="rect">
            <a:avLst/>
          </a:prstGeom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0265" name="Rectangle 9"/>
          <p:cNvSpPr>
            <a:spLocks noChangeArrowheads="1"/>
          </p:cNvSpPr>
          <p:nvPr/>
        </p:nvSpPr>
        <p:spPr bwMode="auto">
          <a:xfrm>
            <a:off x="4860332" y="4497913"/>
            <a:ext cx="647700" cy="792163"/>
          </a:xfrm>
          <a:prstGeom prst="rect">
            <a:avLst/>
          </a:prstGeom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0266" name="Text Box 10"/>
          <p:cNvSpPr txBox="1">
            <a:spLocks noChangeArrowheads="1"/>
          </p:cNvSpPr>
          <p:nvPr/>
        </p:nvSpPr>
        <p:spPr bwMode="auto">
          <a:xfrm>
            <a:off x="2915645" y="4498409"/>
            <a:ext cx="6477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480267" name="Text Box 11"/>
          <p:cNvSpPr txBox="1">
            <a:spLocks noChangeArrowheads="1"/>
          </p:cNvSpPr>
          <p:nvPr/>
        </p:nvSpPr>
        <p:spPr bwMode="auto">
          <a:xfrm>
            <a:off x="3563295" y="449840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480268" name="Text Box 12"/>
          <p:cNvSpPr txBox="1">
            <a:spLocks noChangeArrowheads="1"/>
          </p:cNvSpPr>
          <p:nvPr/>
        </p:nvSpPr>
        <p:spPr bwMode="auto">
          <a:xfrm>
            <a:off x="4211045" y="449840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480269" name="Text Box 13"/>
          <p:cNvSpPr txBox="1">
            <a:spLocks noChangeArrowheads="1"/>
          </p:cNvSpPr>
          <p:nvPr/>
        </p:nvSpPr>
        <p:spPr bwMode="auto">
          <a:xfrm>
            <a:off x="4859439" y="449840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80270" name="Text Box 14"/>
          <p:cNvSpPr txBox="1">
            <a:spLocks noChangeArrowheads="1"/>
          </p:cNvSpPr>
          <p:nvPr/>
        </p:nvSpPr>
        <p:spPr bwMode="auto">
          <a:xfrm>
            <a:off x="5520410" y="4498409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тройки игроков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5184182" y="6369958"/>
            <a:ext cx="3959818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тройки: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игрок 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7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48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7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48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7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48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7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48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7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8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7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2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80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80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8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26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80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80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8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8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26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0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80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8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8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26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80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80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8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8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26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80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80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8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8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270"/>
                  </p:tgtEl>
                </p:cond>
              </p:nextCondLst>
            </p:seq>
          </p:childTnLst>
        </p:cTn>
      </p:par>
    </p:tnLst>
    <p:bldLst>
      <p:bldP spid="480259" grpId="0" build="p"/>
      <p:bldP spid="480261" grpId="0" animBg="1"/>
      <p:bldP spid="480262" grpId="0" animBg="1"/>
      <p:bldP spid="480263" grpId="0" animBg="1"/>
      <p:bldP spid="480264" grpId="0" animBg="1"/>
      <p:bldP spid="480265" grpId="0" animBg="1"/>
      <p:bldP spid="480266" grpId="0"/>
      <p:bldP spid="480267" grpId="0"/>
      <p:bldP spid="480268" grpId="0"/>
      <p:bldP spid="480269" grpId="0"/>
      <p:bldP spid="480270" grpId="0"/>
      <p:bldP spid="14" grpId="0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55600"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Сколько здесь треугольников?</a:t>
            </a:r>
          </a:p>
        </p:txBody>
      </p:sp>
      <p:pic>
        <p:nvPicPr>
          <p:cNvPr id="4812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708275"/>
            <a:ext cx="3779838" cy="3416300"/>
          </a:xfrm>
          <a:prstGeom prst="rect">
            <a:avLst/>
          </a:prstGeom>
          <a:noFill/>
        </p:spPr>
      </p:pic>
      <p:sp>
        <p:nvSpPr>
          <p:cNvPr id="481286" name="Text Box 6"/>
          <p:cNvSpPr txBox="1">
            <a:spLocks noChangeArrowheads="1"/>
          </p:cNvSpPr>
          <p:nvPr/>
        </p:nvSpPr>
        <p:spPr bwMode="auto">
          <a:xfrm>
            <a:off x="8292064" y="5358755"/>
            <a:ext cx="49244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второй 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5203713" y="6400800"/>
            <a:ext cx="3960000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тройки: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8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81283" grpId="0" build="p"/>
      <p:bldP spid="481286" grpId="0"/>
      <p:bldP spid="9" grpId="0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92275" y="1844675"/>
            <a:ext cx="6192838" cy="1296988"/>
          </a:xfrm>
        </p:spPr>
        <p:txBody>
          <a:bodyPr/>
          <a:lstStyle/>
          <a:p>
            <a:pPr marL="0" indent="355600"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Сколько прямоугольников?</a:t>
            </a:r>
          </a:p>
        </p:txBody>
      </p:sp>
      <p:graphicFrame>
        <p:nvGraphicFramePr>
          <p:cNvPr id="482322" name="Group 18"/>
          <p:cNvGraphicFramePr>
            <a:graphicFrameLocks noGrp="1"/>
          </p:cNvGraphicFramePr>
          <p:nvPr>
            <p:ph sz="half" idx="2"/>
          </p:nvPr>
        </p:nvGraphicFramePr>
        <p:xfrm>
          <a:off x="1763713" y="3500438"/>
          <a:ext cx="5184775" cy="1370013"/>
        </p:xfrm>
        <a:graphic>
          <a:graphicData uri="http://schemas.openxmlformats.org/drawingml/2006/table">
            <a:tbl>
              <a:tblPr/>
              <a:tblGrid>
                <a:gridCol w="1728787"/>
                <a:gridCol w="1727200"/>
                <a:gridCol w="1728788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326" name="Text Box 22"/>
          <p:cNvSpPr txBox="1">
            <a:spLocks noChangeArrowheads="1"/>
          </p:cNvSpPr>
          <p:nvPr/>
        </p:nvSpPr>
        <p:spPr bwMode="auto">
          <a:xfrm>
            <a:off x="8292064" y="5358755"/>
            <a:ext cx="49244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второй 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5220072" y="6369958"/>
            <a:ext cx="3923928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тройки: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8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6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1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8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82307" grpId="0" build="p"/>
      <p:bldP spid="482326" grpId="0"/>
      <p:bldP spid="6" grpId="0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543"/>
            <a:ext cx="8064896" cy="1368425"/>
          </a:xfrm>
        </p:spPr>
        <p:txBody>
          <a:bodyPr/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Проведите два отрезка так, чтобы получить 5 квадратов.</a:t>
            </a:r>
          </a:p>
        </p:txBody>
      </p:sp>
      <p:pic>
        <p:nvPicPr>
          <p:cNvPr id="4843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5816" y="3140968"/>
            <a:ext cx="3109913" cy="3089275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второй тройки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Игрок №3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5" y="3140967"/>
            <a:ext cx="3109913" cy="3109913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0449" y="5293542"/>
            <a:ext cx="495673" cy="495673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7952462" y="475741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5399584" y="6369958"/>
            <a:ext cx="3744416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тройки игроков</a:t>
            </a:r>
          </a:p>
        </p:txBody>
      </p:sp>
      <p:sp>
        <p:nvSpPr>
          <p:cNvPr id="11" name="Скругленный прямоугольник 10">
            <a:hlinkClick r:id="rId5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30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8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3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8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84355" grpId="0" build="p"/>
      <p:bldP spid="5" grpId="0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88" name="Rectangle 12"/>
          <p:cNvSpPr>
            <a:spLocks noChangeArrowheads="1"/>
          </p:cNvSpPr>
          <p:nvPr/>
        </p:nvSpPr>
        <p:spPr bwMode="auto">
          <a:xfrm>
            <a:off x="6804176" y="45085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7" name="Rectangle 11"/>
          <p:cNvSpPr>
            <a:spLocks noChangeArrowheads="1"/>
          </p:cNvSpPr>
          <p:nvPr/>
        </p:nvSpPr>
        <p:spPr bwMode="auto">
          <a:xfrm>
            <a:off x="6156176" y="4510853"/>
            <a:ext cx="648000" cy="792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99" name="Text Box 23"/>
          <p:cNvSpPr txBox="1">
            <a:spLocks noChangeArrowheads="1"/>
          </p:cNvSpPr>
          <p:nvPr/>
        </p:nvSpPr>
        <p:spPr bwMode="auto">
          <a:xfrm>
            <a:off x="6156176" y="4509120"/>
            <a:ext cx="648000" cy="77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19256" cy="2384425"/>
          </a:xfrm>
        </p:spPr>
        <p:txBody>
          <a:bodyPr>
            <a:normAutofit lnSpcReduction="10000"/>
          </a:bodyPr>
          <a:lstStyle/>
          <a:p>
            <a:pPr marL="0" indent="355600" algn="just">
              <a:lnSpc>
                <a:spcPct val="125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назвать четырехугольник, у которого две стороны параллельны, а две другие не параллельны (Это слово часто употребляется в цирке)?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2268538" y="45085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2" name="Rectangle 6"/>
          <p:cNvSpPr>
            <a:spLocks noChangeArrowheads="1"/>
          </p:cNvSpPr>
          <p:nvPr/>
        </p:nvSpPr>
        <p:spPr bwMode="auto">
          <a:xfrm>
            <a:off x="2916238" y="45085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3" name="Rectangle 7"/>
          <p:cNvSpPr>
            <a:spLocks noChangeArrowheads="1"/>
          </p:cNvSpPr>
          <p:nvPr/>
        </p:nvSpPr>
        <p:spPr bwMode="auto">
          <a:xfrm>
            <a:off x="3563938" y="45085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4859338" y="45085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5" name="Rectangle 9"/>
          <p:cNvSpPr>
            <a:spLocks noChangeArrowheads="1"/>
          </p:cNvSpPr>
          <p:nvPr/>
        </p:nvSpPr>
        <p:spPr bwMode="auto">
          <a:xfrm>
            <a:off x="4211638" y="4508500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6" name="Rectangle 10"/>
          <p:cNvSpPr>
            <a:spLocks noChangeArrowheads="1"/>
          </p:cNvSpPr>
          <p:nvPr/>
        </p:nvSpPr>
        <p:spPr bwMode="auto">
          <a:xfrm>
            <a:off x="5508476" y="4510853"/>
            <a:ext cx="647700" cy="79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5391" name="Text Box 15"/>
          <p:cNvSpPr txBox="1">
            <a:spLocks noChangeArrowheads="1"/>
          </p:cNvSpPr>
          <p:nvPr/>
        </p:nvSpPr>
        <p:spPr bwMode="auto">
          <a:xfrm>
            <a:off x="2915816" y="4510137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485392" name="Text Box 16"/>
          <p:cNvSpPr txBox="1">
            <a:spLocks noChangeArrowheads="1"/>
          </p:cNvSpPr>
          <p:nvPr/>
        </p:nvSpPr>
        <p:spPr bwMode="auto">
          <a:xfrm>
            <a:off x="2267743" y="4509120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485393" name="Text Box 17"/>
          <p:cNvSpPr txBox="1">
            <a:spLocks noChangeArrowheads="1"/>
          </p:cNvSpPr>
          <p:nvPr/>
        </p:nvSpPr>
        <p:spPr bwMode="auto">
          <a:xfrm>
            <a:off x="3563938" y="4510137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85394" name="Text Box 18"/>
          <p:cNvSpPr txBox="1">
            <a:spLocks noChangeArrowheads="1"/>
          </p:cNvSpPr>
          <p:nvPr/>
        </p:nvSpPr>
        <p:spPr bwMode="auto">
          <a:xfrm>
            <a:off x="4211938" y="4510137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485395" name="Text Box 19"/>
          <p:cNvSpPr txBox="1">
            <a:spLocks noChangeArrowheads="1"/>
          </p:cNvSpPr>
          <p:nvPr/>
        </p:nvSpPr>
        <p:spPr bwMode="auto">
          <a:xfrm>
            <a:off x="4846877" y="4510137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485396" name="Text Box 20"/>
          <p:cNvSpPr txBox="1">
            <a:spLocks noChangeArrowheads="1"/>
          </p:cNvSpPr>
          <p:nvPr/>
        </p:nvSpPr>
        <p:spPr bwMode="auto">
          <a:xfrm>
            <a:off x="6804176" y="4510853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485397" name="Text Box 21"/>
          <p:cNvSpPr txBox="1">
            <a:spLocks noChangeArrowheads="1"/>
          </p:cNvSpPr>
          <p:nvPr/>
        </p:nvSpPr>
        <p:spPr bwMode="auto">
          <a:xfrm>
            <a:off x="5508176" y="4511016"/>
            <a:ext cx="648000" cy="79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94" y="188640"/>
            <a:ext cx="8235131" cy="12954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второй тройки игроков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>
            <a:hlinkClick r:id="rId2" action="ppaction://hlinksldjump"/>
          </p:cNvPr>
          <p:cNvSpPr/>
          <p:nvPr/>
        </p:nvSpPr>
        <p:spPr>
          <a:xfrm>
            <a:off x="0" y="6400800"/>
            <a:ext cx="1171649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>
            <a:hlinkClick r:id="rId3" action="ppaction://hlinksldjump"/>
          </p:cNvPr>
          <p:cNvSpPr/>
          <p:nvPr/>
        </p:nvSpPr>
        <p:spPr>
          <a:xfrm>
            <a:off x="5183188" y="6369958"/>
            <a:ext cx="3960812" cy="457200"/>
          </a:xfrm>
          <a:prstGeom prst="roundRect">
            <a:avLst>
              <a:gd name="adj" fmla="val 284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тройки: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4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48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4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48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4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48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4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48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4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8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4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48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94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48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4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48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14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9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85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85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85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85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85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85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85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85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85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85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85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85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85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85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853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85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48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48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85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485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485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85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396"/>
                  </p:tgtEl>
                </p:cond>
              </p:nextCondLst>
            </p:seq>
          </p:childTnLst>
        </p:cTn>
      </p:par>
    </p:tnLst>
    <p:bldLst>
      <p:bldP spid="485388" grpId="0" animBg="1"/>
      <p:bldP spid="485387" grpId="0" animBg="1"/>
      <p:bldP spid="485399" grpId="0"/>
      <p:bldP spid="485379" grpId="0" build="p"/>
      <p:bldP spid="485381" grpId="0" animBg="1"/>
      <p:bldP spid="485382" grpId="0" animBg="1"/>
      <p:bldP spid="485383" grpId="0" animBg="1"/>
      <p:bldP spid="485384" grpId="0" animBg="1"/>
      <p:bldP spid="485385" grpId="0" animBg="1"/>
      <p:bldP spid="485386" grpId="0" animBg="1"/>
      <p:bldP spid="485391" grpId="0"/>
      <p:bldP spid="485392" grpId="0"/>
      <p:bldP spid="485393" grpId="0"/>
      <p:bldP spid="485394" grpId="0"/>
      <p:bldP spid="485395" grpId="0"/>
      <p:bldP spid="485396" grpId="0"/>
      <p:bldP spid="485397" grpId="0"/>
      <p:bldP spid="20" grpId="0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474</Words>
  <Application>Microsoft Office PowerPoint</Application>
  <PresentationFormat>Экран (4:3)</PresentationFormat>
  <Paragraphs>141</Paragraphs>
  <Slides>17</Slides>
  <Notes>1</Notes>
  <HiddenSlides>16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«ПОЛЕ ЧУДЕС: математика»</vt:lpstr>
      <vt:lpstr>Выбор первой тройки Игрок №1</vt:lpstr>
      <vt:lpstr>Выбор первой тройки Игрок №2</vt:lpstr>
      <vt:lpstr>Выбор первой тройки Игрок №3</vt:lpstr>
      <vt:lpstr>Игра первой тройки игроков</vt:lpstr>
      <vt:lpstr>Выбор второй тройки Игрок №1</vt:lpstr>
      <vt:lpstr>Выбор второй тройки Игрок №2</vt:lpstr>
      <vt:lpstr>Выбор второй тройки Игрок №3</vt:lpstr>
      <vt:lpstr>Игра второй тройки игроков</vt:lpstr>
      <vt:lpstr>Выбор третьей тройки Игрок №1</vt:lpstr>
      <vt:lpstr>Выбор третьей тройки Игрок №2</vt:lpstr>
      <vt:lpstr>Выбор третьей тройки Игрок №3</vt:lpstr>
      <vt:lpstr>Игра третьей тройки игроков</vt:lpstr>
      <vt:lpstr>Игра со зрителями</vt:lpstr>
      <vt:lpstr>Финал</vt:lpstr>
      <vt:lpstr>Супер - игра</vt:lpstr>
      <vt:lpstr>Спасибо за внимание!</vt:lpstr>
    </vt:vector>
  </TitlesOfParts>
  <Company>МОУ "Бордонская СОШ"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«поле        чудес»</dc:title>
  <dc:creator>математика каб.</dc:creator>
  <cp:lastModifiedBy>Дьегуер Тихон</cp:lastModifiedBy>
  <cp:revision>15</cp:revision>
  <dcterms:created xsi:type="dcterms:W3CDTF">2012-03-18T03:13:59Z</dcterms:created>
  <dcterms:modified xsi:type="dcterms:W3CDTF">2017-01-28T13:50:57Z</dcterms:modified>
</cp:coreProperties>
</file>