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56" r:id="rId4"/>
    <p:sldId id="262" r:id="rId5"/>
    <p:sldId id="271" r:id="rId6"/>
    <p:sldId id="263" r:id="rId7"/>
    <p:sldId id="264" r:id="rId8"/>
    <p:sldId id="265" r:id="rId9"/>
    <p:sldId id="268" r:id="rId10"/>
    <p:sldId id="269" r:id="rId11"/>
    <p:sldId id="267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105E3-B241-4BFF-90CA-6743F85E0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577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B1943-D2DF-4C46-B6EF-C94E6C1DD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68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E4C274C-5B1C-401D-B8C3-B8364721AC88}" type="datetimeFigureOut">
              <a:rPr lang="ru-RU" smtClean="0"/>
              <a:t>28.01.2017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787025A-1F71-449A-988A-5BC131CA71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festival.1september.ru/articles/569015/img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94" r="-22694"/>
          <a:stretch/>
        </p:blipFill>
        <p:spPr bwMode="auto">
          <a:xfrm>
            <a:off x="0" y="3452588"/>
            <a:ext cx="4882459" cy="229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7" name="Rectangle 7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478631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8000" b="1" dirty="0" smtClean="0">
                <a:solidFill>
                  <a:srgbClr val="A50021"/>
                </a:solidFill>
                <a:latin typeface="Times New Roman" pitchFamily="18" charset="0"/>
              </a:rPr>
              <a:t>Длина </a:t>
            </a:r>
            <a:r>
              <a:rPr lang="ru-RU" sz="8000" b="1" dirty="0" smtClean="0">
                <a:solidFill>
                  <a:srgbClr val="A50021"/>
                </a:solidFill>
                <a:latin typeface="Times New Roman" pitchFamily="18" charset="0"/>
              </a:rPr>
              <a:t>окружности </a:t>
            </a:r>
            <a:r>
              <a:rPr lang="ru-RU" sz="8000" b="1" dirty="0" smtClean="0">
                <a:solidFill>
                  <a:srgbClr val="A50021"/>
                </a:solidFill>
                <a:latin typeface="Times New Roman" pitchFamily="18" charset="0"/>
              </a:rPr>
              <a:t>и площадь круга</a:t>
            </a:r>
            <a:br>
              <a:rPr lang="ru-RU" sz="8000" b="1" dirty="0" smtClean="0">
                <a:solidFill>
                  <a:srgbClr val="A50021"/>
                </a:solidFill>
                <a:latin typeface="Times New Roman" pitchFamily="18" charset="0"/>
              </a:rPr>
            </a:br>
            <a:r>
              <a:rPr lang="ru-RU" sz="8000" b="1" dirty="0" smtClean="0">
                <a:solidFill>
                  <a:srgbClr val="A50021"/>
                </a:solidFill>
                <a:latin typeface="Times New Roman" pitchFamily="18" charset="0"/>
              </a:rPr>
              <a:t>	</a:t>
            </a:r>
            <a:endParaRPr lang="ru-RU" sz="2000" b="1" dirty="0" smtClean="0">
              <a:solidFill>
                <a:srgbClr val="A50021"/>
              </a:solidFill>
              <a:latin typeface="Times New Roman" pitchFamily="18" charset="0"/>
            </a:endParaRPr>
          </a:p>
        </p:txBody>
      </p:sp>
      <p:sp>
        <p:nvSpPr>
          <p:cNvPr id="107529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237288"/>
            <a:ext cx="504825" cy="433387"/>
          </a:xfrm>
          <a:prstGeom prst="actionButtonEnd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3921125" y="3068960"/>
            <a:ext cx="5222875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dirty="0">
                <a:solidFill>
                  <a:srgbClr val="A50021"/>
                </a:solidFill>
              </a:rPr>
              <a:t>S</a:t>
            </a:r>
            <a:r>
              <a:rPr lang="ru-RU" sz="6000" dirty="0">
                <a:solidFill>
                  <a:srgbClr val="A50021"/>
                </a:solidFill>
              </a:rPr>
              <a:t> = </a:t>
            </a:r>
            <a:r>
              <a:rPr lang="el-GR" sz="6000" dirty="0">
                <a:solidFill>
                  <a:srgbClr val="A50021"/>
                </a:solidFill>
                <a:cs typeface="Times New Roman" pitchFamily="18" charset="0"/>
              </a:rPr>
              <a:t>π</a:t>
            </a:r>
            <a:r>
              <a:rPr lang="en-US" sz="6000" dirty="0">
                <a:solidFill>
                  <a:srgbClr val="A50021"/>
                </a:solidFill>
                <a:cs typeface="Times New Roman" pitchFamily="18" charset="0"/>
              </a:rPr>
              <a:t>r</a:t>
            </a:r>
            <a:r>
              <a:rPr lang="en-US" sz="6000" baseline="30000" dirty="0">
                <a:solidFill>
                  <a:srgbClr val="A50021"/>
                </a:solidFill>
                <a:cs typeface="Times New Roman" pitchFamily="18" charset="0"/>
              </a:rPr>
              <a:t>2</a:t>
            </a:r>
            <a:r>
              <a:rPr lang="ru-RU" sz="6000" dirty="0">
                <a:solidFill>
                  <a:srgbClr val="A50021"/>
                </a:solidFill>
              </a:rPr>
              <a:t> </a:t>
            </a:r>
            <a:endParaRPr lang="en-US" sz="6000" dirty="0">
              <a:solidFill>
                <a:srgbClr val="A5002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6000" dirty="0">
                <a:solidFill>
                  <a:srgbClr val="A50021"/>
                </a:solidFill>
              </a:rPr>
              <a:t>C = 2</a:t>
            </a:r>
            <a:r>
              <a:rPr lang="el-GR" sz="6000" dirty="0">
                <a:solidFill>
                  <a:srgbClr val="A50021"/>
                </a:solidFill>
                <a:cs typeface="Times New Roman" pitchFamily="18" charset="0"/>
              </a:rPr>
              <a:t>π</a:t>
            </a:r>
            <a:r>
              <a:rPr lang="en-US" sz="6000" dirty="0">
                <a:solidFill>
                  <a:srgbClr val="A50021"/>
                </a:solidFill>
                <a:cs typeface="Times New Roman" pitchFamily="18" charset="0"/>
              </a:rPr>
              <a:t>r = </a:t>
            </a:r>
            <a:r>
              <a:rPr lang="el-GR" sz="6000" dirty="0">
                <a:solidFill>
                  <a:srgbClr val="A50021"/>
                </a:solidFill>
                <a:cs typeface="Times New Roman" pitchFamily="18" charset="0"/>
              </a:rPr>
              <a:t>π</a:t>
            </a:r>
            <a:r>
              <a:rPr lang="en-US" sz="6000" dirty="0">
                <a:solidFill>
                  <a:srgbClr val="A50021"/>
                </a:solidFill>
                <a:cs typeface="Times New Roman" pitchFamily="18" charset="0"/>
              </a:rPr>
              <a:t>d</a:t>
            </a:r>
            <a:endParaRPr lang="el-GR" sz="6000" dirty="0">
              <a:solidFill>
                <a:srgbClr val="A50021"/>
              </a:solidFill>
              <a:cs typeface="Times New Roman" pitchFamily="18" charset="0"/>
            </a:endParaRPr>
          </a:p>
        </p:txBody>
      </p:sp>
      <p:sp>
        <p:nvSpPr>
          <p:cNvPr id="107552" name="AutoShape 3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0825" y="6237288"/>
            <a:ext cx="504825" cy="431800"/>
          </a:xfrm>
          <a:prstGeom prst="actionButtonBeginning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553" name="Text Box 33"/>
          <p:cNvSpPr txBox="1">
            <a:spLocks noChangeArrowheads="1"/>
          </p:cNvSpPr>
          <p:nvPr/>
        </p:nvSpPr>
        <p:spPr bwMode="auto">
          <a:xfrm>
            <a:off x="8459788" y="549275"/>
            <a:ext cx="463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4340" name="Picture 4" descr="http://timeforimage.ru/upload/medialibrary/3f2/cvetovoy_krug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77" y="260648"/>
            <a:ext cx="252829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09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7" grpId="0"/>
      <p:bldP spid="10753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16573" y="548680"/>
            <a:ext cx="8183880" cy="105156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accent2"/>
                </a:solidFill>
              </a:rPr>
              <a:t>Задача № </a:t>
            </a:r>
            <a:r>
              <a:rPr lang="en-US" dirty="0" smtClean="0">
                <a:solidFill>
                  <a:schemeClr val="accent2"/>
                </a:solidFill>
              </a:rPr>
              <a:t>5</a:t>
            </a:r>
            <a:endParaRPr lang="ru-RU" dirty="0" smtClean="0">
              <a:solidFill>
                <a:schemeClr val="accent2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28775"/>
            <a:ext cx="8686800" cy="4525963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ru-RU" sz="3600" smtClean="0"/>
              <a:t>Периметр квадрата, вписанного в окружность, равен 48 см. Найдите сторону правильного пятиугольника, вписанного в ту же окружность.</a:t>
            </a:r>
          </a:p>
          <a:p>
            <a:pPr marL="609600" indent="-609600" eaLnBrk="1" hangingPunct="1">
              <a:buFontTx/>
              <a:buNone/>
            </a:pPr>
            <a:endParaRPr lang="ru-RU" sz="3600" smtClean="0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 rot="-8618627">
            <a:off x="3779838" y="4581525"/>
            <a:ext cx="1584325" cy="1511300"/>
          </a:xfrm>
          <a:prstGeom prst="pentagon">
            <a:avLst/>
          </a:prstGeom>
          <a:solidFill>
            <a:schemeClr val="accent1">
              <a:alpha val="4705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3" name="Oval 5"/>
          <p:cNvSpPr>
            <a:spLocks noChangeArrowheads="1"/>
          </p:cNvSpPr>
          <p:nvPr/>
        </p:nvSpPr>
        <p:spPr bwMode="auto">
          <a:xfrm>
            <a:off x="3779838" y="4437063"/>
            <a:ext cx="1657350" cy="1655762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3995738" y="4724400"/>
            <a:ext cx="1223962" cy="1081088"/>
          </a:xfrm>
          <a:prstGeom prst="rect">
            <a:avLst/>
          </a:prstGeom>
          <a:solidFill>
            <a:schemeClr val="accent1">
              <a:alpha val="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459788" y="6381750"/>
            <a:ext cx="360362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DBDE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AutoShap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459788" y="5949950"/>
            <a:ext cx="360362" cy="3603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BDBDE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5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  <p:bldP spid="58372" grpId="0" animBg="1"/>
      <p:bldP spid="58373" grpId="0" animBg="1"/>
      <p:bldP spid="5837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6259" y="457200"/>
            <a:ext cx="8183880" cy="105156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</a:rPr>
              <a:t>Что лишнее?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b="1" dirty="0" smtClean="0">
                <a:latin typeface="Times New Roman" pitchFamily="18" charset="0"/>
              </a:rPr>
              <a:t>Треугольник</a:t>
            </a:r>
          </a:p>
          <a:p>
            <a:pPr marL="0" indent="0" eaLnBrk="1" hangingPunct="1">
              <a:buNone/>
              <a:defRPr/>
            </a:pPr>
            <a:r>
              <a:rPr lang="ru-RU" b="1" dirty="0" smtClean="0">
                <a:latin typeface="Times New Roman" pitchFamily="18" charset="0"/>
              </a:rPr>
              <a:t>Квадрат</a:t>
            </a:r>
          </a:p>
          <a:p>
            <a:pPr marL="0" indent="0" eaLnBrk="1" hangingPunct="1">
              <a:buNone/>
              <a:defRPr/>
            </a:pPr>
            <a:r>
              <a:rPr lang="ru-RU" b="1" dirty="0" smtClean="0">
                <a:latin typeface="Times New Roman" pitchFamily="18" charset="0"/>
              </a:rPr>
              <a:t>Круг</a:t>
            </a:r>
          </a:p>
          <a:p>
            <a:pPr marL="0" indent="0" eaLnBrk="1" hangingPunct="1">
              <a:buNone/>
              <a:defRPr/>
            </a:pPr>
            <a:r>
              <a:rPr lang="ru-RU" b="1" dirty="0" smtClean="0">
                <a:latin typeface="Times New Roman" pitchFamily="18" charset="0"/>
              </a:rPr>
              <a:t>Пятиугольник</a:t>
            </a:r>
          </a:p>
          <a:p>
            <a:pPr marL="0" indent="0" eaLnBrk="1" hangingPunct="1">
              <a:buNone/>
              <a:defRPr/>
            </a:pPr>
            <a:r>
              <a:rPr lang="ru-RU" b="1" dirty="0" smtClean="0">
                <a:latin typeface="Times New Roman" pitchFamily="18" charset="0"/>
              </a:rPr>
              <a:t>Прямоугольник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b="1" dirty="0" smtClean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</a:rPr>
              <a:t>   Каким общим названием можно заменить оставшиеся слова?</a:t>
            </a:r>
          </a:p>
        </p:txBody>
      </p:sp>
      <p:sp>
        <p:nvSpPr>
          <p:cNvPr id="140293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50825" y="6237288"/>
            <a:ext cx="504825" cy="431800"/>
          </a:xfrm>
          <a:prstGeom prst="actionButtonBeginning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0294" name="AutoShape 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504825" cy="433387"/>
          </a:xfrm>
          <a:prstGeom prst="actionButtonEnd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0296" name="Text Box 8"/>
          <p:cNvSpPr txBox="1">
            <a:spLocks noChangeArrowheads="1"/>
          </p:cNvSpPr>
          <p:nvPr/>
        </p:nvSpPr>
        <p:spPr bwMode="auto">
          <a:xfrm>
            <a:off x="8440738" y="25876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955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6" dur="20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83880" cy="1051560"/>
          </a:xfrm>
        </p:spPr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4187952"/>
          </a:xfrm>
        </p:spPr>
        <p:txBody>
          <a:bodyPr/>
          <a:lstStyle/>
          <a:p>
            <a:r>
              <a:rPr lang="ru-RU" dirty="0" smtClean="0"/>
              <a:t>Читать п 110-112</a:t>
            </a:r>
          </a:p>
          <a:p>
            <a:r>
              <a:rPr lang="ru-RU" dirty="0" smtClean="0"/>
              <a:t>Решить №1110,1114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Спасибо за урок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5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1547738" y="2636912"/>
            <a:ext cx="367233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sldjump"/>
              </a:rPr>
              <a:t>№   </a:t>
            </a:r>
            <a:r>
              <a:rPr lang="en-US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1091</a:t>
            </a:r>
            <a:endParaRPr lang="ru-RU" sz="4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1331640" y="4237182"/>
            <a:ext cx="424847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  <a:hlinkClick r:id="rId3" action="ppaction://hlinksldjump"/>
              </a:rPr>
              <a:t>№   </a:t>
            </a:r>
            <a:r>
              <a:rPr lang="en-US" sz="4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1096</a:t>
            </a:r>
            <a:endParaRPr lang="ru-RU" sz="4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9820" name="Text Box 12"/>
          <p:cNvSpPr txBox="1">
            <a:spLocks noChangeArrowheads="1"/>
          </p:cNvSpPr>
          <p:nvPr/>
        </p:nvSpPr>
        <p:spPr bwMode="auto">
          <a:xfrm>
            <a:off x="755576" y="655638"/>
            <a:ext cx="7344816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ПРОВЕРКА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ДОМАШНЕГО ЗАДАНИЯ</a:t>
            </a:r>
          </a:p>
        </p:txBody>
      </p:sp>
      <p:sp>
        <p:nvSpPr>
          <p:cNvPr id="119855" name="Text Box 47"/>
          <p:cNvSpPr txBox="1">
            <a:spLocks noChangeArrowheads="1"/>
          </p:cNvSpPr>
          <p:nvPr/>
        </p:nvSpPr>
        <p:spPr bwMode="auto">
          <a:xfrm>
            <a:off x="8512175" y="25876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443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6" grpId="0"/>
      <p:bldP spid="119817" grpId="0"/>
      <p:bldP spid="1198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botanam.net/tasks/ru/geometriya/9_klass/l_s_atanasjan_2/zadanie_109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82" y="543000"/>
            <a:ext cx="697725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http://botanam.net/tasks/ru/geometriya/9_klass/l_s_atanasjan_2/zadanie_109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732768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17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62" name="Rectangle 66"/>
          <p:cNvSpPr>
            <a:spLocks noGrp="1" noChangeArrowheads="1"/>
          </p:cNvSpPr>
          <p:nvPr>
            <p:ph type="title"/>
          </p:nvPr>
        </p:nvSpPr>
        <p:spPr>
          <a:xfrm>
            <a:off x="458488" y="-387424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</a:rPr>
              <a:t>Повторим определения</a:t>
            </a:r>
          </a:p>
        </p:txBody>
      </p:sp>
      <p:sp>
        <p:nvSpPr>
          <p:cNvPr id="132165" name="Text Box 69"/>
          <p:cNvSpPr txBox="1">
            <a:spLocks noChangeArrowheads="1"/>
          </p:cNvSpPr>
          <p:nvPr/>
        </p:nvSpPr>
        <p:spPr bwMode="auto">
          <a:xfrm>
            <a:off x="8583613" y="1143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6984" y="908720"/>
            <a:ext cx="47731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400" dirty="0" smtClean="0"/>
              <a:t>Запишите формулу для нахождения длины дуги окружности.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/>
              <a:t>Какое </a:t>
            </a:r>
            <a:r>
              <a:rPr lang="ru-RU" sz="2400" dirty="0"/>
              <a:t>число обозначается буквой π и чему равно его приближенное значение?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Запишите формулы для нахождения площади круга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Запишите формулу для нахождения длины окружности.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/>
              <a:t>Запишите формулу для нахождения угла прав. многоугольника</a:t>
            </a:r>
            <a:r>
              <a:rPr lang="ru-RU" dirty="0"/>
              <a:t>.</a:t>
            </a:r>
          </a:p>
        </p:txBody>
      </p:sp>
      <p:grpSp>
        <p:nvGrpSpPr>
          <p:cNvPr id="37" name="Группа 6"/>
          <p:cNvGrpSpPr>
            <a:grpSpLocks/>
          </p:cNvGrpSpPr>
          <p:nvPr/>
        </p:nvGrpSpPr>
        <p:grpSpPr bwMode="auto">
          <a:xfrm>
            <a:off x="6363497" y="2242517"/>
            <a:ext cx="2420888" cy="1052736"/>
            <a:chOff x="3548797" y="-1257822"/>
            <a:chExt cx="3429024" cy="1785950"/>
          </a:xfrm>
        </p:grpSpPr>
        <p:sp>
          <p:nvSpPr>
            <p:cNvPr id="38" name="Горизонтальный свиток 37"/>
            <p:cNvSpPr/>
            <p:nvPr/>
          </p:nvSpPr>
          <p:spPr>
            <a:xfrm>
              <a:off x="3548797" y="-1257822"/>
              <a:ext cx="3429024" cy="1785950"/>
            </a:xfrm>
            <a:prstGeom prst="horizontalScroll">
              <a:avLst/>
            </a:prstGeom>
            <a:solidFill>
              <a:srgbClr val="C2E49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3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9744585"/>
                </p:ext>
              </p:extLst>
            </p:nvPr>
          </p:nvGraphicFramePr>
          <p:xfrm>
            <a:off x="3907358" y="-833058"/>
            <a:ext cx="2786083" cy="8864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1" name="Формула" r:id="rId3" imgW="558720" imgH="177480" progId="Equation.3">
                    <p:embed/>
                  </p:oleObj>
                </mc:Choice>
                <mc:Fallback>
                  <p:oleObj name="Формула" r:id="rId3" imgW="558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7358" y="-833058"/>
                          <a:ext cx="2786083" cy="8864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Группа 6"/>
          <p:cNvGrpSpPr>
            <a:grpSpLocks/>
          </p:cNvGrpSpPr>
          <p:nvPr/>
        </p:nvGrpSpPr>
        <p:grpSpPr bwMode="auto">
          <a:xfrm>
            <a:off x="6367658" y="1124743"/>
            <a:ext cx="2308671" cy="1131524"/>
            <a:chOff x="5157791" y="4068692"/>
            <a:chExt cx="3429024" cy="1785950"/>
          </a:xfrm>
        </p:grpSpPr>
        <p:sp>
          <p:nvSpPr>
            <p:cNvPr id="41" name="Горизонтальный свиток 40"/>
            <p:cNvSpPr/>
            <p:nvPr/>
          </p:nvSpPr>
          <p:spPr>
            <a:xfrm>
              <a:off x="5157791" y="4068692"/>
              <a:ext cx="3429024" cy="1785950"/>
            </a:xfrm>
            <a:prstGeom prst="horizontalScroll">
              <a:avLst/>
            </a:prstGeom>
            <a:solidFill>
              <a:srgbClr val="C2E49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42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6685032"/>
                </p:ext>
              </p:extLst>
            </p:nvPr>
          </p:nvGraphicFramePr>
          <p:xfrm>
            <a:off x="5590882" y="4461600"/>
            <a:ext cx="2562838" cy="10001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2" name="Формула" r:id="rId5" imgW="520560" imgH="203040" progId="Equation.3">
                    <p:embed/>
                  </p:oleObj>
                </mc:Choice>
                <mc:Fallback>
                  <p:oleObj name="Формула" r:id="rId5" imgW="520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90882" y="4461600"/>
                          <a:ext cx="2562838" cy="10001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" name="Группа 6"/>
          <p:cNvGrpSpPr>
            <a:grpSpLocks/>
          </p:cNvGrpSpPr>
          <p:nvPr/>
        </p:nvGrpSpPr>
        <p:grpSpPr bwMode="auto">
          <a:xfrm>
            <a:off x="6716691" y="3295253"/>
            <a:ext cx="1714500" cy="1127026"/>
            <a:chOff x="7361213" y="1379355"/>
            <a:chExt cx="3429024" cy="1785950"/>
          </a:xfrm>
        </p:grpSpPr>
        <p:sp>
          <p:nvSpPr>
            <p:cNvPr id="44" name="Горизонтальный свиток 43"/>
            <p:cNvSpPr/>
            <p:nvPr/>
          </p:nvSpPr>
          <p:spPr>
            <a:xfrm>
              <a:off x="7361213" y="1379355"/>
              <a:ext cx="3429024" cy="1785950"/>
            </a:xfrm>
            <a:prstGeom prst="horizontalScroll">
              <a:avLst/>
            </a:prstGeom>
            <a:solidFill>
              <a:srgbClr val="C2E49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4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0980471"/>
                </p:ext>
              </p:extLst>
            </p:nvPr>
          </p:nvGraphicFramePr>
          <p:xfrm>
            <a:off x="8400430" y="1705406"/>
            <a:ext cx="2097051" cy="1226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3" name="Формула" r:id="rId7" imgW="672840" imgH="393480" progId="Equation.3">
                    <p:embed/>
                  </p:oleObj>
                </mc:Choice>
                <mc:Fallback>
                  <p:oleObj name="Формула" r:id="rId7" imgW="6728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00430" y="1705406"/>
                          <a:ext cx="2097051" cy="1226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6" name="Горизонтальный свиток 55"/>
          <p:cNvSpPr/>
          <p:nvPr/>
        </p:nvSpPr>
        <p:spPr bwMode="auto">
          <a:xfrm>
            <a:off x="5694903" y="5634252"/>
            <a:ext cx="3071816" cy="1239868"/>
          </a:xfrm>
          <a:prstGeom prst="horizontalScroll">
            <a:avLst/>
          </a:prstGeom>
          <a:solidFill>
            <a:srgbClr val="C2E4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095899"/>
              </p:ext>
            </p:extLst>
          </p:nvPr>
        </p:nvGraphicFramePr>
        <p:xfrm>
          <a:off x="5941933" y="5661248"/>
          <a:ext cx="2641680" cy="1023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Формула" r:id="rId9" imgW="1015920" imgH="393480" progId="Equation.3">
                  <p:embed/>
                </p:oleObj>
              </mc:Choice>
              <mc:Fallback>
                <p:oleObj name="Формула" r:id="rId9" imgW="1015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1933" y="5661248"/>
                        <a:ext cx="2641680" cy="10236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Горизонтальный свиток 61"/>
          <p:cNvSpPr/>
          <p:nvPr/>
        </p:nvSpPr>
        <p:spPr bwMode="auto">
          <a:xfrm>
            <a:off x="6255715" y="4394384"/>
            <a:ext cx="2511004" cy="1239868"/>
          </a:xfrm>
          <a:prstGeom prst="horizontalScroll">
            <a:avLst/>
          </a:prstGeom>
          <a:solidFill>
            <a:srgbClr val="C2E4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17957"/>
              </p:ext>
            </p:extLst>
          </p:nvPr>
        </p:nvGraphicFramePr>
        <p:xfrm>
          <a:off x="6716691" y="4543624"/>
          <a:ext cx="1430338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Формула" r:id="rId11" imgW="431613" imgH="393529" progId="Equation.3">
                  <p:embed/>
                </p:oleObj>
              </mc:Choice>
              <mc:Fallback>
                <p:oleObj name="Формула" r:id="rId11" imgW="431613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6691" y="4543624"/>
                        <a:ext cx="1430338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842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339933"/>
                </a:solidFill>
                <a:latin typeface="Arial Unicode MS" pitchFamily="34" charset="-128"/>
              </a:rPr>
              <a:t>Проверочный тест</a:t>
            </a:r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89676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/>
              <a:t>1. Найдите угол правильного десятиугольника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/>
              <a:t>    </a:t>
            </a:r>
            <a:r>
              <a:rPr lang="ru-RU" sz="2800" b="1" dirty="0" smtClean="0">
                <a:solidFill>
                  <a:srgbClr val="007976"/>
                </a:solidFill>
              </a:rPr>
              <a:t>1)  288°           2)  144°           3)  164°</a:t>
            </a:r>
            <a:r>
              <a:rPr lang="ru-RU" sz="2800" b="1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/>
              <a:t>2. Найдите сторону правильного треугольника,  если радиус описанной около него окружности равен 2 м.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/>
              <a:t>    </a:t>
            </a:r>
            <a:r>
              <a:rPr lang="ru-RU" sz="2800" b="1" dirty="0" smtClean="0">
                <a:solidFill>
                  <a:srgbClr val="007976"/>
                </a:solidFill>
              </a:rPr>
              <a:t>1)  2</a:t>
            </a:r>
            <a:r>
              <a:rPr lang="ru-RU" sz="2800" b="1" dirty="0" smtClean="0">
                <a:solidFill>
                  <a:srgbClr val="007976"/>
                </a:solidFill>
                <a:cs typeface="Arial" charset="0"/>
              </a:rPr>
              <a:t>√3</a:t>
            </a:r>
            <a:r>
              <a:rPr lang="ru-RU" sz="2800" b="1" dirty="0" smtClean="0">
                <a:solidFill>
                  <a:srgbClr val="007976"/>
                </a:solidFill>
              </a:rPr>
              <a:t> </a:t>
            </a:r>
            <a:r>
              <a:rPr lang="ru-RU" sz="2800" b="1" i="1" dirty="0" smtClean="0">
                <a:solidFill>
                  <a:srgbClr val="007976"/>
                </a:solidFill>
              </a:rPr>
              <a:t>м </a:t>
            </a:r>
            <a:r>
              <a:rPr lang="ru-RU" sz="2800" b="1" dirty="0" smtClean="0">
                <a:solidFill>
                  <a:srgbClr val="007976"/>
                </a:solidFill>
              </a:rPr>
              <a:t>           2)  2 </a:t>
            </a:r>
            <a:r>
              <a:rPr lang="ru-RU" sz="2800" b="1" i="1" dirty="0" smtClean="0">
                <a:solidFill>
                  <a:srgbClr val="007976"/>
                </a:solidFill>
              </a:rPr>
              <a:t>м </a:t>
            </a:r>
            <a:r>
              <a:rPr lang="ru-RU" sz="2800" b="1" dirty="0" smtClean="0">
                <a:solidFill>
                  <a:srgbClr val="007976"/>
                </a:solidFill>
              </a:rPr>
              <a:t>          3)   6</a:t>
            </a:r>
            <a:r>
              <a:rPr lang="ru-RU" sz="2800" b="1" i="1" dirty="0" smtClean="0">
                <a:solidFill>
                  <a:srgbClr val="007976"/>
                </a:solidFill>
              </a:rPr>
              <a:t> м</a:t>
            </a:r>
            <a:endParaRPr lang="ru-RU" sz="2800" b="1" dirty="0" smtClean="0">
              <a:solidFill>
                <a:srgbClr val="00797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b="1" dirty="0" smtClean="0">
              <a:solidFill>
                <a:srgbClr val="00797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/>
              <a:t>3. Найдите площадь кругового сектора радиуса 4 см, если его центральный угол равен 90°.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/>
              <a:t>    </a:t>
            </a:r>
            <a:r>
              <a:rPr lang="ru-RU" sz="2800" b="1" dirty="0" smtClean="0">
                <a:solidFill>
                  <a:srgbClr val="007976"/>
                </a:solidFill>
              </a:rPr>
              <a:t>1)  </a:t>
            </a:r>
            <a:r>
              <a:rPr lang="ru-RU" sz="2800" b="1" i="1" dirty="0" smtClean="0">
                <a:solidFill>
                  <a:srgbClr val="007976"/>
                </a:solidFill>
              </a:rPr>
              <a:t>π</a:t>
            </a:r>
            <a:r>
              <a:rPr lang="ru-RU" sz="2800" b="1" dirty="0" smtClean="0">
                <a:solidFill>
                  <a:srgbClr val="007976"/>
                </a:solidFill>
              </a:rPr>
              <a:t>  </a:t>
            </a:r>
            <a:r>
              <a:rPr lang="ru-RU" sz="2800" b="1" i="1" dirty="0" smtClean="0">
                <a:solidFill>
                  <a:srgbClr val="007976"/>
                </a:solidFill>
              </a:rPr>
              <a:t>см</a:t>
            </a:r>
            <a:r>
              <a:rPr lang="ru-RU" sz="2800" b="1" dirty="0" smtClean="0">
                <a:solidFill>
                  <a:srgbClr val="007976"/>
                </a:solidFill>
              </a:rPr>
              <a:t>             2)   </a:t>
            </a:r>
            <a:r>
              <a:rPr lang="ru-RU" sz="2800" b="1" i="1" dirty="0" smtClean="0">
                <a:solidFill>
                  <a:srgbClr val="007976"/>
                </a:solidFill>
              </a:rPr>
              <a:t>4π</a:t>
            </a:r>
            <a:r>
              <a:rPr lang="ru-RU" sz="2800" b="1" dirty="0" smtClean="0">
                <a:solidFill>
                  <a:srgbClr val="007976"/>
                </a:solidFill>
              </a:rPr>
              <a:t> </a:t>
            </a:r>
            <a:r>
              <a:rPr lang="ru-RU" sz="2800" b="1" i="1" dirty="0" smtClean="0">
                <a:solidFill>
                  <a:srgbClr val="007976"/>
                </a:solidFill>
              </a:rPr>
              <a:t>см</a:t>
            </a:r>
            <a:r>
              <a:rPr lang="ru-RU" sz="2800" b="1" dirty="0" smtClean="0">
                <a:solidFill>
                  <a:srgbClr val="007976"/>
                </a:solidFill>
              </a:rPr>
              <a:t>     3)   </a:t>
            </a:r>
            <a:r>
              <a:rPr lang="ru-RU" sz="2800" b="1" i="1" dirty="0" smtClean="0">
                <a:solidFill>
                  <a:srgbClr val="007976"/>
                </a:solidFill>
              </a:rPr>
              <a:t>8π см</a:t>
            </a:r>
          </a:p>
        </p:txBody>
      </p:sp>
      <p:sp>
        <p:nvSpPr>
          <p:cNvPr id="205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23"/>
          <p:cNvGraphicFramePr>
            <a:graphicFrameLocks noChangeAspect="1"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646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8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0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4" grpId="1"/>
      <p:bldP spid="4097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507413" cy="62642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FFFFCC"/>
                </a:solidFill>
                <a:latin typeface="Times New Roman" pitchFamily="18" charset="0"/>
              </a:rPr>
              <a:t>  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</a:rPr>
              <a:t>Задача 1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latin typeface="Times New Roman" pitchFamily="18" charset="0"/>
              </a:rPr>
              <a:t>   (О Тунгусском метеорите, 1908 г.)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b="1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latin typeface="Times New Roman" pitchFamily="18" charset="0"/>
              </a:rPr>
              <a:t>        </a:t>
            </a:r>
            <a:r>
              <a:rPr lang="ru-RU" sz="3600" dirty="0" smtClean="0">
                <a:latin typeface="Times New Roman" pitchFamily="18" charset="0"/>
              </a:rPr>
              <a:t>Диаметр опалённой площади тайги от взрыва Тунгусского метеорита равен примерно 38 км. Какая площадь тайги пострадала от метеорита?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3600" dirty="0" smtClean="0"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latin typeface="Times New Roman" pitchFamily="18" charset="0"/>
              </a:rPr>
              <a:t>   </a:t>
            </a:r>
            <a:endParaRPr lang="ru-RU" sz="2800" b="1" dirty="0" smtClean="0">
              <a:solidFill>
                <a:srgbClr val="FFFFCC"/>
              </a:solidFill>
              <a:latin typeface="Times New Roman" pitchFamily="18" charset="0"/>
            </a:endParaRPr>
          </a:p>
        </p:txBody>
      </p:sp>
      <p:sp>
        <p:nvSpPr>
          <p:cNvPr id="12595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504825" cy="433387"/>
          </a:xfrm>
          <a:prstGeom prst="actionButtonEnd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5957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50825" y="6237288"/>
            <a:ext cx="504825" cy="431800"/>
          </a:xfrm>
          <a:prstGeom prst="actionButtonBeginning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5958" name="Text Box 6"/>
          <p:cNvSpPr txBox="1">
            <a:spLocks noChangeArrowheads="1"/>
          </p:cNvSpPr>
          <p:nvPr/>
        </p:nvSpPr>
        <p:spPr bwMode="auto">
          <a:xfrm>
            <a:off x="8440738" y="25876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886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endParaRPr lang="ru-RU" b="1" dirty="0" smtClean="0">
              <a:solidFill>
                <a:srgbClr val="FFFFCC"/>
              </a:solidFill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Задача 2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dirty="0" smtClean="0">
                <a:latin typeface="Times New Roman" pitchFamily="18" charset="0"/>
              </a:rPr>
              <a:t>   </a:t>
            </a:r>
            <a:r>
              <a:rPr lang="ru-RU" sz="3600" dirty="0" smtClean="0">
                <a:latin typeface="Times New Roman" pitchFamily="18" charset="0"/>
              </a:rPr>
              <a:t>Найдите площадь ¼ круга, радиус которого 4,4 </a:t>
            </a:r>
            <a:r>
              <a:rPr lang="ru-RU" sz="3600" dirty="0" err="1" smtClean="0">
                <a:latin typeface="Times New Roman" pitchFamily="18" charset="0"/>
              </a:rPr>
              <a:t>дм</a:t>
            </a:r>
            <a:r>
              <a:rPr lang="ru-RU" sz="3600" dirty="0" smtClean="0">
                <a:latin typeface="Times New Roman" pitchFamily="18" charset="0"/>
              </a:rPr>
              <a:t>. Число 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округлить до целых.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132138" y="3284538"/>
            <a:ext cx="2735262" cy="2663825"/>
            <a:chOff x="1973" y="2069"/>
            <a:chExt cx="1723" cy="1678"/>
          </a:xfrm>
        </p:grpSpPr>
        <p:sp>
          <p:nvSpPr>
            <p:cNvPr id="126980" name="Oval 4"/>
            <p:cNvSpPr>
              <a:spLocks noChangeArrowheads="1"/>
            </p:cNvSpPr>
            <p:nvPr/>
          </p:nvSpPr>
          <p:spPr bwMode="auto">
            <a:xfrm>
              <a:off x="1973" y="2069"/>
              <a:ext cx="1723" cy="1678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rgbClr val="A50021"/>
              </a:solidFill>
              <a:round/>
              <a:headEnd/>
              <a:tailEnd/>
            </a:ln>
            <a:effectLst>
              <a:prstShdw prst="shdw17" dist="17961" dir="2700000">
                <a:srgbClr val="A50021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6981" name="Line 5"/>
            <p:cNvSpPr>
              <a:spLocks noChangeShapeType="1"/>
            </p:cNvSpPr>
            <p:nvPr/>
          </p:nvSpPr>
          <p:spPr bwMode="auto">
            <a:xfrm flipV="1">
              <a:off x="2835" y="2251"/>
              <a:ext cx="544" cy="635"/>
            </a:xfrm>
            <a:prstGeom prst="line">
              <a:avLst/>
            </a:prstGeom>
            <a:noFill/>
            <a:ln w="57150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49" name="Text Box 6"/>
            <p:cNvSpPr txBox="1">
              <a:spLocks noChangeArrowheads="1"/>
            </p:cNvSpPr>
            <p:nvPr/>
          </p:nvSpPr>
          <p:spPr bwMode="auto">
            <a:xfrm>
              <a:off x="2835" y="2387"/>
              <a:ext cx="54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solidFill>
                    <a:srgbClr val="A50021"/>
                  </a:solidFill>
                </a:rPr>
                <a:t>r</a:t>
              </a:r>
              <a:endParaRPr lang="ru-RU" sz="2800">
                <a:solidFill>
                  <a:srgbClr val="A50021"/>
                </a:solidFill>
              </a:endParaRPr>
            </a:p>
          </p:txBody>
        </p:sp>
      </p:grpSp>
      <p:sp>
        <p:nvSpPr>
          <p:cNvPr id="126983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504825" cy="433387"/>
          </a:xfrm>
          <a:prstGeom prst="actionButtonEnd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6984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50825" y="6237288"/>
            <a:ext cx="504825" cy="431800"/>
          </a:xfrm>
          <a:prstGeom prst="actionButtonBeginning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8512175" y="3302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17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765175"/>
            <a:ext cx="5905500" cy="52562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rgbClr val="FFFFCC"/>
                </a:solidFill>
                <a:latin typeface="Times New Roman" pitchFamily="18" charset="0"/>
              </a:rPr>
              <a:t>  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Задача 3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2800" b="1" dirty="0" smtClean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</a:rPr>
              <a:t>       </a:t>
            </a:r>
            <a:r>
              <a:rPr lang="ru-RU" sz="3000" dirty="0" smtClean="0">
                <a:latin typeface="Times New Roman" pitchFamily="18" charset="0"/>
              </a:rPr>
              <a:t>Древнегреческий математик Архимед установил, что длина окружности относится к длине диаметра  приближенно  как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3000" dirty="0" smtClean="0">
                <a:latin typeface="Times New Roman" pitchFamily="18" charset="0"/>
              </a:rPr>
              <a:t>    22</a:t>
            </a:r>
            <a:r>
              <a:rPr lang="ru-RU" sz="3000" b="1" dirty="0" smtClean="0">
                <a:latin typeface="Times New Roman" pitchFamily="18" charset="0"/>
              </a:rPr>
              <a:t>:</a:t>
            </a:r>
            <a:r>
              <a:rPr lang="ru-RU" sz="3000" dirty="0" smtClean="0">
                <a:latin typeface="Times New Roman" pitchFamily="18" charset="0"/>
              </a:rPr>
              <a:t>7. Найдите длину окружности, диаметр которой  4,2 </a:t>
            </a:r>
            <a:r>
              <a:rPr lang="ru-RU" sz="3000" dirty="0" err="1" smtClean="0">
                <a:latin typeface="Times New Roman" pitchFamily="18" charset="0"/>
              </a:rPr>
              <a:t>дм</a:t>
            </a:r>
            <a:r>
              <a:rPr lang="ru-RU" sz="3000" dirty="0" smtClean="0">
                <a:latin typeface="Times New Roman" pitchFamily="18" charset="0"/>
              </a:rPr>
              <a:t>.</a:t>
            </a:r>
          </a:p>
        </p:txBody>
      </p:sp>
      <p:pic>
        <p:nvPicPr>
          <p:cNvPr id="129034" name="Picture 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3663" y="188913"/>
            <a:ext cx="2447925" cy="3313112"/>
          </a:xfrm>
          <a:ln w="38100">
            <a:solidFill>
              <a:srgbClr val="333399"/>
            </a:solidFill>
          </a:ln>
        </p:spPr>
      </p:pic>
      <p:sp>
        <p:nvSpPr>
          <p:cNvPr id="12902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504825" cy="433387"/>
          </a:xfrm>
          <a:prstGeom prst="actionButtonEnd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9029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250825" y="6237288"/>
            <a:ext cx="504825" cy="431800"/>
          </a:xfrm>
          <a:prstGeom prst="actionButtonBeginning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9035" name="Text Box 11"/>
          <p:cNvSpPr txBox="1">
            <a:spLocks noChangeArrowheads="1"/>
          </p:cNvSpPr>
          <p:nvPr/>
        </p:nvSpPr>
        <p:spPr bwMode="auto">
          <a:xfrm>
            <a:off x="447675" y="185738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692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94280" y="116632"/>
            <a:ext cx="8183880" cy="105156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800080"/>
                </a:solidFill>
              </a:rPr>
              <a:t>Задача № </a:t>
            </a:r>
            <a:r>
              <a:rPr lang="en-US" dirty="0" smtClean="0">
                <a:solidFill>
                  <a:srgbClr val="800080"/>
                </a:solidFill>
              </a:rPr>
              <a:t>4</a:t>
            </a:r>
            <a:endParaRPr lang="ru-RU" dirty="0" smtClean="0">
              <a:solidFill>
                <a:srgbClr val="80008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456089" y="1257173"/>
            <a:ext cx="8183880" cy="4187952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ru-RU" sz="3600" dirty="0" smtClean="0"/>
              <a:t>Найдите площадь кольца, ограниченного двумя окружностями с общим центром и радиусами 3 см и 7 см.</a:t>
            </a:r>
          </a:p>
          <a:p>
            <a:pPr marL="609600" indent="-609600" algn="ctr" eaLnBrk="1" hangingPunct="1">
              <a:buFontTx/>
              <a:buNone/>
            </a:pPr>
            <a:endParaRPr lang="ru-RU" sz="3600" dirty="0" smtClean="0"/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3635375" y="4365625"/>
            <a:ext cx="2160588" cy="2159000"/>
          </a:xfrm>
          <a:prstGeom prst="ellipse">
            <a:avLst/>
          </a:prstGeom>
          <a:solidFill>
            <a:srgbClr val="993366">
              <a:alpha val="23137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4067175" y="4797425"/>
            <a:ext cx="1296988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 flipV="1">
            <a:off x="4716463" y="4941888"/>
            <a:ext cx="935037" cy="503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4716463" y="5445125"/>
            <a:ext cx="43180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4" name="AutoShap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459788" y="6381750"/>
            <a:ext cx="360362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BDBDE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5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459788" y="5949950"/>
            <a:ext cx="360362" cy="360363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BDBDE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90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  <p:bldP spid="57348" grpId="0" animBg="1"/>
      <p:bldP spid="57349" grpId="0" animBg="1"/>
      <p:bldP spid="57350" grpId="0" animBg="1"/>
      <p:bldP spid="5735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72</TotalTime>
  <Words>316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Аспект</vt:lpstr>
      <vt:lpstr>Microsoft Equation 3.0</vt:lpstr>
      <vt:lpstr>Длина окружности и площадь круга  </vt:lpstr>
      <vt:lpstr>Презентация PowerPoint</vt:lpstr>
      <vt:lpstr>Презентация PowerPoint</vt:lpstr>
      <vt:lpstr>Повторим определения</vt:lpstr>
      <vt:lpstr>Проверочный тест</vt:lpstr>
      <vt:lpstr>Презентация PowerPoint</vt:lpstr>
      <vt:lpstr>Презентация PowerPoint</vt:lpstr>
      <vt:lpstr>Презентация PowerPoint</vt:lpstr>
      <vt:lpstr>Задача № 4</vt:lpstr>
      <vt:lpstr>Задача № 5</vt:lpstr>
      <vt:lpstr>Что лишнее?</vt:lpstr>
      <vt:lpstr>Домашнее задание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6</cp:revision>
  <dcterms:created xsi:type="dcterms:W3CDTF">2017-01-28T10:41:33Z</dcterms:created>
  <dcterms:modified xsi:type="dcterms:W3CDTF">2017-01-28T11:54:26Z</dcterms:modified>
</cp:coreProperties>
</file>