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7" r:id="rId2"/>
    <p:sldId id="298" r:id="rId3"/>
    <p:sldId id="290" r:id="rId4"/>
    <p:sldId id="291" r:id="rId5"/>
    <p:sldId id="259" r:id="rId6"/>
    <p:sldId id="262" r:id="rId7"/>
    <p:sldId id="258" r:id="rId8"/>
    <p:sldId id="260" r:id="rId9"/>
    <p:sldId id="294" r:id="rId10"/>
    <p:sldId id="293" r:id="rId11"/>
    <p:sldId id="264" r:id="rId12"/>
    <p:sldId id="265" r:id="rId13"/>
    <p:sldId id="299" r:id="rId14"/>
    <p:sldId id="266" r:id="rId15"/>
    <p:sldId id="267" r:id="rId16"/>
    <p:sldId id="268" r:id="rId17"/>
    <p:sldId id="269" r:id="rId18"/>
    <p:sldId id="271" r:id="rId19"/>
    <p:sldId id="296" r:id="rId20"/>
    <p:sldId id="272" r:id="rId21"/>
    <p:sldId id="273" r:id="rId22"/>
    <p:sldId id="276" r:id="rId23"/>
    <p:sldId id="280" r:id="rId24"/>
    <p:sldId id="281" r:id="rId25"/>
    <p:sldId id="282" r:id="rId26"/>
    <p:sldId id="283" r:id="rId27"/>
    <p:sldId id="286" r:id="rId28"/>
    <p:sldId id="285" r:id="rId29"/>
    <p:sldId id="295" r:id="rId30"/>
    <p:sldId id="289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06" autoAdjust="0"/>
    <p:restoredTop sz="94660"/>
  </p:normalViewPr>
  <p:slideViewPr>
    <p:cSldViewPr>
      <p:cViewPr varScale="1">
        <p:scale>
          <a:sx n="118" d="100"/>
          <a:sy n="118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942981F-5F38-4F80-93DB-AC696FF959BB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EB3920A-7591-4F6C-83C6-99868CE2C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3358C-0C6F-42DD-A0A2-8CAC07DFAB85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D6DBD-B0CA-4295-BEFA-184C740F0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CADC2-0C00-4C48-8117-777190E62062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8FCEF-7348-4A10-BE73-179E43D34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FCEB1C-FFE2-4F7C-BA57-2885550FBF8D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2CF82F-A3B7-4750-9923-D3E092CC5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ACB1E2A-07C5-488E-A8D5-412915178942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A6CB2F3-CE9B-4A5D-8B08-71DC35D97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E778C1-A48D-4522-A6AA-0F2CF676AA50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55DCCC-B906-4632-A525-4878FC3D3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150963-5920-4CB6-AAED-6A82A8656172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22B4E5-4A2B-4B97-A87E-97E462495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FB1E07-9311-4955-8E4A-211733D49EC5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1DCDE4-28EF-4989-AA48-5A34204E7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9A9E9-A290-4DDE-BCB7-452C4E982953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7877-E611-4564-8ABF-C67B28C05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CE9D525B-6710-42ED-81C6-97AEB99A340F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25B5528-4927-4EEE-988A-0E2010630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614B6D87-E7A7-4ABF-A616-8123043AABFF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 smtClean="0"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70F3E74-0E90-4886-B35A-47DB17A05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 smtClean="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31F9A617-EA9F-43E8-963A-8731D2DF1655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 smtClean="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2828E8C2-0CA3-435E-982A-90A070117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82" r:id="rId7"/>
    <p:sldLayoutId id="2147483691" r:id="rId8"/>
    <p:sldLayoutId id="2147483692" r:id="rId9"/>
    <p:sldLayoutId id="2147483683" r:id="rId10"/>
    <p:sldLayoutId id="2147483684" r:id="rId11"/>
  </p:sldLayoutIdLst>
  <p:txStyles>
    <p:titleStyle>
      <a:lvl1pPr marL="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7166"/>
            <a:ext cx="8424936" cy="285752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ru-RU" dirty="0" smtClean="0"/>
              <a:t>Экологическое воспитание дошкольников 6-7 лет через опытно-экспериментальную  деятельность</a:t>
            </a:r>
            <a:endParaRPr lang="ru-RU" dirty="0"/>
          </a:p>
        </p:txBody>
      </p:sp>
      <p:sp>
        <p:nvSpPr>
          <p:cNvPr id="13314" name="Текст 2"/>
          <p:cNvSpPr>
            <a:spLocks noGrp="1"/>
          </p:cNvSpPr>
          <p:nvPr>
            <p:ph type="body" idx="1"/>
          </p:nvPr>
        </p:nvSpPr>
        <p:spPr>
          <a:xfrm>
            <a:off x="4572000" y="4643438"/>
            <a:ext cx="4114800" cy="1738312"/>
          </a:xfrm>
        </p:spPr>
        <p:txBody>
          <a:bodyPr>
            <a:noAutofit/>
          </a:bodyPr>
          <a:lstStyle/>
          <a:p>
            <a:pPr marL="73025" algn="l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Работу выполнила</a:t>
            </a:r>
          </a:p>
          <a:p>
            <a:pPr marL="73025" algn="l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воспитатель МБДОУ №33</a:t>
            </a:r>
          </a:p>
          <a:p>
            <a:pPr marL="73025" algn="l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Куличкова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Н.Л.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F:\Новая папка\Фото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41084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Фото0047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476250"/>
            <a:ext cx="4067175" cy="5545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Users\1\Documents\старшая группа\Фото0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081597" cy="381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ocuments\старшая группа\Фото0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1\Documents\старшая группа\Фото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42852"/>
            <a:ext cx="2500414" cy="333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ocuments\старшая группа\Фото0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51841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1\Documents\старшая группа\Фото0622.jpg"/>
          <p:cNvPicPr>
            <a:picLocks noChangeAspect="1" noChangeArrowheads="1"/>
          </p:cNvPicPr>
          <p:nvPr/>
        </p:nvPicPr>
        <p:blipFill>
          <a:blip r:embed="rId2"/>
          <a:srcRect t="17337" b="16357"/>
          <a:stretch>
            <a:fillRect/>
          </a:stretch>
        </p:blipFill>
        <p:spPr bwMode="auto">
          <a:xfrm>
            <a:off x="179388" y="188913"/>
            <a:ext cx="3198812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Users\1\Documents\старшая группа\Фото0620.jpg"/>
          <p:cNvPicPr>
            <a:picLocks noChangeAspect="1" noChangeArrowheads="1"/>
          </p:cNvPicPr>
          <p:nvPr/>
        </p:nvPicPr>
        <p:blipFill>
          <a:blip r:embed="rId3"/>
          <a:srcRect t="18108"/>
          <a:stretch>
            <a:fillRect/>
          </a:stretch>
        </p:blipFill>
        <p:spPr bwMode="auto">
          <a:xfrm>
            <a:off x="4787900" y="188913"/>
            <a:ext cx="28209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C:\Users\1\Documents\старшая группа\Фото06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573463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C:\Users\1\Documents\старшая группа\Фото0675.jpg"/>
          <p:cNvPicPr>
            <a:picLocks noChangeAspect="1" noChangeArrowheads="1"/>
          </p:cNvPicPr>
          <p:nvPr/>
        </p:nvPicPr>
        <p:blipFill>
          <a:blip r:embed="rId5"/>
          <a:srcRect l="25255" t="12021" r="-4118" b="3851"/>
          <a:stretch>
            <a:fillRect/>
          </a:stretch>
        </p:blipFill>
        <p:spPr bwMode="auto">
          <a:xfrm>
            <a:off x="5108575" y="3573463"/>
            <a:ext cx="2465388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2"/>
          <p:cNvSpPr>
            <a:spLocks noChangeArrowheads="1"/>
          </p:cNvSpPr>
          <p:nvPr/>
        </p:nvSpPr>
        <p:spPr bwMode="auto">
          <a:xfrm>
            <a:off x="642938" y="214313"/>
            <a:ext cx="8001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t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Основным методом ознакомления детей с природой является наблюдения, организуемые воспитателем на занятиях и в повседневной жизни.</a:t>
            </a:r>
            <a:r>
              <a:rPr lang="ru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Более действенный метод ознакомления с природой — труд детей по уходу за растениями и животными.</a:t>
            </a:r>
            <a:r>
              <a:rPr lang="ru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Чтобы правильно руководить наблюдениями и трудом дошкольников в природе, воспитатели детского сада должны пополнять свои знания по биологии растений и животных, владеть практическими умениями и навыками в этом виде труда, а также методикой проведения наблюдений, экскурсий, организацией труда дошкольников.</a:t>
            </a:r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:\Экология\DSCN1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716281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:\Экология\DSCN18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65175"/>
            <a:ext cx="392271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F:\Экология\DSCN1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765175"/>
            <a:ext cx="392271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:\Экология\DSCN1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04813"/>
            <a:ext cx="815975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:\Экология\DSCN1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60"/>
            <a:ext cx="4065589" cy="542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3" descr="F:\Экология\DSCN1836.JPG"/>
          <p:cNvPicPr>
            <a:picLocks noChangeAspect="1" noChangeArrowheads="1"/>
          </p:cNvPicPr>
          <p:nvPr/>
        </p:nvPicPr>
        <p:blipFill>
          <a:blip r:embed="rId3"/>
          <a:srcRect t="9685" b="4614"/>
          <a:stretch>
            <a:fillRect/>
          </a:stretch>
        </p:blipFill>
        <p:spPr bwMode="auto">
          <a:xfrm>
            <a:off x="4198212" y="214290"/>
            <a:ext cx="4725126" cy="539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357188" y="214313"/>
            <a:ext cx="8572500" cy="64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Технологию экспериментальной деятельности мы распределили  по месяцам:  ее особенность в  максимально эффективном использовании в работе с детьми по ознакомлению с явлениями природы периоды каждого сезона. Например, в зимний период мы проводим познание свойств снега, а теплые месяца  изучение свойства песка (сыпучесть, игры влажным песком, из него можно строить; ознакомление же с Луной, звездами, ночным небом организовывается в ноябре, декабре, январе - в это время самый короткий день, и поэтому возможны наблюдения на прогулке.</a:t>
            </a:r>
            <a:endParaRPr lang="ru-RU"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то0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00987" cy="592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Новая папка\DSCN18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2318" t="14076" r="3330" b="19478"/>
          <a:stretch/>
        </p:blipFill>
        <p:spPr bwMode="auto">
          <a:xfrm>
            <a:off x="207817" y="620688"/>
            <a:ext cx="8684663" cy="5544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1\Documents\фото по экологии\DSCN16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625475"/>
            <a:ext cx="4079875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 descr="C:\Users\1\Documents\фото по экологии\DSCN16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6150" y="625475"/>
            <a:ext cx="4079875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1\Documents\фото по экологии\DSCN1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00371"/>
            <a:ext cx="4870257" cy="365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ocuments\фото по экологии\DSCN1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0"/>
            <a:ext cx="5072098" cy="380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2"/>
          <p:cNvSpPr>
            <a:spLocks noChangeArrowheads="1"/>
          </p:cNvSpPr>
          <p:nvPr/>
        </p:nvSpPr>
        <p:spPr bwMode="auto">
          <a:xfrm>
            <a:off x="323850" y="260350"/>
            <a:ext cx="84963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200">
                <a:solidFill>
                  <a:srgbClr val="92D050"/>
                </a:solidFill>
                <a:latin typeface="Times New Roman" pitchFamily="18" charset="0"/>
              </a:rPr>
              <a:t>Экспериментирование пронизывает все сферы детской деятельности: труд, прием пищи, игру, занятия, прогулку, сон. Это подтверждают многочисленные примеры. Наверное, многие из вас сталкивались с такой проблемой: дети плохо пьют молоко. Разрешить эту проблему помогли сами ребята, создав все вместе замечательные напитки, добавив в молоко, по выбору, сироп, варенье, желе. «Красные щечки», «Сластена», «Лесная ягодка» — такие замечательные названия придумали ребята этим напиткам.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Фото0284"/>
          <p:cNvPicPr>
            <a:picLocks noChangeAspect="1" noChangeArrowheads="1"/>
          </p:cNvPicPr>
          <p:nvPr/>
        </p:nvPicPr>
        <p:blipFill>
          <a:blip r:embed="rId2"/>
          <a:srcRect l="17754" t="26373" r="29889" b="23878"/>
          <a:stretch>
            <a:fillRect/>
          </a:stretch>
        </p:blipFill>
        <p:spPr bwMode="auto">
          <a:xfrm>
            <a:off x="250825" y="260350"/>
            <a:ext cx="7921625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Фото0293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0913" y="260350"/>
            <a:ext cx="4011612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4" descr="Фото0290"/>
          <p:cNvPicPr>
            <a:picLocks noChangeAspect="1" noChangeArrowheads="1"/>
          </p:cNvPicPr>
          <p:nvPr/>
        </p:nvPicPr>
        <p:blipFill>
          <a:blip r:embed="rId3"/>
          <a:srcRect l="39969" t="14639" r="11073" b="-5582"/>
          <a:stretch>
            <a:fillRect/>
          </a:stretch>
        </p:blipFill>
        <p:spPr bwMode="auto">
          <a:xfrm>
            <a:off x="179388" y="260350"/>
            <a:ext cx="4530725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71378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/>
            <a:r>
              <a:rPr lang="ru-RU" sz="3200" b="1" i="1">
                <a:solidFill>
                  <a:srgbClr val="FFFF00"/>
                </a:solidFill>
                <a:latin typeface="Times New Roman" pitchFamily="18" charset="0"/>
              </a:rPr>
              <a:t>“Тонет, не тонет”</a:t>
            </a:r>
          </a:p>
          <a:p>
            <a:pPr indent="361950"/>
            <a:r>
              <a:rPr lang="ru-RU" sz="3200" b="1">
                <a:solidFill>
                  <a:srgbClr val="92D050"/>
                </a:solidFill>
                <a:latin typeface="Times New Roman" pitchFamily="18" charset="0"/>
              </a:rPr>
              <a:t>В ванночку с водой опускаем различные по весу предметы. (Выталкивает более легкие предметы)</a:t>
            </a:r>
            <a:r>
              <a:rPr lang="ru-RU" sz="3200">
                <a:solidFill>
                  <a:srgbClr val="92D05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395288" y="2060575"/>
            <a:ext cx="8280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/>
            <a:r>
              <a:rPr lang="ru-RU" sz="3200" b="1" i="1">
                <a:solidFill>
                  <a:srgbClr val="FFFF00"/>
                </a:solidFill>
                <a:latin typeface="Times New Roman" pitchFamily="18" charset="0"/>
              </a:rPr>
              <a:t>“Подводная лодка из винограда” </a:t>
            </a:r>
          </a:p>
          <a:p>
            <a:pPr indent="361950"/>
            <a:r>
              <a:rPr lang="ru-RU" sz="3200" b="1">
                <a:solidFill>
                  <a:srgbClr val="92D050"/>
                </a:solidFill>
                <a:latin typeface="Times New Roman" pitchFamily="18" charset="0"/>
              </a:rPr>
              <a:t>Берем стакан газированной воды и бросаем виноградинку, она опускается на дно, на неё садятся пузырьки газа и виноградинка всплывает (пока газы из воды не выдохнутся виноград будет тонуть и всплывать)</a:t>
            </a:r>
            <a:r>
              <a:rPr lang="ru-RU" sz="3200">
                <a:solidFill>
                  <a:srgbClr val="92D05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4535488" y="188913"/>
            <a:ext cx="4284662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7188">
              <a:lnSpc>
                <a:spcPct val="80000"/>
              </a:lnSpc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“ </a:t>
            </a: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Чем пахнет вода</a:t>
            </a: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”</a:t>
            </a:r>
          </a:p>
          <a:p>
            <a:pPr indent="357188">
              <a:lnSpc>
                <a:spcPct val="80000"/>
              </a:lnSpc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92D050"/>
                </a:solidFill>
                <a:latin typeface="Times New Roman" pitchFamily="18" charset="0"/>
              </a:rPr>
              <a:t>Даем три стакана воды с сахаром, солью, чистую. В один из них добавляем раствор валерианы. Есть запах (вода принимает запах того вещества, который в неё добавлены)</a:t>
            </a:r>
          </a:p>
          <a:p>
            <a:pPr indent="357188">
              <a:lnSpc>
                <a:spcPct val="80000"/>
              </a:lnSpc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“</a:t>
            </a: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Сравнить вязкость воды и варенья</a:t>
            </a: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”</a:t>
            </a:r>
          </a:p>
          <a:p>
            <a:pPr indent="357188">
              <a:lnSpc>
                <a:spcPct val="80000"/>
              </a:lnSpc>
            </a:pPr>
            <a:r>
              <a:rPr lang="ru-RU" sz="2400" b="1">
                <a:solidFill>
                  <a:srgbClr val="92D050"/>
                </a:solidFill>
                <a:latin typeface="Times New Roman" pitchFamily="18" charset="0"/>
              </a:rPr>
              <a:t> (Варенье более вязкое, чем вода) </a:t>
            </a:r>
          </a:p>
          <a:p>
            <a:pPr indent="357188">
              <a:lnSpc>
                <a:spcPct val="80000"/>
              </a:lnSpc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“</a:t>
            </a:r>
            <a:r>
              <a:rPr lang="ru-RU" sz="2400" b="1" i="1">
                <a:solidFill>
                  <a:srgbClr val="FFFF00"/>
                </a:solidFill>
                <a:latin typeface="Times New Roman" pitchFamily="18" charset="0"/>
              </a:rPr>
              <a:t>Есть ли у воды вкус</a:t>
            </a: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?” </a:t>
            </a:r>
            <a:r>
              <a:rPr lang="ru-RU" sz="2400" b="1">
                <a:solidFill>
                  <a:srgbClr val="92D050"/>
                </a:solidFill>
                <a:latin typeface="Times New Roman" pitchFamily="18" charset="0"/>
              </a:rPr>
              <a:t>Дать детям попробовать питьевую воду, затем соленую и сладкую (вода приобретает вкус того вещества, которое в него добавлено)</a:t>
            </a:r>
            <a:r>
              <a:rPr lang="ru-RU">
                <a:solidFill>
                  <a:srgbClr val="92D05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8914" name="Picture 2" descr="C:\Users\1\Documents\старшая группа\Фото0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188913"/>
            <a:ext cx="42132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1\Documents\фото по экологии\DSCN1618.JPG"/>
          <p:cNvPicPr>
            <a:picLocks noChangeAspect="1" noChangeArrowheads="1"/>
          </p:cNvPicPr>
          <p:nvPr/>
        </p:nvPicPr>
        <p:blipFill>
          <a:blip r:embed="rId2"/>
          <a:srcRect l="6873" t="15918" r="32892" b="18315"/>
          <a:stretch>
            <a:fillRect/>
          </a:stretch>
        </p:blipFill>
        <p:spPr bwMode="auto">
          <a:xfrm>
            <a:off x="250824" y="226376"/>
            <a:ext cx="5035555" cy="451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C:\Users\1\Documents\фото по экологии\DSCN1620.JPG"/>
          <p:cNvPicPr>
            <a:picLocks noChangeAspect="1" noChangeArrowheads="1"/>
          </p:cNvPicPr>
          <p:nvPr/>
        </p:nvPicPr>
        <p:blipFill>
          <a:blip r:embed="rId3"/>
          <a:srcRect l="8096" t="21489" r="34416"/>
          <a:stretch>
            <a:fillRect/>
          </a:stretch>
        </p:blipFill>
        <p:spPr bwMode="auto">
          <a:xfrm>
            <a:off x="4357686" y="2214554"/>
            <a:ext cx="4532416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539750" y="404813"/>
            <a:ext cx="8280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92D050"/>
                </a:solidFill>
                <a:latin typeface="Times New Roman" pitchFamily="18" charset="0"/>
              </a:rPr>
              <a:t>Осенью мы сажаем лук. Мы все знаем, что  зеленый лук полезен для здоровья!!!</a:t>
            </a:r>
          </a:p>
        </p:txBody>
      </p:sp>
      <p:pic>
        <p:nvPicPr>
          <p:cNvPr id="40962" name="Picture 2" descr="F:\Экология\DSCN1774.JPG"/>
          <p:cNvPicPr>
            <a:picLocks noChangeAspect="1" noChangeArrowheads="1"/>
          </p:cNvPicPr>
          <p:nvPr/>
        </p:nvPicPr>
        <p:blipFill>
          <a:blip r:embed="rId2"/>
          <a:srcRect t="6598"/>
          <a:stretch>
            <a:fillRect/>
          </a:stretch>
        </p:blipFill>
        <p:spPr bwMode="auto">
          <a:xfrm>
            <a:off x="500063" y="1714500"/>
            <a:ext cx="39878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F:\Экология\DSCN1778.JPG"/>
          <p:cNvPicPr>
            <a:picLocks noChangeAspect="1" noChangeArrowheads="1"/>
          </p:cNvPicPr>
          <p:nvPr/>
        </p:nvPicPr>
        <p:blipFill>
          <a:blip r:embed="rId3"/>
          <a:srcRect l="4277" t="9624"/>
          <a:stretch>
            <a:fillRect/>
          </a:stretch>
        </p:blipFill>
        <p:spPr bwMode="auto">
          <a:xfrm>
            <a:off x="4679950" y="1643063"/>
            <a:ext cx="3944938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писание: luk"/>
          <p:cNvPicPr>
            <a:picLocks noChangeAspect="1" noChangeArrowheads="1"/>
          </p:cNvPicPr>
          <p:nvPr/>
        </p:nvPicPr>
        <p:blipFill>
          <a:blip r:embed="rId2"/>
          <a:srcRect r="-31" b="17208"/>
          <a:stretch>
            <a:fillRect/>
          </a:stretch>
        </p:blipFill>
        <p:spPr bwMode="auto">
          <a:xfrm>
            <a:off x="285720" y="642918"/>
            <a:ext cx="8639387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215313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92D050"/>
                </a:solidFill>
                <a:latin typeface="Times New Roman" pitchFamily="18" charset="0"/>
              </a:rPr>
              <a:t>Экспериментальная деятельность вызывает у детей интерес к исследованию природы, стимулирует их к получению новых знаний, ознакомление дошкольников с явлениями неживой природы занимает особое место, мы создаем предпосылки формирования у него новых практических и умственных действий.</a:t>
            </a:r>
            <a:endParaRPr lang="ru-RU"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Прямоугольник 1"/>
          <p:cNvSpPr>
            <a:spLocks noChangeArrowheads="1"/>
          </p:cNvSpPr>
          <p:nvPr/>
        </p:nvSpPr>
        <p:spPr bwMode="auto">
          <a:xfrm>
            <a:off x="785813" y="142875"/>
            <a:ext cx="81438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4400" b="1">
                <a:solidFill>
                  <a:srgbClr val="92D050"/>
                </a:solidFill>
                <a:latin typeface="Times New Roman" pitchFamily="18" charset="0"/>
              </a:rPr>
              <a:t>Проводимые различные опыты: с песком, воздухом, водой, с тенью, с магнитом, молоком, красками и т.д. навсегда остаются в памяти детей и они могут использовать их в повседневной жизни. </a:t>
            </a:r>
            <a:endParaRPr lang="ru-RU" sz="4400">
              <a:solidFill>
                <a:srgbClr val="92D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ocuments\фото по экологии\DSCN1646.JPG"/>
          <p:cNvPicPr>
            <a:picLocks noChangeAspect="1" noChangeArrowheads="1"/>
          </p:cNvPicPr>
          <p:nvPr/>
        </p:nvPicPr>
        <p:blipFill>
          <a:blip r:embed="rId2"/>
          <a:srcRect l="2330" t="17790" r="12425" b="2441"/>
          <a:stretch>
            <a:fillRect/>
          </a:stretch>
        </p:blipFill>
        <p:spPr bwMode="auto">
          <a:xfrm>
            <a:off x="211740" y="285728"/>
            <a:ext cx="8752873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638" y="555625"/>
            <a:ext cx="8363272" cy="5746651"/>
          </a:xfrm>
        </p:spPr>
        <p:txBody>
          <a:bodyPr/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формирование начала экологической культуры дошкольников</a:t>
            </a:r>
            <a:r>
              <a:rPr lang="ru-RU" sz="5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74" y="714357"/>
            <a:ext cx="8892926" cy="6000791"/>
          </a:xfrm>
        </p:spPr>
        <p:txBody>
          <a:bodyPr>
            <a:noAutofit/>
          </a:bodyPr>
          <a:lstStyle/>
          <a:p>
            <a:pPr marL="54864" algn="l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b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 Задачи</a:t>
            </a:r>
            <a: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-углублять  </a:t>
            </a:r>
            <a: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представление   о   взаимосвязях  в  природе;  </a:t>
            </a:r>
            <a:b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развивать наблюдательности, </a:t>
            </a:r>
            <a:br>
              <a:rPr lang="ru-RU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-учить сравнивать, анализировать, обобщать и делать выводы</a:t>
            </a: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-воспитывать  </a:t>
            </a:r>
            <a: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у  детей  элементы  экологического  сознания, </a:t>
            </a:r>
            <a:r>
              <a:rPr lang="ru-RU" sz="3600" dirty="0" smtClean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ответственное отношение  </a:t>
            </a:r>
            <a: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к  окружающей   природной  среде.</a:t>
            </a:r>
            <a:br>
              <a:rPr lang="ru-RU" sz="3600" dirty="0"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6120680"/>
          </a:xfrm>
        </p:spPr>
        <p:txBody>
          <a:bodyPr>
            <a:normAutofit fontScale="90000"/>
          </a:bodyPr>
          <a:lstStyle/>
          <a:p>
            <a:pPr marL="54864" algn="l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Тема моего самообразования– это экспериментирование.</a:t>
            </a:r>
            <a:br>
              <a:rPr lang="ru-RU" sz="4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Такие направления детской экспериментальной деятельности  как опыты, наблюдения -  я провожу на занятиях, в совместной деятельности,  в режимные моменты.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250706"/>
          </a:xfrm>
        </p:spPr>
        <p:txBody>
          <a:bodyPr/>
          <a:lstStyle/>
          <a:p>
            <a:pPr marL="54864" algn="l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92D050"/>
                </a:solidFill>
                <a:latin typeface="+mn-lt"/>
              </a:rPr>
              <a:t>Дети часто экспериментируют с различными веществами, стремясь узнать что-то новое и это порой бывает небезопасно, а эксперимент, организуемый педагогом  - безопасен и знакомит их с различными свойствами окружающих предметов, законами природы .</a:t>
            </a:r>
            <a:br>
              <a:rPr lang="ru-RU" sz="3600" dirty="0" smtClean="0">
                <a:solidFill>
                  <a:srgbClr val="92D050"/>
                </a:solidFill>
                <a:latin typeface="+mn-lt"/>
              </a:rPr>
            </a:br>
            <a:endParaRPr lang="ru-RU" sz="3600" dirty="0">
              <a:solidFill>
                <a:srgbClr val="92D05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Users\1\Documents\старшая группа\Фото0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5081597" cy="381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ocuments\старшая группа\Фото0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1\Documents\старшая группа\Фото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42852"/>
            <a:ext cx="2500414" cy="333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ocuments\старшая группа\Фото0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51841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251</TotalTime>
  <Words>396</Words>
  <Application>Microsoft Office PowerPoint</Application>
  <PresentationFormat>Экран (4:3)</PresentationFormat>
  <Paragraphs>18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30</vt:i4>
      </vt:variant>
    </vt:vector>
  </HeadingPairs>
  <TitlesOfParts>
    <vt:vector size="46" baseType="lpstr">
      <vt:lpstr>Arial</vt:lpstr>
      <vt:lpstr>Cambria</vt:lpstr>
      <vt:lpstr>Wingdings 2</vt:lpstr>
      <vt:lpstr>Calibri</vt:lpstr>
      <vt:lpstr>Rockwell</vt:lpstr>
      <vt:lpstr>Times New Roman</vt:lpstr>
      <vt:lpstr>Wingdings</vt:lpstr>
      <vt:lpstr>Литейная</vt:lpstr>
      <vt:lpstr>Литейная</vt:lpstr>
      <vt:lpstr>Литейная</vt:lpstr>
      <vt:lpstr>Литейная</vt:lpstr>
      <vt:lpstr>Литейная</vt:lpstr>
      <vt:lpstr>Литейная</vt:lpstr>
      <vt:lpstr>Литейная</vt:lpstr>
      <vt:lpstr>Литейная</vt:lpstr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Экспериментальная деятельность детей 6-7 лет через экологическое воспитание</dc:title>
  <dc:creator>Natalya Kuchkova</dc:creator>
  <cp:lastModifiedBy>Customer</cp:lastModifiedBy>
  <cp:revision>27</cp:revision>
  <dcterms:created xsi:type="dcterms:W3CDTF">2014-12-03T07:28:13Z</dcterms:created>
  <dcterms:modified xsi:type="dcterms:W3CDTF">2014-12-09T02:48:23Z</dcterms:modified>
</cp:coreProperties>
</file>