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124E"/>
    <a:srgbClr val="22728E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3" Type="http://schemas.openxmlformats.org/officeDocument/2006/relationships/slide" Target="slide4.xml"/><Relationship Id="rId21" Type="http://schemas.openxmlformats.org/officeDocument/2006/relationships/slide" Target="slide22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" Type="http://schemas.openxmlformats.org/officeDocument/2006/relationships/slide" Target="slide3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10" Type="http://schemas.openxmlformats.org/officeDocument/2006/relationships/slide" Target="slide11.xml"/><Relationship Id="rId19" Type="http://schemas.openxmlformats.org/officeDocument/2006/relationships/slide" Target="slide20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Обобщающий урок</a:t>
            </a:r>
            <a:br>
              <a:rPr lang="ru-RU" dirty="0" smtClean="0"/>
            </a:br>
            <a:r>
              <a:rPr lang="ru-RU" dirty="0" smtClean="0"/>
              <a:t>по теме: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FFFF00"/>
                </a:solidFill>
                <a:latin typeface="Monotype Corsiva" panose="03010101010201010101" pitchFamily="66" charset="0"/>
              </a:rPr>
              <a:t>Гражданское право- как отрасль права</a:t>
            </a:r>
            <a:endParaRPr lang="ru-RU" sz="5400" dirty="0">
              <a:solidFill>
                <a:srgbClr val="FFFF0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09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4148" y="2233188"/>
            <a:ext cx="7745505" cy="3877815"/>
          </a:xfrm>
        </p:spPr>
        <p:txBody>
          <a:bodyPr>
            <a:normAutofit fontScale="92500"/>
          </a:bodyPr>
          <a:lstStyle/>
          <a:p>
            <a:r>
              <a:rPr lang="ru-RU" sz="3200" dirty="0" smtClean="0"/>
              <a:t>…гражданского права - это </a:t>
            </a:r>
            <a:r>
              <a:rPr lang="ru-RU" sz="3200" dirty="0"/>
              <a:t>определенные направления влияния гражданско-правовых норм, обусловленные содержанием общих отношений, которые включены в предмет гражданско-правовые регулирования</a:t>
            </a:r>
            <a:r>
              <a:rPr lang="ru-RU" sz="3200" dirty="0" smtClean="0"/>
              <a:t>.</a:t>
            </a:r>
          </a:p>
          <a:p>
            <a:endParaRPr lang="ru-RU" sz="3200" dirty="0"/>
          </a:p>
          <a:p>
            <a:r>
              <a:rPr lang="ru-RU" b="1" dirty="0" smtClean="0"/>
              <a:t>Правильный ответ: функции 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Назови термин </a:t>
            </a:r>
            <a:r>
              <a:rPr lang="ru-RU" dirty="0" smtClean="0"/>
              <a:t>3 балла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04248" y="5877272"/>
            <a:ext cx="18053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  <a:hlinkClick r:id="rId2" action="ppaction://hlinksldjump"/>
              </a:rPr>
              <a:t>Вернуться назад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80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844824"/>
            <a:ext cx="8496943" cy="4536503"/>
          </a:xfrm>
        </p:spPr>
        <p:txBody>
          <a:bodyPr/>
          <a:lstStyle/>
          <a:p>
            <a:r>
              <a:rPr lang="ru-RU" dirty="0"/>
              <a:t> </a:t>
            </a:r>
            <a:r>
              <a:rPr lang="ru-RU" sz="2800" dirty="0" smtClean="0"/>
              <a:t>…. совокупность </a:t>
            </a:r>
            <a:r>
              <a:rPr lang="ru-RU" sz="2800" dirty="0"/>
              <a:t>правовых актов (а не норм права, как правовая отрасль), которые определяют правовое положение участников гражданского оборота, основания возникновения и порядок осуществления права собственности и других вещных прав, прав на результаты интеллектуальной деятельности и приравненные к ним средства индивидуализации (интеллектуальных прав</a:t>
            </a:r>
            <a:r>
              <a:rPr lang="ru-RU" sz="2800" dirty="0" smtClean="0"/>
              <a:t>)</a:t>
            </a:r>
          </a:p>
          <a:p>
            <a:r>
              <a:rPr lang="ru-RU" sz="2800" b="1" dirty="0" smtClean="0"/>
              <a:t>Правильный ответ: гражданское законодательство</a:t>
            </a:r>
            <a:endParaRPr lang="ru-RU" sz="28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Назови термин </a:t>
            </a:r>
            <a:r>
              <a:rPr lang="ru-RU" dirty="0" smtClean="0"/>
              <a:t>4 балла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948264" y="6165304"/>
            <a:ext cx="18053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  <a:hlinkClick r:id="rId2" action="ppaction://hlinksldjump"/>
              </a:rPr>
              <a:t>Вернуться назад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294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2248347"/>
            <a:ext cx="8193233" cy="4204989"/>
          </a:xfrm>
        </p:spPr>
        <p:txBody>
          <a:bodyPr>
            <a:normAutofit/>
          </a:bodyPr>
          <a:lstStyle/>
          <a:p>
            <a:r>
              <a:rPr lang="ru-RU" sz="3200" dirty="0" smtClean="0"/>
              <a:t>... </a:t>
            </a:r>
            <a:r>
              <a:rPr lang="ru-RU" sz="3200" dirty="0"/>
              <a:t> </a:t>
            </a:r>
            <a:r>
              <a:rPr lang="ru-RU" sz="3200" dirty="0" smtClean="0"/>
              <a:t>- Это система </a:t>
            </a:r>
            <a:r>
              <a:rPr lang="ru-RU" sz="3200" dirty="0"/>
              <a:t>теорий, идей, знаний по вопросам отраслевого регулирования общественных отношений, его закономерностей, практики </a:t>
            </a:r>
            <a:r>
              <a:rPr lang="ru-RU" sz="3200" dirty="0" err="1"/>
              <a:t>правоприменения</a:t>
            </a:r>
            <a:r>
              <a:rPr lang="ru-RU" sz="3200" dirty="0"/>
              <a:t> и </a:t>
            </a:r>
            <a:r>
              <a:rPr lang="ru-RU" sz="3200" dirty="0" err="1"/>
              <a:t>правосуществования</a:t>
            </a:r>
            <a:r>
              <a:rPr lang="ru-RU" sz="3200" dirty="0" smtClean="0"/>
              <a:t>.</a:t>
            </a:r>
          </a:p>
          <a:p>
            <a:r>
              <a:rPr lang="ru-RU" sz="3200" b="1" dirty="0" smtClean="0"/>
              <a:t>Правильный ответ: наука гражданского права</a:t>
            </a:r>
            <a:endParaRPr lang="ru-RU" sz="32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Назови термин </a:t>
            </a:r>
            <a:r>
              <a:rPr lang="ru-RU" dirty="0" smtClean="0"/>
              <a:t>5 баллов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76256" y="6093296"/>
            <a:ext cx="18053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  <a:hlinkClick r:id="rId2" action="ppaction://hlinksldjump"/>
              </a:rPr>
              <a:t>Вернуться назад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290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060849"/>
            <a:ext cx="8784975" cy="4392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Гражданское право как отрасль права - это система правовых норм, регулирующих </a:t>
            </a:r>
            <a:r>
              <a:rPr lang="ru-RU" dirty="0" smtClean="0"/>
              <a:t>общественные, </a:t>
            </a:r>
            <a:r>
              <a:rPr lang="ru-RU" dirty="0"/>
              <a:t>а также связанные и некоторые не связанные с ними личные </a:t>
            </a:r>
            <a:r>
              <a:rPr lang="ru-RU" dirty="0" smtClean="0"/>
              <a:t>материальные </a:t>
            </a:r>
            <a:r>
              <a:rPr lang="ru-RU" dirty="0"/>
              <a:t>отношения, основанные на </a:t>
            </a:r>
            <a:r>
              <a:rPr lang="ru-RU" dirty="0" smtClean="0"/>
              <a:t>зависимости</a:t>
            </a:r>
            <a:r>
              <a:rPr lang="ru-RU" dirty="0"/>
              <a:t>, имущественной самостоятельности и юридическом равенстве сторон в целях создания наиболее благоприятных </a:t>
            </a:r>
            <a:r>
              <a:rPr lang="ru-RU" dirty="0" smtClean="0"/>
              <a:t>условий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Правильный ответ: общественные-имущественные</a:t>
            </a:r>
          </a:p>
          <a:p>
            <a:pPr marL="0" indent="0">
              <a:buNone/>
            </a:pPr>
            <a:r>
              <a:rPr lang="ru-RU" b="1" dirty="0" smtClean="0"/>
              <a:t>Материальные- неимущественные</a:t>
            </a:r>
          </a:p>
          <a:p>
            <a:pPr marL="0" indent="0">
              <a:buNone/>
            </a:pPr>
            <a:r>
              <a:rPr lang="ru-RU" b="1" dirty="0" smtClean="0"/>
              <a:t>Зависимости- независимости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Найди ошибку 1 балл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732240" y="6093296"/>
            <a:ext cx="18053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  <a:hlinkClick r:id="rId2" action="ppaction://hlinksldjump"/>
              </a:rPr>
              <a:t>Вернуться назад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905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3" y="1916833"/>
            <a:ext cx="8784976" cy="4752528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 Имущественные отношения, т.е. отношения, связанные с нахождением материальных благ, которые включают в себя:</a:t>
            </a:r>
          </a:p>
          <a:p>
            <a:r>
              <a:rPr lang="ru-RU" dirty="0" smtClean="0"/>
              <a:t> </a:t>
            </a:r>
            <a:r>
              <a:rPr lang="ru-RU" dirty="0"/>
              <a:t>отношения </a:t>
            </a:r>
            <a:r>
              <a:rPr lang="ru-RU" dirty="0" smtClean="0"/>
              <a:t>динамики , </a:t>
            </a:r>
            <a:r>
              <a:rPr lang="ru-RU" dirty="0"/>
              <a:t>т.е. отношения, связанные с нахождением материальных благ у определенного лица (право собственности, ограниченные вещные права</a:t>
            </a:r>
            <a:r>
              <a:rPr lang="ru-RU" dirty="0" smtClean="0"/>
              <a:t>);</a:t>
            </a:r>
            <a:endParaRPr lang="ru-RU" dirty="0"/>
          </a:p>
          <a:p>
            <a:r>
              <a:rPr lang="ru-RU" dirty="0" smtClean="0"/>
              <a:t> </a:t>
            </a:r>
            <a:r>
              <a:rPr lang="ru-RU" dirty="0"/>
              <a:t>отношения </a:t>
            </a:r>
            <a:r>
              <a:rPr lang="ru-RU" dirty="0" smtClean="0"/>
              <a:t>статики, </a:t>
            </a:r>
            <a:r>
              <a:rPr lang="ru-RU" dirty="0"/>
              <a:t>т.е. связанные с переходом материальных благ от одного лица к другому (обязательственное право, наследование</a:t>
            </a:r>
            <a:r>
              <a:rPr lang="ru-RU" dirty="0" smtClean="0"/>
              <a:t>).</a:t>
            </a:r>
          </a:p>
          <a:p>
            <a:endParaRPr lang="ru-RU" dirty="0"/>
          </a:p>
          <a:p>
            <a:r>
              <a:rPr lang="ru-RU" b="1" dirty="0" smtClean="0"/>
              <a:t>Правильный ответ: статики- динамики</a:t>
            </a:r>
          </a:p>
          <a:p>
            <a:r>
              <a:rPr lang="ru-RU" b="1" dirty="0" smtClean="0"/>
              <a:t>Динамики- статики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Найди ошибку </a:t>
            </a:r>
            <a:r>
              <a:rPr lang="ru-RU" dirty="0" smtClean="0"/>
              <a:t>2 балла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732240" y="6021288"/>
            <a:ext cx="18053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  <a:hlinkClick r:id="rId2" action="ppaction://hlinksldjump"/>
              </a:rPr>
              <a:t>Вернуться назад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5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2248347"/>
            <a:ext cx="8265241" cy="43490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Методом  </a:t>
            </a:r>
            <a:r>
              <a:rPr lang="ru-RU" dirty="0"/>
              <a:t>гражданского права являются имущественные отношения, именуемые также экономическими и хозяйственными. Основную группу имущественных отношений составляют </a:t>
            </a:r>
            <a:r>
              <a:rPr lang="ru-RU" dirty="0" smtClean="0"/>
              <a:t>хозяйственные </a:t>
            </a:r>
            <a:r>
              <a:rPr lang="ru-RU" dirty="0"/>
              <a:t>отношения, связанные с реализацией производимых товаров и оказываемых услуг, то есть отношения, связанные с </a:t>
            </a:r>
            <a:r>
              <a:rPr lang="ru-RU" dirty="0" smtClean="0"/>
              <a:t>закупкой  </a:t>
            </a:r>
            <a:r>
              <a:rPr lang="ru-RU" dirty="0"/>
              <a:t>и имеющие товарно-денежный характер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Правильный ответ: Методом- предметом</a:t>
            </a:r>
          </a:p>
          <a:p>
            <a:pPr marL="0" indent="0">
              <a:buNone/>
            </a:pPr>
            <a:r>
              <a:rPr lang="ru-RU" b="1" dirty="0" smtClean="0"/>
              <a:t>Хозяйственные-рыночные</a:t>
            </a:r>
          </a:p>
          <a:p>
            <a:pPr marL="0" indent="0">
              <a:buNone/>
            </a:pPr>
            <a:r>
              <a:rPr lang="ru-RU" b="1" dirty="0" smtClean="0"/>
              <a:t>Закупкой-обменом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Найди ошибку </a:t>
            </a:r>
            <a:r>
              <a:rPr lang="ru-RU" dirty="0" smtClean="0"/>
              <a:t>3 балла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948264" y="5949280"/>
            <a:ext cx="18053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  <a:hlinkClick r:id="rId2" action="ppaction://hlinksldjump"/>
              </a:rPr>
              <a:t>Вернуться назад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670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3" y="2248347"/>
            <a:ext cx="8265240" cy="42049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Наиболее </a:t>
            </a:r>
            <a:r>
              <a:rPr lang="ru-RU" dirty="0" smtClean="0"/>
              <a:t>полное  определение - </a:t>
            </a:r>
            <a:r>
              <a:rPr lang="ru-RU" dirty="0"/>
              <a:t>предмет гражданского права определяется как </a:t>
            </a:r>
            <a:r>
              <a:rPr lang="ru-RU" dirty="0" smtClean="0"/>
              <a:t>способ личных отношений</a:t>
            </a:r>
            <a:r>
              <a:rPr lang="ru-RU" dirty="0"/>
              <a:t>, урегулированных нормами этой отрасли. В свою очередь эти же отношения делятся на две большие группы отношений: </a:t>
            </a:r>
            <a:r>
              <a:rPr lang="ru-RU" dirty="0" smtClean="0"/>
              <a:t>имущественные и </a:t>
            </a:r>
            <a:r>
              <a:rPr lang="ru-RU" dirty="0"/>
              <a:t>связанные с ними личные неимущественные отношения. 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Правильный ответ: полное- краткое</a:t>
            </a:r>
          </a:p>
          <a:p>
            <a:pPr marL="0" indent="0">
              <a:buNone/>
            </a:pPr>
            <a:r>
              <a:rPr lang="ru-RU" b="1" dirty="0" smtClean="0"/>
              <a:t>Способ- совокупность</a:t>
            </a:r>
          </a:p>
          <a:p>
            <a:pPr marL="0" indent="0">
              <a:buNone/>
            </a:pPr>
            <a:r>
              <a:rPr lang="ru-RU" b="1" dirty="0" smtClean="0"/>
              <a:t>Личных- общественных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Найди ошибку </a:t>
            </a:r>
            <a:r>
              <a:rPr lang="ru-RU" dirty="0" smtClean="0"/>
              <a:t>4 балла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948264" y="5877272"/>
            <a:ext cx="18053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  <a:hlinkClick r:id="rId2" action="ppaction://hlinksldjump"/>
              </a:rPr>
              <a:t>Вернуться назад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61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Имущественные отношения, в силу своей природы, </a:t>
            </a:r>
            <a:r>
              <a:rPr lang="ru-RU" dirty="0" smtClean="0"/>
              <a:t>малочисленны </a:t>
            </a:r>
            <a:r>
              <a:rPr lang="ru-RU" dirty="0"/>
              <a:t>и </a:t>
            </a:r>
            <a:r>
              <a:rPr lang="ru-RU" dirty="0" smtClean="0"/>
              <a:t>единичны. </a:t>
            </a:r>
            <a:r>
              <a:rPr lang="ru-RU" dirty="0"/>
              <a:t>С </a:t>
            </a:r>
            <a:r>
              <a:rPr lang="ru-RU" dirty="0" smtClean="0"/>
              <a:t>политической </a:t>
            </a:r>
            <a:r>
              <a:rPr lang="ru-RU" dirty="0"/>
              <a:t>точки зрения они предоставляют собой </a:t>
            </a:r>
            <a:r>
              <a:rPr lang="ru-RU" dirty="0" smtClean="0"/>
              <a:t>единичные </a:t>
            </a:r>
            <a:r>
              <a:rPr lang="ru-RU" dirty="0"/>
              <a:t>формы реализации отношений собственности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b="1" dirty="0" smtClean="0"/>
              <a:t>Правильный ответ: малочисленны- многочисленны</a:t>
            </a:r>
          </a:p>
          <a:p>
            <a:pPr marL="0" indent="0">
              <a:buNone/>
            </a:pPr>
            <a:r>
              <a:rPr lang="ru-RU" b="1" dirty="0" smtClean="0"/>
              <a:t>Единичны- разнообразны</a:t>
            </a:r>
          </a:p>
          <a:p>
            <a:pPr marL="0" indent="0">
              <a:buNone/>
            </a:pPr>
            <a:r>
              <a:rPr lang="ru-RU" b="1" dirty="0" smtClean="0"/>
              <a:t>Политической- социальной</a:t>
            </a:r>
          </a:p>
          <a:p>
            <a:pPr marL="0" indent="0">
              <a:buNone/>
            </a:pPr>
            <a:r>
              <a:rPr lang="ru-RU" b="1" dirty="0" smtClean="0"/>
              <a:t>Единичные - различные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Найди ошибку </a:t>
            </a:r>
            <a:r>
              <a:rPr lang="ru-RU" dirty="0" smtClean="0"/>
              <a:t>5 баллов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948264" y="6093296"/>
            <a:ext cx="18053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  <a:hlinkClick r:id="rId2" action="ppaction://hlinksldjump"/>
              </a:rPr>
              <a:t>Вернуться назад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232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2204864"/>
            <a:ext cx="9143999" cy="4653135"/>
          </a:xfrm>
        </p:spPr>
        <p:txBody>
          <a:bodyPr>
            <a:normAutofit/>
          </a:bodyPr>
          <a:lstStyle/>
          <a:p>
            <a:r>
              <a:rPr lang="ru-RU" dirty="0" smtClean="0"/>
              <a:t>А. В слу­чае эман­си­па­ции дее­спо­соб­ность фи­зи­че­ско­го лица в граж­дан­ском праве может на­сту­пить до 18 лет.</a:t>
            </a:r>
          </a:p>
          <a:p>
            <a:r>
              <a:rPr lang="ru-RU" dirty="0" smtClean="0"/>
              <a:t>Б. Субъ­ек­та­ми граж­дан­ско­го права яв­ля­ют­ся фи­зи­че­ские лица, юри­ди­че­ские лица, го­су­дар­ство.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 smtClean="0"/>
              <a:t>1) верно толь­ко А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 smtClean="0"/>
              <a:t>2) верно толь­ко Б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 smtClean="0"/>
              <a:t>3) верны оба суж­де­ния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 smtClean="0"/>
              <a:t>4) оба суж­де­ния не­вер­ны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dirty="0" smtClean="0"/>
          </a:p>
          <a:p>
            <a:r>
              <a:rPr lang="ru-RU" b="1" dirty="0" smtClean="0"/>
              <a:t>Правильный ответ: 3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Верны ли суждения 1 балл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04248" y="6093296"/>
            <a:ext cx="18053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  <a:hlinkClick r:id="rId2" action="ppaction://hlinksldjump"/>
              </a:rPr>
              <a:t>Вернуться назад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612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7" y="2060848"/>
            <a:ext cx="8748463" cy="44930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А</a:t>
            </a:r>
            <a:r>
              <a:rPr lang="ru-RU" dirty="0"/>
              <a:t>. Граж­дан­ские пра­во­от­но­ше­ния – это ис­клю­чи­тель­но иму­ще­ствен­ные пра­во­от­но­ше­ния.</a:t>
            </a:r>
          </a:p>
          <a:p>
            <a:pPr marL="0" indent="0">
              <a:buNone/>
            </a:pPr>
            <a:r>
              <a:rPr lang="ru-RU" dirty="0" smtClean="0"/>
              <a:t>Б</a:t>
            </a:r>
            <a:r>
              <a:rPr lang="ru-RU" dirty="0"/>
              <a:t>. Закон до­пус­ка­ет сво­бо­ду вы­бо­ра при опре­де­ле­нии соб­ствен­но­го по­ве­де­ния участ­ни­ка­ми граж­дан­ских пра­во­от­но­ше­ний.</a:t>
            </a:r>
          </a:p>
          <a:p>
            <a:pPr marL="0" indent="0">
              <a:buNone/>
            </a:pPr>
            <a:r>
              <a:rPr lang="ru-RU" dirty="0" smtClean="0"/>
              <a:t> 1</a:t>
            </a:r>
            <a:r>
              <a:rPr lang="ru-RU" dirty="0"/>
              <a:t>) верно толь­ко А</a:t>
            </a:r>
          </a:p>
          <a:p>
            <a:pPr marL="0" indent="0">
              <a:buNone/>
            </a:pPr>
            <a:r>
              <a:rPr lang="ru-RU" dirty="0" smtClean="0"/>
              <a:t> 2</a:t>
            </a:r>
            <a:r>
              <a:rPr lang="ru-RU" dirty="0"/>
              <a:t>) верно толь­ко Б</a:t>
            </a:r>
          </a:p>
          <a:p>
            <a:pPr marL="0" indent="0">
              <a:buNone/>
            </a:pPr>
            <a:r>
              <a:rPr lang="ru-RU" dirty="0" smtClean="0"/>
              <a:t> 3</a:t>
            </a:r>
            <a:r>
              <a:rPr lang="ru-RU" dirty="0"/>
              <a:t>) верны оба суж­де­ния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4</a:t>
            </a:r>
            <a:r>
              <a:rPr lang="ru-RU" dirty="0"/>
              <a:t>) оба суж­де­ния </a:t>
            </a:r>
            <a:r>
              <a:rPr lang="ru-RU" dirty="0" smtClean="0"/>
              <a:t>не­вер­ны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 smtClean="0"/>
              <a:t>Правильный ответ: 2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Верны ли суждения </a:t>
            </a:r>
            <a:r>
              <a:rPr lang="ru-RU" dirty="0" smtClean="0"/>
              <a:t>2 балла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516216" y="5805264"/>
            <a:ext cx="18053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  <a:hlinkClick r:id="rId2" action="ppaction://hlinksldjump"/>
              </a:rPr>
              <a:t>Вернуться назад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5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6432844"/>
              </p:ext>
            </p:extLst>
          </p:nvPr>
        </p:nvGraphicFramePr>
        <p:xfrm>
          <a:off x="683568" y="2276872"/>
          <a:ext cx="8064896" cy="3479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56184"/>
                <a:gridCol w="1224136"/>
                <a:gridCol w="1296144"/>
                <a:gridCol w="1296144"/>
                <a:gridCol w="1296144"/>
                <a:gridCol w="1296144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балл</a:t>
                      </a:r>
                      <a:endParaRPr lang="ru-RU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2балла</a:t>
                      </a:r>
                      <a:endParaRPr lang="ru-RU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балла</a:t>
                      </a:r>
                      <a:endParaRPr lang="ru-RU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 балла</a:t>
                      </a:r>
                      <a:endParaRPr lang="ru-RU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 баллов</a:t>
                      </a:r>
                      <a:endParaRPr lang="ru-RU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smtClean="0">
                          <a:solidFill>
                            <a:srgbClr val="FFFF00"/>
                          </a:solidFill>
                        </a:rPr>
                        <a:t>Выбери</a:t>
                      </a:r>
                      <a:r>
                        <a:rPr lang="ru-RU" sz="2000" b="1" baseline="0" smtClean="0">
                          <a:solidFill>
                            <a:srgbClr val="FFFF00"/>
                          </a:solidFill>
                        </a:rPr>
                        <a:t> правильный ответ</a:t>
                      </a:r>
                      <a:endParaRPr lang="ru-RU" sz="2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D124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FFFF00"/>
                          </a:solidFill>
                          <a:hlinkClick r:id="rId2" action="ppaction://hlinksldjump"/>
                        </a:rPr>
                        <a:t>1</a:t>
                      </a:r>
                      <a:endParaRPr lang="ru-RU" sz="4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D124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FFFF00"/>
                          </a:solidFill>
                          <a:hlinkClick r:id="rId3" action="ppaction://hlinksldjump"/>
                        </a:rPr>
                        <a:t>2</a:t>
                      </a:r>
                      <a:endParaRPr lang="ru-RU" sz="4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D124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FFFF00"/>
                          </a:solidFill>
                          <a:hlinkClick r:id="rId4" action="ppaction://hlinksldjump"/>
                        </a:rPr>
                        <a:t>3</a:t>
                      </a:r>
                      <a:endParaRPr lang="ru-RU" sz="4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D124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FFFF00"/>
                          </a:solidFill>
                          <a:hlinkClick r:id="rId5" action="ppaction://hlinksldjump"/>
                        </a:rPr>
                        <a:t>4</a:t>
                      </a:r>
                      <a:endParaRPr lang="ru-RU" sz="4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D124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FFFF00"/>
                          </a:solidFill>
                          <a:hlinkClick r:id="rId6" action="ppaction://hlinksldjump"/>
                        </a:rPr>
                        <a:t>5</a:t>
                      </a:r>
                      <a:endParaRPr lang="ru-RU" sz="4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D124E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FFFF00"/>
                          </a:solidFill>
                        </a:rPr>
                        <a:t>Назови термин</a:t>
                      </a:r>
                      <a:endParaRPr lang="ru-RU" sz="2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22728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00B050"/>
                          </a:solidFill>
                          <a:hlinkClick r:id="rId7" action="ppaction://hlinksldjump"/>
                        </a:rPr>
                        <a:t>1</a:t>
                      </a:r>
                      <a:endParaRPr lang="ru-RU" sz="40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22728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00B050"/>
                          </a:solidFill>
                          <a:hlinkClick r:id="rId8" action="ppaction://hlinksldjump"/>
                        </a:rPr>
                        <a:t>2</a:t>
                      </a:r>
                      <a:endParaRPr lang="ru-RU" sz="40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22728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00B050"/>
                          </a:solidFill>
                          <a:hlinkClick r:id="rId9" action="ppaction://hlinksldjump"/>
                        </a:rPr>
                        <a:t>3</a:t>
                      </a:r>
                      <a:endParaRPr lang="ru-RU" sz="40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22728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00B050"/>
                          </a:solidFill>
                          <a:hlinkClick r:id="rId10" action="ppaction://hlinksldjump"/>
                        </a:rPr>
                        <a:t>4</a:t>
                      </a:r>
                      <a:endParaRPr lang="ru-RU" sz="40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22728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00B050"/>
                          </a:solidFill>
                          <a:hlinkClick r:id="rId11" action="ppaction://hlinksldjump"/>
                        </a:rPr>
                        <a:t>5</a:t>
                      </a:r>
                      <a:endParaRPr lang="ru-RU" sz="40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22728E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FFFF00"/>
                          </a:solidFill>
                        </a:rPr>
                        <a:t>Найди ошибку</a:t>
                      </a:r>
                      <a:endParaRPr lang="ru-RU" sz="2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FF3300"/>
                          </a:solidFill>
                          <a:hlinkClick r:id="rId12" action="ppaction://hlinksldjump"/>
                        </a:rPr>
                        <a:t>1</a:t>
                      </a:r>
                      <a:endParaRPr lang="ru-RU" sz="4000" dirty="0">
                        <a:solidFill>
                          <a:srgbClr val="FF3300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FF3300"/>
                          </a:solidFill>
                          <a:hlinkClick r:id="rId13" action="ppaction://hlinksldjump"/>
                        </a:rPr>
                        <a:t>2</a:t>
                      </a:r>
                      <a:endParaRPr lang="ru-RU" sz="4000" dirty="0">
                        <a:solidFill>
                          <a:srgbClr val="FF3300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FF3300"/>
                          </a:solidFill>
                          <a:hlinkClick r:id="rId14" action="ppaction://hlinksldjump"/>
                        </a:rPr>
                        <a:t>3</a:t>
                      </a:r>
                      <a:endParaRPr lang="ru-RU" sz="4000" dirty="0">
                        <a:solidFill>
                          <a:srgbClr val="FF3300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FF3300"/>
                          </a:solidFill>
                          <a:hlinkClick r:id="rId15" action="ppaction://hlinksldjump"/>
                        </a:rPr>
                        <a:t>4</a:t>
                      </a:r>
                      <a:endParaRPr lang="ru-RU" sz="4000" dirty="0">
                        <a:solidFill>
                          <a:srgbClr val="FF3300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FF3300"/>
                          </a:solidFill>
                          <a:hlinkClick r:id="rId16" action="ppaction://hlinksldjump"/>
                        </a:rPr>
                        <a:t>5</a:t>
                      </a:r>
                      <a:endParaRPr lang="ru-RU" sz="4000" dirty="0">
                        <a:solidFill>
                          <a:srgbClr val="FF3300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FFFF00"/>
                          </a:solidFill>
                        </a:rPr>
                        <a:t>Верны ли суждения</a:t>
                      </a:r>
                      <a:endParaRPr lang="ru-RU" sz="2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hlinkClick r:id="rId17" action="ppaction://hlinksldjump"/>
                        </a:rPr>
                        <a:t>1</a:t>
                      </a:r>
                      <a:endParaRPr lang="ru-RU" sz="4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hlinkClick r:id="rId18" action="ppaction://hlinksldjump"/>
                        </a:rPr>
                        <a:t>2</a:t>
                      </a:r>
                      <a:endParaRPr lang="ru-RU" sz="4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hlinkClick r:id="rId19" action="ppaction://hlinksldjump"/>
                        </a:rPr>
                        <a:t>3</a:t>
                      </a:r>
                      <a:endParaRPr lang="ru-RU" sz="4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hlinkClick r:id="rId20" action="ppaction://hlinksldjump"/>
                        </a:rPr>
                        <a:t>4</a:t>
                      </a:r>
                      <a:endParaRPr lang="ru-RU" sz="4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hlinkClick r:id="rId21" action="ppaction://hlinksldjump"/>
                        </a:rPr>
                        <a:t>5</a:t>
                      </a:r>
                      <a:endParaRPr lang="ru-RU" sz="4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Таблица заданий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95113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3" y="2248347"/>
            <a:ext cx="8265240" cy="44930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А. Граж­дан­ское за­ко­но­да­тель­ство ос­но­вы­ва­ет­ся на при­зна­нии ра­вен­ства участ­ни­ков ре­гу­ли­ру­е­мых им от­но­ше­ний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Б. Граж­дан­ское за­ко­но­да­тель­ство ос­но­вы­ва­ет­ся на при­зна­нии до­пу­сти­мо­сти про­из­воль­но­го вме­ша­тель­ства кого-либо в част­ные дела.</a:t>
            </a:r>
          </a:p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) верно толь­ко А</a:t>
            </a:r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) верно толь­ко Б</a:t>
            </a:r>
          </a:p>
          <a:p>
            <a:pPr marL="0" indent="0">
              <a:buNone/>
            </a:pPr>
            <a:r>
              <a:rPr lang="ru-RU" dirty="0" smtClean="0"/>
              <a:t>3</a:t>
            </a:r>
            <a:r>
              <a:rPr lang="ru-RU" dirty="0"/>
              <a:t>) верны оба суж­де­ния</a:t>
            </a:r>
          </a:p>
          <a:p>
            <a:pPr marL="0" indent="0">
              <a:buNone/>
            </a:pPr>
            <a:r>
              <a:rPr lang="ru-RU" dirty="0" smtClean="0"/>
              <a:t>4</a:t>
            </a:r>
            <a:r>
              <a:rPr lang="ru-RU" dirty="0"/>
              <a:t>) оба суж­де­ния </a:t>
            </a:r>
            <a:r>
              <a:rPr lang="ru-RU" dirty="0" smtClean="0"/>
              <a:t>не­вер­ны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b="1" dirty="0" smtClean="0"/>
              <a:t>Правильный ответ: 1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Верны ли суждения </a:t>
            </a:r>
            <a:r>
              <a:rPr lang="ru-RU" dirty="0" smtClean="0"/>
              <a:t>3 балла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76256" y="5445224"/>
            <a:ext cx="18053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  <a:hlinkClick r:id="rId2" action="ppaction://hlinksldjump"/>
              </a:rPr>
              <a:t>Вернуться назад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924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2248347"/>
            <a:ext cx="8121224" cy="42769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А. Граж­дан­ство в РФ яв­ля­ет­ся рав­ным не­за­ви­си­мо от ос­но­ва­ний </a:t>
            </a:r>
            <a:r>
              <a:rPr lang="ru-RU" dirty="0" smtClean="0"/>
              <a:t>при­об­ре­те­ния.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Б. Граж­да­нин РФ не может быть вы­слан за ее пре­де­лы или выдан дру­го­му </a:t>
            </a:r>
            <a:r>
              <a:rPr lang="ru-RU" dirty="0" smtClean="0"/>
              <a:t>госу­дар­ству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) верно толь­ко А</a:t>
            </a:r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) верно толь­ко Б</a:t>
            </a:r>
          </a:p>
          <a:p>
            <a:pPr marL="0" indent="0">
              <a:buNone/>
            </a:pPr>
            <a:r>
              <a:rPr lang="ru-RU" dirty="0" smtClean="0"/>
              <a:t>3</a:t>
            </a:r>
            <a:r>
              <a:rPr lang="ru-RU" dirty="0"/>
              <a:t>) верны оба суж­де­ния</a:t>
            </a:r>
          </a:p>
          <a:p>
            <a:pPr marL="0" indent="0">
              <a:buNone/>
            </a:pPr>
            <a:r>
              <a:rPr lang="ru-RU" dirty="0" smtClean="0"/>
              <a:t>4</a:t>
            </a:r>
            <a:r>
              <a:rPr lang="ru-RU" dirty="0"/>
              <a:t>) оба суж­де­ния </a:t>
            </a:r>
            <a:r>
              <a:rPr lang="ru-RU" dirty="0" smtClean="0"/>
              <a:t>не­вер­ны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/>
              <a:t>Правильный ответ</a:t>
            </a:r>
            <a:r>
              <a:rPr lang="ru-RU" b="1" dirty="0" smtClean="0"/>
              <a:t>: 3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Верны ли суждения </a:t>
            </a:r>
            <a:r>
              <a:rPr lang="ru-RU" dirty="0" smtClean="0"/>
              <a:t>4 балла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092280" y="5805264"/>
            <a:ext cx="18053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  <a:hlinkClick r:id="rId2" action="ppaction://hlinksldjump"/>
              </a:rPr>
              <a:t>Вернуться назад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778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060848"/>
            <a:ext cx="8121224" cy="460965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А. Усло­вия и по­ря­док вступ­ле­ния в брак ре­гу­ли­ру­ют­ся нор­ма­ми се­мей­но­го права РФ.</a:t>
            </a:r>
          </a:p>
          <a:p>
            <a:pPr marL="0" indent="0">
              <a:buNone/>
            </a:pPr>
            <a:r>
              <a:rPr lang="ru-RU" dirty="0" smtClean="0"/>
              <a:t>Б</a:t>
            </a:r>
            <a:r>
              <a:rPr lang="ru-RU" dirty="0"/>
              <a:t>. Во­про­сы, от­но­ся­щи­е­ся к ав­тор­ско­му праву и лич­ным не иму­ще­ствен­ным пра­вам граж­дан, ре­гу­ли­ру­ют­ся нор­ма­ми тру­до­во­го права.</a:t>
            </a:r>
          </a:p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) верно толь­ко А</a:t>
            </a:r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) верно толь­ко Б</a:t>
            </a:r>
          </a:p>
          <a:p>
            <a:pPr marL="0" indent="0">
              <a:buNone/>
            </a:pPr>
            <a:r>
              <a:rPr lang="ru-RU" dirty="0" smtClean="0"/>
              <a:t>3</a:t>
            </a:r>
            <a:r>
              <a:rPr lang="ru-RU" dirty="0"/>
              <a:t>) верны оба суж­де­ния</a:t>
            </a:r>
          </a:p>
          <a:p>
            <a:pPr marL="0" indent="0">
              <a:buNone/>
            </a:pPr>
            <a:r>
              <a:rPr lang="ru-RU" dirty="0" smtClean="0"/>
              <a:t>4</a:t>
            </a:r>
            <a:r>
              <a:rPr lang="ru-RU" dirty="0"/>
              <a:t>) оба суж­де­ния </a:t>
            </a:r>
            <a:r>
              <a:rPr lang="ru-RU" dirty="0" smtClean="0"/>
              <a:t>не­вер­ны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 smtClean="0"/>
              <a:t>Правильный ответ:1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Верны ли суждения </a:t>
            </a:r>
            <a:r>
              <a:rPr lang="ru-RU" dirty="0" smtClean="0"/>
              <a:t>5 баллов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76256" y="5805264"/>
            <a:ext cx="18053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  <a:hlinkClick r:id="rId2" action="ppaction://hlinksldjump"/>
              </a:rPr>
              <a:t>Вернуться назад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880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Гражданское </a:t>
            </a:r>
            <a:r>
              <a:rPr lang="ru-RU" dirty="0"/>
              <a:t>право регулирует</a:t>
            </a:r>
          </a:p>
          <a:p>
            <a:r>
              <a:rPr lang="ru-RU" dirty="0"/>
              <a:t>А)финансовые и другие денежные отношения, возникающие в обществе</a:t>
            </a:r>
          </a:p>
          <a:p>
            <a:r>
              <a:rPr lang="ru-RU" dirty="0"/>
              <a:t>Б) имущественные отношения</a:t>
            </a:r>
          </a:p>
          <a:p>
            <a:r>
              <a:rPr lang="ru-RU" dirty="0"/>
              <a:t>В) имущественные и личные неимущественные отношения</a:t>
            </a:r>
          </a:p>
          <a:p>
            <a:r>
              <a:rPr lang="ru-RU" dirty="0"/>
              <a:t>Г) все экономические отношения, возникающие в обществе</a:t>
            </a:r>
          </a:p>
          <a:p>
            <a:r>
              <a:rPr lang="ru-RU" dirty="0"/>
              <a:t>	</a:t>
            </a:r>
          </a:p>
          <a:p>
            <a:pPr marL="0" indent="0">
              <a:buNone/>
            </a:pPr>
            <a:r>
              <a:rPr lang="ru-RU" dirty="0" smtClean="0"/>
              <a:t>Правильный ответ :В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Выбери правильный ответ 1 балл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516216" y="5805264"/>
            <a:ext cx="18053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hlinkClick r:id="rId2" action="ppaction://hlinksldjump"/>
              </a:rPr>
              <a:t>Вернуться назад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3574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Объектами гражданских правоотношений выступают </a:t>
            </a:r>
          </a:p>
          <a:p>
            <a:r>
              <a:rPr lang="ru-RU" dirty="0"/>
              <a:t>А) имущество</a:t>
            </a:r>
          </a:p>
          <a:p>
            <a:r>
              <a:rPr lang="ru-RU" dirty="0"/>
              <a:t>Б) деньги и ценные бумаги </a:t>
            </a:r>
          </a:p>
          <a:p>
            <a:r>
              <a:rPr lang="ru-RU" dirty="0"/>
              <a:t>В) услуги</a:t>
            </a:r>
          </a:p>
          <a:p>
            <a:r>
              <a:rPr lang="ru-RU" dirty="0"/>
              <a:t>Г) поведение субъекта правоотношения, направленное на достижение определенного блага, способного удовлетворять потребности человека </a:t>
            </a:r>
            <a:endParaRPr lang="ru-RU" dirty="0" smtClean="0"/>
          </a:p>
          <a:p>
            <a:endParaRPr lang="ru-RU" dirty="0"/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ru-RU" dirty="0" smtClean="0"/>
              <a:t>Правильный ответ: Г                                       </a:t>
            </a:r>
            <a:r>
              <a:rPr lang="ru-RU" sz="1800" dirty="0" smtClean="0">
                <a:solidFill>
                  <a:prstClr val="black"/>
                </a:solidFill>
                <a:hlinkClick r:id="rId2" action="ppaction://hlinksldjump"/>
              </a:rPr>
              <a:t>Вернуться </a:t>
            </a:r>
            <a:r>
              <a:rPr lang="ru-RU" sz="1800" dirty="0">
                <a:solidFill>
                  <a:prstClr val="black"/>
                </a:solidFill>
                <a:hlinkClick r:id="rId2" action="ppaction://hlinksldjump"/>
              </a:rPr>
              <a:t>назад</a:t>
            </a:r>
            <a:endParaRPr lang="ru-RU" sz="1800" dirty="0">
              <a:solidFill>
                <a:prstClr val="black"/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756263" cy="986636"/>
          </a:xfrm>
        </p:spPr>
        <p:txBody>
          <a:bodyPr/>
          <a:lstStyle/>
          <a:p>
            <a:r>
              <a:rPr lang="ru-RU" dirty="0"/>
              <a:t>Выбери правильный </a:t>
            </a:r>
            <a:r>
              <a:rPr lang="ru-RU" dirty="0" smtClean="0"/>
              <a:t>ответ 2 балла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4296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Гражданским законодательством регулируются </a:t>
            </a:r>
            <a:r>
              <a:rPr lang="ru-RU" dirty="0" smtClean="0"/>
              <a:t>…</a:t>
            </a:r>
            <a:endParaRPr lang="ru-RU" dirty="0"/>
          </a:p>
          <a:p>
            <a:r>
              <a:rPr lang="ru-RU" dirty="0"/>
              <a:t>А) только личные неимущественные отношения</a:t>
            </a:r>
          </a:p>
          <a:p>
            <a:r>
              <a:rPr lang="ru-RU" dirty="0"/>
              <a:t>Б) имущественные и связанные с ними личные неимущественные отношения</a:t>
            </a:r>
          </a:p>
          <a:p>
            <a:r>
              <a:rPr lang="ru-RU" dirty="0"/>
              <a:t>В) только имущественные </a:t>
            </a:r>
            <a:r>
              <a:rPr lang="ru-RU" dirty="0" smtClean="0"/>
              <a:t>отношения</a:t>
            </a:r>
          </a:p>
          <a:p>
            <a:r>
              <a:rPr lang="ru-RU" dirty="0" smtClean="0"/>
              <a:t>Г) </a:t>
            </a:r>
            <a:r>
              <a:rPr lang="ru-RU" dirty="0"/>
              <a:t>неотчуждаемые права и свободы человека и другие нематериальные </a:t>
            </a:r>
            <a:r>
              <a:rPr lang="ru-RU" dirty="0" smtClean="0"/>
              <a:t>блага</a:t>
            </a:r>
          </a:p>
          <a:p>
            <a:r>
              <a:rPr lang="ru-RU" b="1" dirty="0" smtClean="0"/>
              <a:t>Правильный ответ: Б</a:t>
            </a:r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Выбери правильный ответ </a:t>
            </a:r>
            <a:r>
              <a:rPr lang="ru-RU" dirty="0" smtClean="0"/>
              <a:t>3 балла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04248" y="5733256"/>
            <a:ext cx="18053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hlinkClick r:id="rId2" action="ppaction://hlinksldjump"/>
              </a:rPr>
              <a:t>Вернуться назад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102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988840"/>
            <a:ext cx="8964488" cy="48691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/>
              <a:t>Особенности (характерные черты) гражданско-правового метода регулирования:</a:t>
            </a:r>
          </a:p>
          <a:p>
            <a:endParaRPr lang="ru-RU" dirty="0"/>
          </a:p>
          <a:p>
            <a:r>
              <a:rPr lang="ru-RU" dirty="0"/>
              <a:t>А) защита нарушенных гражданских прав осуществляется в основном в административном порядке</a:t>
            </a:r>
          </a:p>
          <a:p>
            <a:r>
              <a:rPr lang="ru-RU" dirty="0"/>
              <a:t>Б) защита нарушенных гражданских прав осуществляется в основном в судебном порядке</a:t>
            </a:r>
          </a:p>
          <a:p>
            <a:r>
              <a:rPr lang="ru-RU" dirty="0"/>
              <a:t>предполагаемое юридическое равенство сторон гражданского правоотношения</a:t>
            </a:r>
          </a:p>
          <a:p>
            <a:r>
              <a:rPr lang="ru-RU" dirty="0"/>
              <a:t>В) ответственность в гражданском праве носит дисциплинарный характер</a:t>
            </a:r>
          </a:p>
          <a:p>
            <a:r>
              <a:rPr lang="ru-RU" dirty="0"/>
              <a:t>Г) автономия воли участников гражданского правоотношения</a:t>
            </a:r>
          </a:p>
          <a:p>
            <a:r>
              <a:rPr lang="ru-RU" dirty="0"/>
              <a:t>Д) ответственность в гражданском праве носит имущественный </a:t>
            </a:r>
            <a:r>
              <a:rPr lang="ru-RU" dirty="0" smtClean="0"/>
              <a:t>характер</a:t>
            </a:r>
            <a:endParaRPr lang="ru-RU" b="1" dirty="0" smtClean="0"/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ru-RU" b="1" dirty="0"/>
              <a:t>Правильный ответ: Б, Г, </a:t>
            </a:r>
            <a:r>
              <a:rPr lang="ru-RU" b="1" dirty="0" smtClean="0"/>
              <a:t>Д                                                </a:t>
            </a:r>
            <a:r>
              <a:rPr lang="ru-RU" sz="1800" dirty="0" smtClean="0">
                <a:solidFill>
                  <a:prstClr val="black"/>
                </a:solidFill>
                <a:hlinkClick r:id="rId2" action="ppaction://hlinksldjump"/>
              </a:rPr>
              <a:t>Вернуться </a:t>
            </a:r>
            <a:r>
              <a:rPr lang="ru-RU" sz="1800" dirty="0">
                <a:solidFill>
                  <a:prstClr val="black"/>
                </a:solidFill>
                <a:hlinkClick r:id="rId2" action="ppaction://hlinksldjump"/>
              </a:rPr>
              <a:t>назад</a:t>
            </a:r>
            <a:endParaRPr lang="ru-RU" sz="1800" dirty="0">
              <a:solidFill>
                <a:prstClr val="black"/>
              </a:solidFill>
            </a:endParaRPr>
          </a:p>
          <a:p>
            <a:endParaRPr lang="ru-RU" b="1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Выбери правильный ответ </a:t>
            </a:r>
            <a:r>
              <a:rPr lang="ru-RU" dirty="0" smtClean="0"/>
              <a:t>4 балла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1864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060848"/>
            <a:ext cx="8712968" cy="501317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4400" b="1" dirty="0"/>
              <a:t>Источники гражданского права</a:t>
            </a:r>
          </a:p>
          <a:p>
            <a:endParaRPr lang="ru-RU" dirty="0"/>
          </a:p>
          <a:p>
            <a:r>
              <a:rPr lang="ru-RU" sz="3300" dirty="0"/>
              <a:t>А) Конституция Российской Федерации</a:t>
            </a:r>
          </a:p>
          <a:p>
            <a:r>
              <a:rPr lang="ru-RU" sz="3300" dirty="0"/>
              <a:t>обычаи делового оборота, закрепленные в нормах действующего законодательства</a:t>
            </a:r>
          </a:p>
          <a:p>
            <a:r>
              <a:rPr lang="ru-RU" sz="3300" dirty="0"/>
              <a:t>Б) Гражданский кодекс РФ</a:t>
            </a:r>
          </a:p>
          <a:p>
            <a:r>
              <a:rPr lang="ru-RU" sz="3300" dirty="0"/>
              <a:t>В) акты министерств и иных федеральных органов исполнительной власти в которых содержатся нормы гражданского права</a:t>
            </a:r>
          </a:p>
          <a:p>
            <a:r>
              <a:rPr lang="ru-RU" sz="3300" dirty="0"/>
              <a:t>Г) конституции республик, являющихся субъектами Российской Федерации</a:t>
            </a:r>
          </a:p>
          <a:p>
            <a:r>
              <a:rPr lang="ru-RU" sz="3300" dirty="0"/>
              <a:t>законы субъектов РФ</a:t>
            </a:r>
          </a:p>
          <a:p>
            <a:r>
              <a:rPr lang="ru-RU" sz="3300" dirty="0"/>
              <a:t>Д) приказы и инструкции исполнительных органов власти субъектов РФ</a:t>
            </a:r>
          </a:p>
          <a:p>
            <a:r>
              <a:rPr lang="ru-RU" sz="3300" dirty="0"/>
              <a:t>Е) постановления Правительства РФ</a:t>
            </a:r>
          </a:p>
          <a:p>
            <a:r>
              <a:rPr lang="ru-RU" sz="3300" dirty="0"/>
              <a:t>Ж) общепризнанные принципы и нормы международного права и международные договоры РФ</a:t>
            </a:r>
          </a:p>
          <a:p>
            <a:r>
              <a:rPr lang="ru-RU" sz="3300" dirty="0"/>
              <a:t>З) указы президента республики, являющейся субъектом РФ</a:t>
            </a:r>
          </a:p>
          <a:p>
            <a:r>
              <a:rPr lang="ru-RU" sz="3300" dirty="0"/>
              <a:t>И) федеральные </a:t>
            </a:r>
            <a:r>
              <a:rPr lang="ru-RU" sz="3300" dirty="0" smtClean="0"/>
              <a:t>законы</a:t>
            </a:r>
          </a:p>
          <a:p>
            <a:pPr marL="0" lvl="0" indent="0" algn="r">
              <a:spcBef>
                <a:spcPts val="0"/>
              </a:spcBef>
              <a:buClrTx/>
              <a:buNone/>
            </a:pPr>
            <a:r>
              <a:rPr lang="ru-RU" sz="3300" dirty="0">
                <a:solidFill>
                  <a:prstClr val="black"/>
                </a:solidFill>
                <a:hlinkClick r:id="rId2" action="ppaction://hlinksldjump"/>
              </a:rPr>
              <a:t>Вернуться назад</a:t>
            </a:r>
            <a:endParaRPr lang="ru-RU" sz="3300" dirty="0">
              <a:solidFill>
                <a:prstClr val="black"/>
              </a:solidFill>
            </a:endParaRPr>
          </a:p>
          <a:p>
            <a:endParaRPr lang="ru-RU" sz="3300" dirty="0"/>
          </a:p>
          <a:p>
            <a:r>
              <a:rPr lang="ru-RU" sz="3300" dirty="0" smtClean="0"/>
              <a:t>Правильные ответы: А, Б, В, Е, Ж, И                                                         </a:t>
            </a:r>
            <a:endParaRPr lang="ru-RU" sz="33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Выбери правильный ответ </a:t>
            </a:r>
            <a:r>
              <a:rPr lang="ru-RU" dirty="0" smtClean="0"/>
              <a:t>5 баллов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545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/>
              <a:t>… гражданского права являются имущественные отношения, а также связанные с имущественными личные неимущественные отношения.</a:t>
            </a:r>
          </a:p>
          <a:p>
            <a:endParaRPr lang="ru-RU" dirty="0" smtClean="0"/>
          </a:p>
          <a:p>
            <a:r>
              <a:rPr lang="ru-RU" b="1" dirty="0" smtClean="0"/>
              <a:t>Правильный ответ: Предмет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Назови термин 1 балл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76256" y="6021288"/>
            <a:ext cx="18053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  <a:hlinkClick r:id="rId2" action="ppaction://hlinksldjump"/>
              </a:rPr>
              <a:t>Вернуться назад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784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dirty="0"/>
              <a:t>Под </a:t>
            </a:r>
            <a:r>
              <a:rPr lang="ru-RU" sz="3200" dirty="0" smtClean="0"/>
              <a:t>… </a:t>
            </a:r>
            <a:r>
              <a:rPr lang="ru-RU" sz="3200" dirty="0"/>
              <a:t>права понимается совокупность приемов и способов, посредством которых право воздействует на общественные отношения. В гражданском праве используется </a:t>
            </a:r>
            <a:r>
              <a:rPr lang="ru-RU" sz="3200" dirty="0" smtClean="0"/>
              <a:t>… </a:t>
            </a:r>
            <a:r>
              <a:rPr lang="ru-RU" sz="3200" dirty="0"/>
              <a:t>децентрализованного, диспозитивного регулирования. </a:t>
            </a:r>
            <a:endParaRPr lang="ru-RU" sz="3200" dirty="0" smtClean="0"/>
          </a:p>
          <a:p>
            <a:endParaRPr lang="ru-RU" dirty="0"/>
          </a:p>
          <a:p>
            <a:r>
              <a:rPr lang="ru-RU" b="1" dirty="0" smtClean="0"/>
              <a:t>Правильный ответ: метод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Назови термин </a:t>
            </a:r>
            <a:r>
              <a:rPr lang="ru-RU" dirty="0" smtClean="0"/>
              <a:t>2 балла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76256" y="6021288"/>
            <a:ext cx="18053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  <a:hlinkClick r:id="rId2" action="ppaction://hlinksldjump"/>
              </a:rPr>
              <a:t>Вернуться назад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173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302</TotalTime>
  <Words>1150</Words>
  <Application>Microsoft Office PowerPoint</Application>
  <PresentationFormat>Экран (4:3)</PresentationFormat>
  <Paragraphs>194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Твердый переплет</vt:lpstr>
      <vt:lpstr>Обобщающий урок по теме:</vt:lpstr>
      <vt:lpstr>Таблица заданий</vt:lpstr>
      <vt:lpstr>Выбери правильный ответ 1 балл</vt:lpstr>
      <vt:lpstr>Выбери правильный ответ 2 балла</vt:lpstr>
      <vt:lpstr>Выбери правильный ответ 3 балла</vt:lpstr>
      <vt:lpstr>Выбери правильный ответ 4 балла</vt:lpstr>
      <vt:lpstr>Выбери правильный ответ 5 баллов</vt:lpstr>
      <vt:lpstr>Назови термин 1 балл</vt:lpstr>
      <vt:lpstr>Назови термин 2 балла</vt:lpstr>
      <vt:lpstr>Назови термин 3 балла</vt:lpstr>
      <vt:lpstr>Назови термин 4 балла</vt:lpstr>
      <vt:lpstr>Назови термин 5 баллов</vt:lpstr>
      <vt:lpstr>Найди ошибку 1 балл</vt:lpstr>
      <vt:lpstr>Найди ошибку 2 балла</vt:lpstr>
      <vt:lpstr>Найди ошибку 3 балла</vt:lpstr>
      <vt:lpstr>Найди ошибку 4 балла</vt:lpstr>
      <vt:lpstr>Найди ошибку 5 баллов</vt:lpstr>
      <vt:lpstr>Верны ли суждения 1 балл</vt:lpstr>
      <vt:lpstr>Верны ли суждения 2 балла</vt:lpstr>
      <vt:lpstr>Верны ли суждения 3 балла</vt:lpstr>
      <vt:lpstr>Верны ли суждения 4 балла</vt:lpstr>
      <vt:lpstr>Верны ли суждения 5 баллов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Обобщающий урок по теме:</dc:title>
  <dc:creator>Елена Струкова</dc:creator>
  <cp:lastModifiedBy>Елена Струкова</cp:lastModifiedBy>
  <cp:revision>14</cp:revision>
  <dcterms:created xsi:type="dcterms:W3CDTF">2015-06-10T15:43:13Z</dcterms:created>
  <dcterms:modified xsi:type="dcterms:W3CDTF">2015-06-15T07:59:17Z</dcterms:modified>
</cp:coreProperties>
</file>