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8" r:id="rId5"/>
    <p:sldId id="279" r:id="rId6"/>
    <p:sldId id="259" r:id="rId7"/>
    <p:sldId id="260" r:id="rId8"/>
    <p:sldId id="261" r:id="rId9"/>
    <p:sldId id="264" r:id="rId10"/>
    <p:sldId id="266" r:id="rId11"/>
    <p:sldId id="282" r:id="rId12"/>
    <p:sldId id="283" r:id="rId13"/>
    <p:sldId id="267" r:id="rId14"/>
    <p:sldId id="284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C89800"/>
    <a:srgbClr val="006600"/>
    <a:srgbClr val="0046AC"/>
    <a:srgbClr val="002600"/>
    <a:srgbClr val="003A00"/>
    <a:srgbClr val="0066FF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Microsoft_Office_PowerPoint3.sldx"/><Relationship Id="rId5" Type="http://schemas.openxmlformats.org/officeDocument/2006/relationships/package" Target="../embeddings/______Microsoft_Office_PowerPoint2.sldx"/><Relationship Id="rId4" Type="http://schemas.openxmlformats.org/officeDocument/2006/relationships/package" Target="../embeddings/______Microsoft_Office_PowerPoint1.sld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funlib.ru/cimg/2014/102122/34255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2200" dirty="0" smtClean="0"/>
              <a:t>Муниципального автономного дошкольного образовательного учреждения  «Детский сад комбинированного вида  № 49» </a:t>
            </a:r>
            <a:br>
              <a:rPr lang="ru-RU" sz="2200" dirty="0" smtClean="0"/>
            </a:br>
            <a:r>
              <a:rPr lang="ru-RU" sz="2200" dirty="0" smtClean="0"/>
              <a:t>городского округа город  Салавата Республики Башкортостан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31840" y="6165304"/>
            <a:ext cx="2088232" cy="28803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2017 г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699793" y="2060848"/>
            <a:ext cx="5328592" cy="136815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Презентация к проекту</a:t>
            </a:r>
            <a:br>
              <a:rPr lang="ru-RU" sz="4000" dirty="0" smtClean="0"/>
            </a:br>
            <a:r>
              <a:rPr lang="ru-RU" sz="4000" dirty="0" smtClean="0"/>
              <a:t>«Эх, лук, лучок!»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83969" y="4797153"/>
            <a:ext cx="3240360" cy="1329010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Подготовила: воспитатель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первой квалификационной категории </a:t>
            </a:r>
            <a:r>
              <a:rPr lang="ru-RU" dirty="0" err="1" smtClean="0"/>
              <a:t>Янчурина</a:t>
            </a:r>
            <a:r>
              <a:rPr lang="ru-RU" dirty="0" smtClean="0"/>
              <a:t> Р.В.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" name="Picture 6" descr="C:\Users\Администратор\Desktop\1364896937_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340768"/>
            <a:ext cx="23574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arinasorokina.ru/wp-content/uploads/2011/09/fotoramka-cvetochnaya-ram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"/>
            <a:ext cx="9144000" cy="6856549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204864"/>
            <a:ext cx="2148836" cy="369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Содержимое 6" descr="F:\фото от Розалии\IMG_1792.JPG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636912"/>
            <a:ext cx="4254624" cy="29093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259632" y="1268760"/>
            <a:ext cx="6408712" cy="8640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8A0000"/>
                </a:solidFill>
                <a:latin typeface="Monotype Corsiva" pitchFamily="66" charset="0"/>
              </a:rPr>
              <a:t>Пробуем, беседуем, сравниваем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rgbClr val="8A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arinasorokina.ru/wp-content/uploads/2011/09/fotoramka-cvetochnaya-ram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"/>
            <a:ext cx="9144000" cy="68565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571482"/>
            <a:ext cx="2952328" cy="16333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Сказки от родителей</a:t>
            </a:r>
            <a:endParaRPr lang="ru-RU" sz="32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971600" y="1124744"/>
          <a:ext cx="2600325" cy="3476625"/>
        </p:xfrm>
        <a:graphic>
          <a:graphicData uri="http://schemas.openxmlformats.org/presentationml/2006/ole">
            <p:oleObj spid="_x0000_s2049" name="Слайд" r:id="rId4" imgW="3427456" imgH="4570364" progId="PowerPoint.Slide.12">
              <p:embed/>
            </p:oleObj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419873" y="2780930"/>
          <a:ext cx="2609851" cy="3476625"/>
        </p:xfrm>
        <a:graphic>
          <a:graphicData uri="http://schemas.openxmlformats.org/presentationml/2006/ole">
            <p:oleObj spid="_x0000_s2051" name="Слайд" r:id="rId5" imgW="3427456" imgH="4570364" progId="PowerPoint.Slide.12">
              <p:embed/>
            </p:oleObj>
          </a:graphicData>
        </a:graphic>
      </p:graphicFrame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5940153" y="1340768"/>
          <a:ext cx="2657475" cy="3543300"/>
        </p:xfrm>
        <a:graphic>
          <a:graphicData uri="http://schemas.openxmlformats.org/presentationml/2006/ole">
            <p:oleObj spid="_x0000_s2053" name="Слайд" r:id="rId6" imgW="3427456" imgH="4570364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arinasorokina.ru/wp-content/uploads/2011/09/fotoramka-cvetochnaya-ram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"/>
            <a:ext cx="9144000" cy="68565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3672408" cy="2088232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8A0000"/>
                </a:solidFill>
                <a:latin typeface="Monotype Corsiva" pitchFamily="66" charset="0"/>
              </a:rPr>
              <a:t>Поделки из лука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8A0000"/>
              </a:solidFill>
              <a:latin typeface="Monotype Corsiva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365104"/>
            <a:ext cx="1051965" cy="180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3" descr="G:\римма\IMG_191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4861" t="9896" r="9490"/>
          <a:stretch>
            <a:fillRect/>
          </a:stretch>
        </p:blipFill>
        <p:spPr bwMode="auto">
          <a:xfrm>
            <a:off x="827584" y="3501008"/>
            <a:ext cx="3988539" cy="27973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G:\римма\IMG_1914.JPG"/>
          <p:cNvPicPr>
            <a:picLocks noChangeAspect="1" noChangeArrowheads="1"/>
          </p:cNvPicPr>
          <p:nvPr/>
        </p:nvPicPr>
        <p:blipFill>
          <a:blip r:embed="rId5" cstate="print"/>
          <a:srcRect l="4166" t="4687" r="9375" b="6250"/>
          <a:stretch>
            <a:fillRect/>
          </a:stretch>
        </p:blipFill>
        <p:spPr bwMode="auto">
          <a:xfrm>
            <a:off x="4499992" y="1412776"/>
            <a:ext cx="3842662" cy="263893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arinasorokina.ru/wp-content/uploads/2011/09/fotoramka-cvetochnaya-ram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"/>
            <a:ext cx="9144000" cy="6856549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851920" y="620689"/>
            <a:ext cx="4536504" cy="1800200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006600"/>
                  </a:solidFill>
                </a:ln>
                <a:solidFill>
                  <a:srgbClr val="00B050"/>
                </a:solidFill>
              </a:rPr>
              <a:t>ВКУСНО И ПОЛЕЗНО</a:t>
            </a:r>
            <a:endParaRPr lang="ru-RU" dirty="0">
              <a:ln>
                <a:solidFill>
                  <a:srgbClr val="0066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Picture 3" descr="C:\Users\Регина\Downloads\fQ_IjpJe0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3"/>
            <a:ext cx="2736304" cy="41696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Users\Регина\Downloads\IMG_25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636914"/>
            <a:ext cx="3528392" cy="352839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84169" y="3068962"/>
            <a:ext cx="2112187" cy="3169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Содержимое 6" descr="C:\Users\Admin\AppData\Local\Microsoft\Windows\Temporary Internet Files\Content.Word\IMG_1821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87624" y="2924946"/>
            <a:ext cx="2232248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43808" y="692699"/>
            <a:ext cx="4392488" cy="252027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n>
                  <a:solidFill>
                    <a:srgbClr val="002600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Знают все, что лук полезен, </a:t>
            </a:r>
            <a:br>
              <a:rPr lang="ru-RU" dirty="0" smtClean="0">
                <a:ln>
                  <a:solidFill>
                    <a:srgbClr val="002600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dirty="0" smtClean="0">
                <a:ln>
                  <a:solidFill>
                    <a:srgbClr val="002600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Витаминами богат, </a:t>
            </a:r>
            <a:br>
              <a:rPr lang="ru-RU" dirty="0" smtClean="0">
                <a:ln>
                  <a:solidFill>
                    <a:srgbClr val="002600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dirty="0" smtClean="0">
                <a:ln>
                  <a:solidFill>
                    <a:srgbClr val="002600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Но немного горьковат. </a:t>
            </a:r>
            <a:br>
              <a:rPr lang="ru-RU" dirty="0" smtClean="0">
                <a:ln>
                  <a:solidFill>
                    <a:srgbClr val="002600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dirty="0" smtClean="0">
                <a:ln>
                  <a:solidFill>
                    <a:srgbClr val="002600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В этом лук не виноват. </a:t>
            </a:r>
            <a:br>
              <a:rPr lang="ru-RU" dirty="0" smtClean="0">
                <a:ln>
                  <a:solidFill>
                    <a:srgbClr val="002600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dirty="0" smtClean="0">
                <a:ln>
                  <a:solidFill>
                    <a:srgbClr val="002600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От природы он такой, </a:t>
            </a:r>
            <a:br>
              <a:rPr lang="ru-RU" dirty="0" smtClean="0">
                <a:ln>
                  <a:solidFill>
                    <a:srgbClr val="002600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dirty="0" smtClean="0">
                <a:ln>
                  <a:solidFill>
                    <a:srgbClr val="002600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Очень скромный и простой. </a:t>
            </a:r>
            <a:br>
              <a:rPr lang="ru-RU" dirty="0" smtClean="0">
                <a:ln>
                  <a:solidFill>
                    <a:srgbClr val="002600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dirty="0" smtClean="0">
                <a:ln>
                  <a:solidFill>
                    <a:srgbClr val="002600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Ешьте все зелёный лук, </a:t>
            </a:r>
            <a:br>
              <a:rPr lang="ru-RU" dirty="0" smtClean="0">
                <a:ln>
                  <a:solidFill>
                    <a:srgbClr val="002600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dirty="0" smtClean="0">
                <a:ln>
                  <a:solidFill>
                    <a:srgbClr val="002600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Он здоровью верный друг !</a:t>
            </a:r>
            <a:endParaRPr lang="ru-RU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4" descr="http://www.arinasorokina.ru/wp-content/uploads/2011/09/fotoramka-cvetochnaya-ram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53"/>
            <a:ext cx="9144000" cy="6856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C89800"/>
                </a:solidFill>
              </a:rPr>
              <a:t>«Огород на окне»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C898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71800" y="1268760"/>
            <a:ext cx="3552395" cy="266429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3789040"/>
            <a:ext cx="3360373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 descr="F:\огород подг.гр\DSC01828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861048"/>
            <a:ext cx="3096344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http://www.arinasorokina.ru/wp-content/uploads/2011/09/fotoramka-cvetochnaya-ram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6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Users\Администратор\Desktop\78669274_large_69727914_0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643576" y="3071810"/>
            <a:ext cx="1117377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755581" y="1142984"/>
            <a:ext cx="7316887" cy="507209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8A0000"/>
                </a:solidFill>
                <a:latin typeface="Comic Sans MS" pitchFamily="66" charset="0"/>
              </a:rPr>
              <a:t>Актуальность проекта: </a:t>
            </a:r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</a:rPr>
              <a:t>взрослые знают о полезных свойствах лука, но дети не охотно его едят. Что дети должны знать о зеленом витамине.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8A0000"/>
                </a:solidFill>
                <a:latin typeface="Comic Sans MS" pitchFamily="66" charset="0"/>
              </a:rPr>
              <a:t>Проблема проекта: </a:t>
            </a:r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</a:rPr>
              <a:t>Как можно вырастить зелёный лук на подоконнике? Чем может быть полезен лук? Что можно делать с луком? Исследование полезных свойств лука.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Тип проекта: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000" dirty="0" err="1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исследовательско-творческий</a:t>
            </a:r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br>
              <a:rPr lang="ru-RU" sz="2000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групповой, краткосрочный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Срок реализации: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1 месяц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b="1" dirty="0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Участники проекта: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дети средней группы  и их  родители, воспитатель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ru-RU" sz="2400" dirty="0" smtClean="0">
              <a:latin typeface="Comic Sans MS" pitchFamily="66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ru-RU" sz="2400" dirty="0" smtClean="0">
              <a:latin typeface="Comic Sans MS" pitchFamily="66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3" y="642918"/>
            <a:ext cx="7972452" cy="592935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Цель проекта</a:t>
            </a:r>
            <a:r>
              <a:rPr lang="ru-RU" sz="2600" b="1" dirty="0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</a:rPr>
              <a:t>Расширять представления детей об окружающем мире. Формирование у детей интереса к исследовательской и опытнической деятельности.</a:t>
            </a:r>
            <a:endParaRPr lang="ru-RU" sz="2000" dirty="0" smtClean="0">
              <a:solidFill>
                <a:srgbClr val="006600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300" dirty="0" smtClean="0">
              <a:solidFill>
                <a:srgbClr val="006600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8A0000"/>
                </a:solidFill>
                <a:latin typeface="Comic Sans MS" pitchFamily="66" charset="0"/>
                <a:cs typeface="Times New Roman" pitchFamily="18" charset="0"/>
              </a:rPr>
              <a:t>Задачи: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</a:rPr>
              <a:t>бобщать представления о необходимости света, тепла, влаги, почвы для роста растений.</a:t>
            </a:r>
            <a:endParaRPr lang="ru-RU" sz="2000" dirty="0" smtClean="0">
              <a:solidFill>
                <a:srgbClr val="006600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</a:rPr>
              <a:t>формировать познавательную, исследовательскую, трудовую деятельность детей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</a:rPr>
              <a:t>формировать у детей понятия взаимосвязи «природа – человек»: люди сажают, выращивают, ухаживают за растениями, растения вырастают, кормят своими плодами и радуют людей.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</a:rPr>
              <a:t>учить выполнять индивидуальные поручения и коллективные задания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</a:rPr>
              <a:t>развивать умения обобщать и анализировать собственный опыт исследовательской деятельности.</a:t>
            </a:r>
          </a:p>
          <a:p>
            <a:pPr>
              <a:buFont typeface="Wingdings" pitchFamily="2" charset="2"/>
              <a:buChar char="v"/>
            </a:pPr>
            <a:endParaRPr lang="ru-RU" sz="2200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3" y="642918"/>
            <a:ext cx="7972452" cy="592935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Гипотеза:</a:t>
            </a:r>
            <a:r>
              <a:rPr lang="ru-RU" sz="26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06600"/>
                </a:solidFill>
                <a:latin typeface="Comic Sans MS" pitchFamily="66" charset="0"/>
              </a:rPr>
              <a:t>Если дети узнают больше о луке через собственную исследовательскую деятельность, то они поймут, что лук – ценный продукт питания для детского организма и у них появится желание употреблять его в пищу.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Методы исследования:</a:t>
            </a:r>
          </a:p>
          <a:p>
            <a:pPr marL="2160000" lvl="8" indent="0">
              <a:spcBef>
                <a:spcPts val="0"/>
              </a:spcBef>
              <a:defRPr/>
            </a:pPr>
            <a:r>
              <a:rPr lang="ru-RU" sz="2400" dirty="0" smtClean="0">
                <a:solidFill>
                  <a:srgbClr val="006600"/>
                </a:solidFill>
                <a:latin typeface="Comic Sans MS" pitchFamily="66" charset="0"/>
              </a:rPr>
              <a:t>Беседа</a:t>
            </a:r>
          </a:p>
          <a:p>
            <a:pPr marL="2160000" lvl="8" indent="0">
              <a:spcBef>
                <a:spcPts val="0"/>
              </a:spcBef>
              <a:defRPr/>
            </a:pPr>
            <a:r>
              <a:rPr lang="ru-RU" sz="2400" dirty="0" smtClean="0">
                <a:solidFill>
                  <a:srgbClr val="006600"/>
                </a:solidFill>
                <a:latin typeface="Comic Sans MS" pitchFamily="66" charset="0"/>
              </a:rPr>
              <a:t>Наблюдение</a:t>
            </a:r>
          </a:p>
          <a:p>
            <a:pPr marL="2160000" lvl="8" indent="0">
              <a:spcBef>
                <a:spcPts val="0"/>
              </a:spcBef>
              <a:defRPr/>
            </a:pPr>
            <a:r>
              <a:rPr lang="ru-RU" sz="2400" dirty="0" smtClean="0">
                <a:solidFill>
                  <a:srgbClr val="006600"/>
                </a:solidFill>
                <a:latin typeface="Comic Sans MS" pitchFamily="66" charset="0"/>
              </a:rPr>
              <a:t>Сравнение</a:t>
            </a:r>
          </a:p>
          <a:p>
            <a:pPr marL="2160000" lvl="8" indent="0">
              <a:spcBef>
                <a:spcPts val="0"/>
              </a:spcBef>
              <a:defRPr/>
            </a:pPr>
            <a:r>
              <a:rPr lang="ru-RU" sz="2400" dirty="0" smtClean="0">
                <a:solidFill>
                  <a:srgbClr val="006600"/>
                </a:solidFill>
                <a:latin typeface="Comic Sans MS" pitchFamily="66" charset="0"/>
              </a:rPr>
              <a:t>Анализ</a:t>
            </a:r>
          </a:p>
          <a:p>
            <a:pPr marL="2160000" lvl="8" indent="0">
              <a:spcBef>
                <a:spcPts val="0"/>
              </a:spcBef>
              <a:defRPr/>
            </a:pPr>
            <a:r>
              <a:rPr lang="ru-RU" sz="2400" dirty="0" smtClean="0">
                <a:solidFill>
                  <a:srgbClr val="006600"/>
                </a:solidFill>
                <a:latin typeface="Comic Sans MS" pitchFamily="66" charset="0"/>
              </a:rPr>
              <a:t>Исследование  </a:t>
            </a:r>
          </a:p>
          <a:p>
            <a:pPr marL="2160000" lvl="8" indent="0">
              <a:spcBef>
                <a:spcPts val="0"/>
              </a:spcBef>
              <a:defRPr/>
            </a:pPr>
            <a:r>
              <a:rPr lang="ru-RU" sz="2400" dirty="0" smtClean="0">
                <a:solidFill>
                  <a:srgbClr val="006600"/>
                </a:solidFill>
                <a:latin typeface="Comic Sans MS" pitchFamily="66" charset="0"/>
              </a:rPr>
              <a:t>Эксперимент</a:t>
            </a:r>
          </a:p>
          <a:p>
            <a:pPr marL="2160000" lvl="8" indent="0">
              <a:spcBef>
                <a:spcPts val="0"/>
              </a:spcBef>
              <a:defRPr/>
            </a:pPr>
            <a:endParaRPr lang="ru-RU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8A0000"/>
                </a:solidFill>
                <a:latin typeface="Comic Sans MS" pitchFamily="66" charset="0"/>
              </a:rPr>
              <a:t>Предполагаемый результат: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6600"/>
                </a:solidFill>
                <a:latin typeface="Comic Sans MS" pitchFamily="66" charset="0"/>
              </a:rPr>
              <a:t> дети научатся сажать и ухаживать за луком и познакомятся с условиями его содержания;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6600"/>
                </a:solidFill>
                <a:latin typeface="Comic Sans MS" pitchFamily="66" charset="0"/>
              </a:rPr>
              <a:t> у детей сформируются знания и представления о росте зеленого лука в комнатных условиях как в контейнере с почвой, так и в стакане с водой;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6600"/>
                </a:solidFill>
                <a:latin typeface="Comic Sans MS" pitchFamily="66" charset="0"/>
              </a:rPr>
              <a:t> дети узнают о пользе зелёного витамина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1714492"/>
            <a:ext cx="1289644" cy="175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3" y="285730"/>
            <a:ext cx="7972452" cy="6286544"/>
          </a:xfrm>
        </p:spPr>
        <p:txBody>
          <a:bodyPr>
            <a:normAutofit fontScale="85000" lnSpcReduction="20000"/>
          </a:bodyPr>
          <a:lstStyle/>
          <a:p>
            <a:pPr marL="0" lvl="8">
              <a:spcBef>
                <a:spcPts val="0"/>
              </a:spcBef>
              <a:defRPr/>
            </a:pPr>
            <a:endParaRPr lang="ru-RU" sz="1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1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этап    Подготовительный</a:t>
            </a:r>
          </a:p>
          <a:p>
            <a:pPr>
              <a:buNone/>
            </a:pPr>
            <a:r>
              <a:rPr lang="ru-RU" sz="2600" dirty="0" smtClean="0">
                <a:solidFill>
                  <a:srgbClr val="006600"/>
                </a:solidFill>
                <a:latin typeface="Comic Sans MS" pitchFamily="66" charset="0"/>
              </a:rPr>
              <a:t>Беседы с детьми (выявление знаний детей о растениях).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6600"/>
                </a:solidFill>
                <a:latin typeface="Comic Sans MS" pitchFamily="66" charset="0"/>
              </a:rPr>
              <a:t>Сбор художественной литературы, иллюстрационного материала по данной теме (рассказы, сказки, стихи, загадки, пословицы о луке, экологические сказки, картинки и др. </a:t>
            </a:r>
          </a:p>
          <a:p>
            <a:pPr marL="0" lvl="8" indent="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600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подготовка почвы для посадки, </a:t>
            </a:r>
            <a:br>
              <a:rPr lang="ru-RU" sz="2600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подготовка луковиц.</a:t>
            </a:r>
            <a:br>
              <a:rPr lang="ru-RU" sz="2600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2 этап    Практический</a:t>
            </a:r>
          </a:p>
          <a:p>
            <a:pPr marL="0" lvl="8">
              <a:spcBef>
                <a:spcPts val="0"/>
              </a:spcBef>
              <a:buNone/>
              <a:defRPr/>
            </a:pPr>
            <a:r>
              <a:rPr lang="ru-RU" sz="2600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Загадывание загадок, чтение стихов</a:t>
            </a:r>
            <a:br>
              <a:rPr lang="ru-RU" sz="2600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Беседа « Что нужно растениям для роста?»</a:t>
            </a:r>
            <a:br>
              <a:rPr lang="ru-RU" sz="2600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Рассматривание луковиц</a:t>
            </a:r>
            <a:br>
              <a:rPr lang="ru-RU" sz="2600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Совместная деятельность: посадка лука</a:t>
            </a:r>
            <a:br>
              <a:rPr lang="ru-RU" sz="2600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Образовательная деятельность «Лук – зелёный друг»</a:t>
            </a:r>
            <a:br>
              <a:rPr lang="ru-RU" sz="2600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Беседа с родителями «Лук от семи </a:t>
            </a:r>
            <a:r>
              <a:rPr lang="ru-RU" sz="260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недуг».</a:t>
            </a:r>
            <a:r>
              <a:rPr lang="ru-RU" sz="2600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3 этап  Заключительный</a:t>
            </a:r>
          </a:p>
          <a:p>
            <a:pPr marL="0" lvl="8">
              <a:spcBef>
                <a:spcPts val="0"/>
              </a:spcBef>
              <a:buNone/>
              <a:defRPr/>
            </a:pPr>
            <a:r>
              <a:rPr lang="ru-RU" sz="2600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Изготовление поделок из лука</a:t>
            </a:r>
          </a:p>
          <a:p>
            <a:pPr marL="0" lvl="8">
              <a:spcBef>
                <a:spcPts val="0"/>
              </a:spcBef>
              <a:buNone/>
              <a:defRPr/>
            </a:pPr>
            <a:r>
              <a:rPr lang="ru-RU" sz="2600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Оформление с родителями книжки «Сказки про лук»</a:t>
            </a:r>
          </a:p>
          <a:p>
            <a:pPr marL="0" lvl="8">
              <a:spcBef>
                <a:spcPts val="0"/>
              </a:spcBef>
              <a:buNone/>
              <a:defRPr/>
            </a:pPr>
            <a:r>
              <a:rPr lang="ru-RU" sz="2600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Оформление «Огорода на окне».</a:t>
            </a: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lvl="8">
              <a:spcBef>
                <a:spcPts val="0"/>
              </a:spcBef>
              <a:buNone/>
              <a:defRPr/>
            </a:pPr>
            <a:endParaRPr lang="ru-RU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30" y="2500307"/>
            <a:ext cx="1500199" cy="203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arinasorokina.ru/wp-content/uploads/2011/09/fotoramka-cvetochnaya-ram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5"/>
            <a:ext cx="9144000" cy="685654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006600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Загадки о луке</a:t>
            </a:r>
            <a:endParaRPr lang="ru-RU" dirty="0">
              <a:ln>
                <a:solidFill>
                  <a:srgbClr val="006600"/>
                </a:solidFill>
              </a:ln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187624" y="1268760"/>
            <a:ext cx="3240360" cy="5184576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n>
                  <a:solidFill>
                    <a:srgbClr val="0046AC"/>
                  </a:solidFill>
                </a:ln>
                <a:solidFill>
                  <a:srgbClr val="0046AC"/>
                </a:solidFill>
                <a:latin typeface="Comic Sans MS" pitchFamily="66" charset="0"/>
                <a:cs typeface="Times New Roman" pitchFamily="18" charset="0"/>
              </a:rPr>
              <a:t>Только чистить начинаю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n>
                  <a:solidFill>
                    <a:srgbClr val="0046AC"/>
                  </a:solidFill>
                </a:ln>
                <a:solidFill>
                  <a:srgbClr val="0046AC"/>
                </a:solidFill>
                <a:latin typeface="Comic Sans MS" pitchFamily="66" charset="0"/>
                <a:cs typeface="Times New Roman" pitchFamily="18" charset="0"/>
              </a:rPr>
              <a:t>Сразу слезы проливаю.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n>
                  <a:solidFill>
                    <a:srgbClr val="0046AC"/>
                  </a:solidFill>
                </a:ln>
                <a:solidFill>
                  <a:srgbClr val="0046AC"/>
                </a:solidFill>
                <a:latin typeface="Comic Sans MS" pitchFamily="66" charset="0"/>
                <a:cs typeface="Times New Roman" pitchFamily="18" charset="0"/>
              </a:rPr>
              <a:t>Мне тогда, какой он друг?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n>
                  <a:solidFill>
                    <a:srgbClr val="0046AC"/>
                  </a:solidFill>
                </a:ln>
                <a:solidFill>
                  <a:srgbClr val="0046AC"/>
                </a:solidFill>
                <a:latin typeface="Comic Sans MS" pitchFamily="66" charset="0"/>
                <a:cs typeface="Times New Roman" pitchFamily="18" charset="0"/>
              </a:rPr>
              <a:t>Этот сочный, горький…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ln>
                <a:solidFill>
                  <a:srgbClr val="0046AC"/>
                </a:solidFill>
              </a:ln>
              <a:solidFill>
                <a:srgbClr val="0046AC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n>
                  <a:solidFill>
                    <a:srgbClr val="0046AC"/>
                  </a:solidFill>
                </a:ln>
                <a:solidFill>
                  <a:srgbClr val="0046AC"/>
                </a:solidFill>
                <a:latin typeface="Comic Sans MS" pitchFamily="66" charset="0"/>
                <a:cs typeface="Times New Roman" pitchFamily="18" charset="0"/>
              </a:rPr>
              <a:t>Ох и зол, хоть и мал!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n>
                  <a:solidFill>
                    <a:srgbClr val="0046AC"/>
                  </a:solidFill>
                </a:ln>
                <a:solidFill>
                  <a:srgbClr val="0046AC"/>
                </a:solidFill>
                <a:latin typeface="Comic Sans MS" pitchFamily="66" charset="0"/>
                <a:cs typeface="Times New Roman" pitchFamily="18" charset="0"/>
              </a:rPr>
              <a:t>В солнце Стрелки выпускал.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n>
                  <a:solidFill>
                    <a:srgbClr val="0046AC"/>
                  </a:solidFill>
                </a:ln>
                <a:solidFill>
                  <a:srgbClr val="0046AC"/>
                </a:solidFill>
                <a:latin typeface="Comic Sans MS" pitchFamily="66" charset="0"/>
                <a:cs typeface="Times New Roman" pitchFamily="18" charset="0"/>
              </a:rPr>
              <a:t>Не попали в солнце Стрелки,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n>
                  <a:solidFill>
                    <a:srgbClr val="0046AC"/>
                  </a:solidFill>
                </a:ln>
                <a:solidFill>
                  <a:srgbClr val="0046AC"/>
                </a:solidFill>
                <a:latin typeface="Comic Sans MS" pitchFamily="66" charset="0"/>
                <a:cs typeface="Times New Roman" pitchFamily="18" charset="0"/>
              </a:rPr>
              <a:t>Угодили к нам в тарелки.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ln>
                <a:solidFill>
                  <a:srgbClr val="0046AC"/>
                </a:solidFill>
              </a:ln>
              <a:solidFill>
                <a:srgbClr val="0046AC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n>
                  <a:solidFill>
                    <a:srgbClr val="0046AC"/>
                  </a:solidFill>
                </a:ln>
                <a:solidFill>
                  <a:srgbClr val="0046AC"/>
                </a:solidFill>
                <a:latin typeface="Comic Sans MS" pitchFamily="66" charset="0"/>
                <a:cs typeface="Times New Roman" pitchFamily="18" charset="0"/>
              </a:rPr>
              <a:t>Сидит дед во сто шуб одет,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n>
                  <a:solidFill>
                    <a:srgbClr val="0046AC"/>
                  </a:solidFill>
                </a:ln>
                <a:solidFill>
                  <a:srgbClr val="0046AC"/>
                </a:solidFill>
                <a:latin typeface="Comic Sans MS" pitchFamily="66" charset="0"/>
                <a:cs typeface="Times New Roman" pitchFamily="18" charset="0"/>
              </a:rPr>
              <a:t> Кто его раздевает,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n>
                  <a:solidFill>
                    <a:srgbClr val="0046AC"/>
                  </a:solidFill>
                </a:ln>
                <a:solidFill>
                  <a:srgbClr val="0046AC"/>
                </a:solidFill>
                <a:latin typeface="Comic Sans MS" pitchFamily="66" charset="0"/>
                <a:cs typeface="Times New Roman" pitchFamily="18" charset="0"/>
              </a:rPr>
              <a:t>Тот слезы проливает. </a:t>
            </a:r>
          </a:p>
          <a:p>
            <a:pPr>
              <a:buNone/>
            </a:pPr>
            <a:endParaRPr lang="ru-RU" sz="2000" dirty="0" smtClean="0">
              <a:ln>
                <a:solidFill>
                  <a:srgbClr val="0046AC"/>
                </a:solidFill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n>
                <a:solidFill>
                  <a:srgbClr val="0046AC"/>
                </a:solidFill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292080" y="1285860"/>
            <a:ext cx="3312368" cy="495145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n>
                  <a:solidFill>
                    <a:srgbClr val="0046AC"/>
                  </a:solidFill>
                </a:ln>
                <a:solidFill>
                  <a:srgbClr val="0046AC"/>
                </a:solidFill>
                <a:latin typeface="Comic Sans MS" pitchFamily="66" charset="0"/>
                <a:cs typeface="Times New Roman" pitchFamily="18" charset="0"/>
              </a:rPr>
              <a:t>Не умеет он смеяться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n>
                  <a:solidFill>
                    <a:srgbClr val="0046AC"/>
                  </a:solidFill>
                </a:ln>
                <a:solidFill>
                  <a:srgbClr val="0046AC"/>
                </a:solidFill>
                <a:latin typeface="Comic Sans MS" pitchFamily="66" charset="0"/>
                <a:cs typeface="Times New Roman" pitchFamily="18" charset="0"/>
              </a:rPr>
              <a:t>И не любит раздеваться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n>
                  <a:solidFill>
                    <a:srgbClr val="0046AC"/>
                  </a:solidFill>
                </a:ln>
                <a:solidFill>
                  <a:srgbClr val="0046AC"/>
                </a:solidFill>
                <a:latin typeface="Comic Sans MS" pitchFamily="66" charset="0"/>
                <a:cs typeface="Times New Roman" pitchFamily="18" charset="0"/>
              </a:rPr>
              <a:t>Кто с него кафтан снимает,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n>
                  <a:solidFill>
                    <a:srgbClr val="0046AC"/>
                  </a:solidFill>
                </a:ln>
                <a:solidFill>
                  <a:srgbClr val="0046AC"/>
                </a:solidFill>
                <a:latin typeface="Comic Sans MS" pitchFamily="66" charset="0"/>
                <a:cs typeface="Times New Roman" pitchFamily="18" charset="0"/>
              </a:rPr>
              <a:t>Слезы часто проливает.</a:t>
            </a:r>
          </a:p>
          <a:p>
            <a:pPr indent="0">
              <a:lnSpc>
                <a:spcPct val="110000"/>
              </a:lnSpc>
              <a:buNone/>
            </a:pPr>
            <a:endParaRPr lang="ru-RU" sz="2000" dirty="0" smtClean="0">
              <a:ln>
                <a:solidFill>
                  <a:srgbClr val="0046AC"/>
                </a:solidFill>
              </a:ln>
              <a:solidFill>
                <a:srgbClr val="0046AC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n>
                  <a:solidFill>
                    <a:srgbClr val="0046AC"/>
                  </a:solidFill>
                </a:ln>
                <a:solidFill>
                  <a:srgbClr val="0046AC"/>
                </a:solidFill>
                <a:latin typeface="Comic Sans MS" pitchFamily="66" charset="0"/>
                <a:cs typeface="Times New Roman" pitchFamily="18" charset="0"/>
              </a:rPr>
              <a:t>В десять одежек плотно одет,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n>
                  <a:solidFill>
                    <a:srgbClr val="0046AC"/>
                  </a:solidFill>
                </a:ln>
                <a:solidFill>
                  <a:srgbClr val="0046AC"/>
                </a:solidFill>
                <a:latin typeface="Comic Sans MS" pitchFamily="66" charset="0"/>
                <a:cs typeface="Times New Roman" pitchFamily="18" charset="0"/>
              </a:rPr>
              <a:t>Часто приходит к нам на обед.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n>
                  <a:solidFill>
                    <a:srgbClr val="0046AC"/>
                  </a:solidFill>
                </a:ln>
                <a:solidFill>
                  <a:srgbClr val="0046AC"/>
                </a:solidFill>
                <a:latin typeface="Comic Sans MS" pitchFamily="66" charset="0"/>
                <a:cs typeface="Times New Roman" pitchFamily="18" charset="0"/>
              </a:rPr>
              <a:t>Но лишь за стол ты его позовешь,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n>
                  <a:solidFill>
                    <a:srgbClr val="0046AC"/>
                  </a:solidFill>
                </a:ln>
                <a:solidFill>
                  <a:srgbClr val="0046AC"/>
                </a:solidFill>
                <a:latin typeface="Comic Sans MS" pitchFamily="66" charset="0"/>
                <a:cs typeface="Times New Roman" pitchFamily="18" charset="0"/>
              </a:rPr>
              <a:t>Сам не заметишь, как слезы прольешь.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000" dirty="0" smtClean="0">
              <a:ln>
                <a:solidFill>
                  <a:srgbClr val="0046AC"/>
                </a:solidFill>
              </a:ln>
              <a:solidFill>
                <a:srgbClr val="0046AC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n>
                  <a:solidFill>
                    <a:srgbClr val="0046AC"/>
                  </a:solidFill>
                </a:ln>
                <a:solidFill>
                  <a:srgbClr val="0046AC"/>
                </a:solidFill>
                <a:latin typeface="Comic Sans MS" pitchFamily="66" charset="0"/>
                <a:cs typeface="Times New Roman" pitchFamily="18" charset="0"/>
              </a:rPr>
              <a:t>Никого не огорчает,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n>
                  <a:solidFill>
                    <a:srgbClr val="0046AC"/>
                  </a:solidFill>
                </a:ln>
                <a:solidFill>
                  <a:srgbClr val="0046AC"/>
                </a:solidFill>
                <a:latin typeface="Comic Sans MS" pitchFamily="66" charset="0"/>
                <a:cs typeface="Times New Roman" pitchFamily="18" charset="0"/>
              </a:rPr>
              <a:t>А всех плакать заставляет.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000" dirty="0" smtClean="0">
              <a:ln>
                <a:solidFill>
                  <a:srgbClr val="0046AC"/>
                </a:solidFill>
              </a:ln>
              <a:solidFill>
                <a:srgbClr val="0046AC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n>
                  <a:solidFill>
                    <a:srgbClr val="0046AC"/>
                  </a:solidFill>
                </a:ln>
                <a:solidFill>
                  <a:srgbClr val="0046AC"/>
                </a:solidFill>
                <a:latin typeface="Comic Sans MS" pitchFamily="66" charset="0"/>
                <a:cs typeface="Times New Roman" pitchFamily="18" charset="0"/>
              </a:rPr>
              <a:t>Прежде чем его мы съели,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n>
                  <a:solidFill>
                    <a:srgbClr val="0046AC"/>
                  </a:solidFill>
                </a:ln>
                <a:solidFill>
                  <a:srgbClr val="0046AC"/>
                </a:solidFill>
                <a:latin typeface="Comic Sans MS" pitchFamily="66" charset="0"/>
                <a:cs typeface="Times New Roman" pitchFamily="18" charset="0"/>
              </a:rPr>
              <a:t>Все наплакаться успели.</a:t>
            </a:r>
          </a:p>
          <a:p>
            <a:pPr marL="0" indent="0">
              <a:spcBef>
                <a:spcPts val="0"/>
              </a:spcBef>
              <a:buNone/>
            </a:pPr>
            <a:endParaRPr lang="ru-RU" sz="1900" dirty="0" smtClean="0">
              <a:ln>
                <a:solidFill>
                  <a:srgbClr val="0046AC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900" dirty="0" smtClean="0">
                <a:ln>
                  <a:solidFill>
                    <a:srgbClr val="0046AC"/>
                  </a:solidFill>
                </a:ln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C:\Users\Администратор\Desktop\1364896937_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7" y="2857497"/>
            <a:ext cx="1762143" cy="355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arinasorokina.ru/wp-content/uploads/2011/09/fotoramka-cvetochnaya-ram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"/>
            <a:ext cx="9144000" cy="68565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3175">
                  <a:solidFill>
                    <a:srgbClr val="006600"/>
                  </a:solidFill>
                </a:ln>
                <a:solidFill>
                  <a:srgbClr val="00B050"/>
                </a:solidFill>
                <a:latin typeface="Monotype Corsiva" pitchFamily="66" charset="0"/>
              </a:rPr>
              <a:t>Стихи о луке</a:t>
            </a:r>
            <a:endParaRPr lang="ru-RU" dirty="0">
              <a:ln w="3175">
                <a:solidFill>
                  <a:srgbClr val="006600"/>
                </a:solidFill>
              </a:ln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3" y="1071546"/>
            <a:ext cx="2714644" cy="521497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4600" dirty="0" smtClean="0">
                <a:ln>
                  <a:solidFill>
                    <a:srgbClr val="006600"/>
                  </a:solidFill>
                </a:ln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6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Казырина</a:t>
            </a:r>
            <a:r>
              <a:rPr lang="ru-RU" sz="4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Баба Таня чистит лук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Убежал из кухни внук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Он хоть мал, но твердо знает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Лук за глазки покусает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600" dirty="0" smtClean="0">
              <a:ln>
                <a:solidFill>
                  <a:srgbClr val="006600"/>
                </a:solidFill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46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Е.Груданов</a:t>
            </a:r>
            <a:endParaRPr lang="ru-RU" sz="4600" dirty="0" smtClean="0">
              <a:ln>
                <a:solidFill>
                  <a:srgbClr val="006600"/>
                </a:solidFill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4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Там, на грядке у беседки,</a:t>
            </a:r>
            <a:br>
              <a:rPr lang="ru-RU" sz="4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Вырос лук - большой и крепкий!</a:t>
            </a:r>
            <a:br>
              <a:rPr lang="ru-RU" sz="4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Знаем мы уже давно,</a:t>
            </a:r>
            <a:br>
              <a:rPr lang="ru-RU" sz="4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Что поплачем от него.</a:t>
            </a:r>
            <a:br>
              <a:rPr lang="ru-RU" sz="4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Но как любим мы с друзьями</a:t>
            </a:r>
            <a:br>
              <a:rPr lang="ru-RU" sz="4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Лук, поджаренный с грибами!</a:t>
            </a:r>
            <a:br>
              <a:rPr lang="ru-RU" sz="4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 макаронами, в котлете</a:t>
            </a:r>
            <a:br>
              <a:rPr lang="ru-RU" sz="4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Или в свежем винегрете!</a:t>
            </a:r>
            <a:br>
              <a:rPr lang="ru-RU" sz="4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общем, мы, когда едим,</a:t>
            </a:r>
            <a:br>
              <a:rPr lang="ru-RU" sz="4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Очень часто дружим с ним.</a:t>
            </a:r>
            <a:br>
              <a:rPr lang="ru-RU" sz="4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Потому что этот лук -</a:t>
            </a:r>
            <a:br>
              <a:rPr lang="ru-RU" sz="4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Для здоровья первый друг!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46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600" dirty="0" smtClean="0">
              <a:ln>
                <a:solidFill>
                  <a:srgbClr val="006600"/>
                </a:solidFill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600" dirty="0">
              <a:ln>
                <a:solidFill>
                  <a:srgbClr val="006600"/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715008" y="1285862"/>
            <a:ext cx="2971792" cy="484030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ru-RU" sz="15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Л. </a:t>
            </a:r>
            <a:r>
              <a:rPr lang="ru-RU" sz="15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Генералова</a:t>
            </a:r>
            <a:endParaRPr lang="ru-RU" sz="1500" dirty="0" smtClean="0">
              <a:ln>
                <a:solidFill>
                  <a:srgbClr val="006600"/>
                </a:solidFill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5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Почему от лука плачут?</a:t>
            </a:r>
            <a:br>
              <a:rPr lang="ru-RU" sz="15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Говорят, он очень злой.</a:t>
            </a:r>
            <a:br>
              <a:rPr lang="ru-RU" sz="15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Кто же злит его на даче?</a:t>
            </a:r>
            <a:br>
              <a:rPr lang="ru-RU" sz="15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Почему же он такой?</a:t>
            </a:r>
            <a:br>
              <a:rPr lang="ru-RU" sz="15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 у бабушки спросила:</a:t>
            </a:r>
            <a:br>
              <a:rPr lang="ru-RU" sz="15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Расскажи мне, почему?</a:t>
            </a:r>
            <a:br>
              <a:rPr lang="ru-RU" sz="15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 она мне объяснила,</a:t>
            </a:r>
            <a:br>
              <a:rPr lang="ru-RU" sz="15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Разъяснила что к чему.</a:t>
            </a:r>
            <a:br>
              <a:rPr lang="ru-RU" sz="15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Что лучок - полезный овощ,</a:t>
            </a:r>
            <a:br>
              <a:rPr lang="ru-RU" sz="15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 никто его не злит.</a:t>
            </a:r>
            <a:br>
              <a:rPr lang="ru-RU" sz="15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Он всегда спешит на помощь,</a:t>
            </a:r>
            <a:br>
              <a:rPr lang="ru-RU" sz="15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От микробов защитит.</a:t>
            </a:r>
            <a:br>
              <a:rPr lang="ru-RU" sz="15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Лук сырой, конечно, горький,</a:t>
            </a:r>
            <a:br>
              <a:rPr lang="ru-RU" sz="15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 чеснок ещё </a:t>
            </a:r>
            <a:r>
              <a:rPr lang="ru-RU" sz="1500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горчей</a:t>
            </a:r>
            <a:r>
              <a:rPr lang="ru-RU" sz="15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5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Но зато помощник стойкий</a:t>
            </a:r>
            <a:br>
              <a:rPr lang="ru-RU" sz="15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От простуды для людей</a:t>
            </a:r>
            <a:br>
              <a:rPr lang="ru-RU" sz="15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sz="1500" dirty="0" smtClean="0">
              <a:ln>
                <a:solidFill>
                  <a:srgbClr val="006600"/>
                </a:solidFill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1500" b="1" dirty="0" smtClean="0">
              <a:ln>
                <a:solidFill>
                  <a:srgbClr val="006600"/>
                </a:solidFill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1500" b="1" dirty="0" smtClean="0">
              <a:ln>
                <a:solidFill>
                  <a:srgbClr val="0066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img0.liveinternet.ru/images/attach/c/11/116/357/116357328_1__1_.png"/>
          <p:cNvPicPr>
            <a:picLocks noChangeAspect="1" noChangeArrowheads="1"/>
          </p:cNvPicPr>
          <p:nvPr/>
        </p:nvPicPr>
        <p:blipFill>
          <a:blip r:embed="rId3" cstate="print"/>
          <a:srcRect l="15031" t="5817" r="17328" b="4992"/>
          <a:stretch>
            <a:fillRect/>
          </a:stretch>
        </p:blipFill>
        <p:spPr bwMode="auto">
          <a:xfrm>
            <a:off x="3571869" y="1000108"/>
            <a:ext cx="1928827" cy="3286148"/>
          </a:xfrm>
          <a:prstGeom prst="rect">
            <a:avLst/>
          </a:prstGeom>
          <a:noFill/>
        </p:spPr>
      </p:pic>
      <p:sp>
        <p:nvSpPr>
          <p:cNvPr id="7" name="Содержимое 5"/>
          <p:cNvSpPr txBox="1">
            <a:spLocks/>
          </p:cNvSpPr>
          <p:nvPr/>
        </p:nvSpPr>
        <p:spPr>
          <a:xfrm>
            <a:off x="3428992" y="4500573"/>
            <a:ext cx="2571768" cy="164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Е. Жуковская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Ох, уж этот злющий лук!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 ним узнаешь столько мук!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Жжет глаза и жжет язык,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Заставит плакать в один миг.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9" y="3356996"/>
            <a:ext cx="1644775" cy="282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://www.arinasorokina.ru/wp-content/uploads/2011/09/fotoramka-cvetochnaya-ram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"/>
            <a:ext cx="9144000" cy="68565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Пословицы и поговорки про лук: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1412777"/>
            <a:ext cx="3888432" cy="471338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Сидит Ермолка на грядке – сам весь в заплатках.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Лук во щах – и голод прощай.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Сидит </a:t>
            </a:r>
            <a:r>
              <a:rPr lang="ru-RU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тупка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в семи юбках; кто ни глянет, всяк заплачет.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412777"/>
            <a:ext cx="4042792" cy="471338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Лук – от семи недуг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Лук да баня всё правят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Попросту, без луку, на крестьянскую руку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arinasorokina.ru/wp-content/uploads/2011/09/fotoramka-cvetochnaya-ram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"/>
            <a:ext cx="9144000" cy="6856549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фото сажаем\Изображение 0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93" y="1142988"/>
            <a:ext cx="3272207" cy="2403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2"/>
            <a:ext cx="8229600" cy="5715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Comic Sans MS" pitchFamily="66" charset="0"/>
              </a:rPr>
              <a:t>Исследуем, сажаем , поливаем</a:t>
            </a:r>
            <a:endParaRPr lang="ru-RU" sz="2400" dirty="0">
              <a:ln>
                <a:solidFill>
                  <a:srgbClr val="006600"/>
                </a:solidFill>
              </a:ln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5" y="3573016"/>
            <a:ext cx="1428751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Содержимое 6" descr="F:\фото 8гр.огород\DSC01761.JPG"/>
          <p:cNvPicPr>
            <a:picLocks noGrp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1" y="3500440"/>
            <a:ext cx="3643339" cy="2743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Documents and Settings\Admin\Рабочий стол\фото 8гр.огород\DSC017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3" y="3500440"/>
            <a:ext cx="3643339" cy="2732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343</Words>
  <Application>Microsoft Office PowerPoint</Application>
  <PresentationFormat>Экран (4:3)</PresentationFormat>
  <Paragraphs>112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Слайд</vt:lpstr>
      <vt:lpstr>Муниципального автономного дошкольного образовательного учреждения  «Детский сад комбинированного вида  № 49»  городского округа город  Салавата Республики Башкортостан </vt:lpstr>
      <vt:lpstr>Слайд 2</vt:lpstr>
      <vt:lpstr>Слайд 3</vt:lpstr>
      <vt:lpstr>Слайд 4</vt:lpstr>
      <vt:lpstr>Слайд 5</vt:lpstr>
      <vt:lpstr>Загадки о луке</vt:lpstr>
      <vt:lpstr>Стихи о луке</vt:lpstr>
      <vt:lpstr> Пословицы и поговорки про лук:  </vt:lpstr>
      <vt:lpstr>Исследуем, сажаем , поливаем</vt:lpstr>
      <vt:lpstr>Слайд 10</vt:lpstr>
      <vt:lpstr>Сказки от родителей</vt:lpstr>
      <vt:lpstr>Поделки из лука</vt:lpstr>
      <vt:lpstr>ВКУСНО И ПОЛЕЗНО</vt:lpstr>
      <vt:lpstr>Слайд 14</vt:lpstr>
      <vt:lpstr>«Огород на окне»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99</cp:revision>
  <dcterms:created xsi:type="dcterms:W3CDTF">2015-10-18T15:56:05Z</dcterms:created>
  <dcterms:modified xsi:type="dcterms:W3CDTF">2017-01-25T17:33:28Z</dcterms:modified>
</cp:coreProperties>
</file>