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60" r:id="rId6"/>
    <p:sldId id="261" r:id="rId7"/>
    <p:sldId id="266" r:id="rId8"/>
    <p:sldId id="262" r:id="rId9"/>
    <p:sldId id="264" r:id="rId10"/>
    <p:sldId id="265" r:id="rId11"/>
    <p:sldId id="267" r:id="rId12"/>
    <p:sldId id="268" r:id="rId13"/>
    <p:sldId id="269" r:id="rId14"/>
    <p:sldId id="270" r:id="rId15"/>
    <p:sldId id="25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A803-3781-45BA-9A5E-358A4FBAEBA4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EF5-ED81-4ED9-BF27-D75E36341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21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A803-3781-45BA-9A5E-358A4FBAEBA4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EF5-ED81-4ED9-BF27-D75E36341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630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A803-3781-45BA-9A5E-358A4FBAEBA4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EF5-ED81-4ED9-BF27-D75E36341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959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A803-3781-45BA-9A5E-358A4FBAEBA4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EF5-ED81-4ED9-BF27-D75E36341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353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A803-3781-45BA-9A5E-358A4FBAEBA4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EF5-ED81-4ED9-BF27-D75E36341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51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A803-3781-45BA-9A5E-358A4FBAEBA4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EF5-ED81-4ED9-BF27-D75E36341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267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A803-3781-45BA-9A5E-358A4FBAEBA4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EF5-ED81-4ED9-BF27-D75E36341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150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A803-3781-45BA-9A5E-358A4FBAEBA4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EF5-ED81-4ED9-BF27-D75E36341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812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A803-3781-45BA-9A5E-358A4FBAEBA4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EF5-ED81-4ED9-BF27-D75E36341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057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A803-3781-45BA-9A5E-358A4FBAEBA4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EF5-ED81-4ED9-BF27-D75E36341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16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A803-3781-45BA-9A5E-358A4FBAEBA4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8EF5-ED81-4ED9-BF27-D75E36341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825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AA803-3781-45BA-9A5E-358A4FBAEBA4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68EF5-ED81-4ED9-BF27-D75E36341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72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0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image" Target="../media/image3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1.jpeg"/><Relationship Id="rId5" Type="http://schemas.openxmlformats.org/officeDocument/2006/relationships/image" Target="../media/image26.jpg"/><Relationship Id="rId15" Type="http://schemas.openxmlformats.org/officeDocument/2006/relationships/image" Target="../media/image35.png"/><Relationship Id="rId10" Type="http://schemas.openxmlformats.org/officeDocument/2006/relationships/image" Target="../media/image14.gif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4008" y="836713"/>
            <a:ext cx="3888432" cy="2763738"/>
          </a:xfrm>
        </p:spPr>
        <p:txBody>
          <a:bodyPr>
            <a:normAutofit/>
          </a:bodyPr>
          <a:lstStyle/>
          <a:p>
            <a:r>
              <a:rPr lang="ru-RU" b="1" dirty="0" smtClean="0"/>
              <a:t>Викторина «Животные жарких стран»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4509120"/>
            <a:ext cx="4392488" cy="172819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Составитель: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Суханова С.В.</a:t>
            </a:r>
          </a:p>
          <a:p>
            <a:r>
              <a:rPr lang="ru-RU" sz="2000" dirty="0">
                <a:solidFill>
                  <a:schemeClr val="tx1"/>
                </a:solidFill>
              </a:rPr>
              <a:t>в</a:t>
            </a:r>
            <a:r>
              <a:rPr lang="ru-RU" sz="2000" dirty="0" smtClean="0">
                <a:solidFill>
                  <a:schemeClr val="tx1"/>
                </a:solidFill>
              </a:rPr>
              <a:t>оспитатель МБДОУ д/с №</a:t>
            </a:r>
            <a:r>
              <a:rPr lang="ru-RU" sz="2000" dirty="0" smtClean="0">
                <a:solidFill>
                  <a:schemeClr val="tx1"/>
                </a:solidFill>
              </a:rPr>
              <a:t>6 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г. Павлово</a:t>
            </a:r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>
                <a:solidFill>
                  <a:schemeClr val="tx1"/>
                </a:solidFill>
              </a:rPr>
              <a:t>в</a:t>
            </a:r>
            <a:r>
              <a:rPr lang="ru-RU" sz="2000" dirty="0" smtClean="0">
                <a:solidFill>
                  <a:schemeClr val="tx1"/>
                </a:solidFill>
              </a:rPr>
              <a:t>ысшая квалификационная категория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692696"/>
            <a:ext cx="4248472" cy="515358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84943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296144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effectLst/>
                <a:latin typeface="Arial"/>
                <a:ea typeface="Calibri"/>
                <a:cs typeface="Times New Roman"/>
              </a:rPr>
              <a:t>Животные собрались поехать к друзьям. Каждый будет сидеть в своём вагончике. Определите: кто, где поедет? Сколько слогов в названии животного, столько и окошек в вагончике. Рассадите зверей по вагончикам.</a:t>
            </a:r>
            <a:r>
              <a:rPr lang="ru-RU" sz="1800" b="1" dirty="0">
                <a:ea typeface="Calibri"/>
                <a:cs typeface="Times New Roman"/>
              </a:rPr>
              <a:t/>
            </a:r>
            <a:br>
              <a:rPr lang="ru-RU" sz="1800" b="1" dirty="0">
                <a:ea typeface="Calibri"/>
                <a:cs typeface="Times New Roman"/>
              </a:rPr>
            </a:br>
            <a:endParaRPr lang="ru-RU" sz="1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96752"/>
            <a:ext cx="8914540" cy="29260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5357005"/>
            <a:ext cx="792088" cy="1267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4653136"/>
            <a:ext cx="1423071" cy="9005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643" y="3753418"/>
            <a:ext cx="1011397" cy="13043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095" y="3753418"/>
            <a:ext cx="1010017" cy="14135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599" y="5054329"/>
            <a:ext cx="1754401" cy="15764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5383921"/>
            <a:ext cx="1662435" cy="124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6042 L -0.11406 -0.499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-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85185E-6 L -0.64027 -0.446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14" y="-2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48148E-6 L -0.21892 -0.297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5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05139 -0.522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-2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1.48148E-6 L 0.49791 -0.349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62" y="-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0.3783 -0.1949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6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Игра «Будь внимательным»</a:t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 algn="ctr">
              <a:buNone/>
            </a:pPr>
            <a:r>
              <a:rPr lang="ru-RU" sz="2800" b="1" dirty="0"/>
              <a:t>СЕМЕЙКА</a:t>
            </a:r>
          </a:p>
          <a:p>
            <a:pPr marL="0" indent="0" algn="ctr">
              <a:buNone/>
            </a:pPr>
            <a:r>
              <a:rPr lang="ru-RU" sz="2400" b="1" dirty="0"/>
              <a:t>Шли слоны своей тропою, </a:t>
            </a:r>
          </a:p>
          <a:p>
            <a:pPr marL="0" indent="0" algn="ctr">
              <a:buNone/>
            </a:pPr>
            <a:r>
              <a:rPr lang="ru-RU" sz="2400" b="1" dirty="0"/>
              <a:t>Шли сквозь джунгли к водопою:</a:t>
            </a:r>
          </a:p>
          <a:p>
            <a:pPr marL="0" indent="0" algn="ctr">
              <a:buNone/>
            </a:pPr>
            <a:r>
              <a:rPr lang="ru-RU" sz="2400" b="1" dirty="0"/>
              <a:t>Папа-слон, слониха-мама,</a:t>
            </a:r>
          </a:p>
          <a:p>
            <a:pPr marL="0" indent="0" algn="ctr">
              <a:buNone/>
            </a:pPr>
            <a:r>
              <a:rPr lang="ru-RU" sz="2400" b="1" dirty="0"/>
              <a:t> Дед, </a:t>
            </a:r>
            <a:r>
              <a:rPr lang="ru-RU" sz="2400" b="1" dirty="0" err="1"/>
              <a:t>слонище</a:t>
            </a:r>
            <a:r>
              <a:rPr lang="ru-RU" sz="2400" b="1" dirty="0"/>
              <a:t> преупрямый,</a:t>
            </a:r>
          </a:p>
          <a:p>
            <a:pPr marL="0" indent="0" algn="ctr">
              <a:buNone/>
            </a:pPr>
            <a:r>
              <a:rPr lang="ru-RU" sz="2400" b="1" dirty="0"/>
              <a:t> Бабка, </a:t>
            </a:r>
            <a:r>
              <a:rPr lang="ru-RU" sz="2400" b="1" dirty="0" err="1"/>
              <a:t>слонка</a:t>
            </a:r>
            <a:r>
              <a:rPr lang="ru-RU" sz="2400" b="1" dirty="0"/>
              <a:t>-пятитонка, </a:t>
            </a:r>
          </a:p>
          <a:p>
            <a:pPr marL="0" indent="0" algn="ctr">
              <a:buNone/>
            </a:pPr>
            <a:r>
              <a:rPr lang="ru-RU" sz="2400" b="1" dirty="0"/>
              <a:t>И внучата, два слонёнка: </a:t>
            </a:r>
          </a:p>
          <a:p>
            <a:pPr marL="0" indent="0" algn="ctr">
              <a:buNone/>
            </a:pPr>
            <a:r>
              <a:rPr lang="ru-RU" sz="2400" b="1" dirty="0"/>
              <a:t>Слоник, маленький сынишка, </a:t>
            </a:r>
          </a:p>
          <a:p>
            <a:pPr marL="0" indent="0" algn="ctr">
              <a:buNone/>
            </a:pPr>
            <a:r>
              <a:rPr lang="ru-RU" sz="2400" b="1" dirty="0"/>
              <a:t>И его сестра, </a:t>
            </a:r>
            <a:r>
              <a:rPr lang="ru-RU" sz="2400" b="1" dirty="0" err="1"/>
              <a:t>Слонишка</a:t>
            </a:r>
            <a:r>
              <a:rPr lang="ru-RU" sz="2400" b="1" dirty="0"/>
              <a:t>.</a:t>
            </a:r>
          </a:p>
          <a:p>
            <a:pPr marL="0" indent="0" algn="ctr">
              <a:buNone/>
            </a:pPr>
            <a:r>
              <a:rPr lang="ru-RU" sz="2400" b="1" dirty="0"/>
              <a:t>Сколько шло к воде слонов?</a:t>
            </a:r>
          </a:p>
          <a:p>
            <a:pPr marL="0" indent="0" algn="ctr">
              <a:buNone/>
            </a:pPr>
            <a:r>
              <a:rPr lang="ru-RU" sz="2400" b="1" dirty="0"/>
              <a:t> У тебя ответ готов?</a:t>
            </a:r>
          </a:p>
          <a:p>
            <a:pPr marL="0" indent="0" algn="ctr">
              <a:buNone/>
            </a:pPr>
            <a:r>
              <a:rPr lang="ru-RU" sz="2200" dirty="0"/>
              <a:t>Т. Крюкова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276" y="2924944"/>
            <a:ext cx="1580999" cy="16166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649243"/>
            <a:ext cx="2194353" cy="17956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351" y="2088051"/>
            <a:ext cx="2328274" cy="27458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816761"/>
            <a:ext cx="2603004" cy="20023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548680"/>
            <a:ext cx="2952328" cy="21486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276" y="4816761"/>
            <a:ext cx="2045464" cy="187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2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«Травоядные и хищники»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093" y="433273"/>
            <a:ext cx="1474308" cy="12961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050" y="836712"/>
            <a:ext cx="1881028" cy="8640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660" y="5083288"/>
            <a:ext cx="1832787" cy="13012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30" y="5428640"/>
            <a:ext cx="1768192" cy="1456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005" y="5275183"/>
            <a:ext cx="942996" cy="15087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7" y="5428641"/>
            <a:ext cx="1697211" cy="1388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5527181"/>
            <a:ext cx="1828804" cy="11917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867" y="4901205"/>
            <a:ext cx="1190037" cy="16654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653136"/>
            <a:ext cx="1533252" cy="21615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752" y="5902085"/>
            <a:ext cx="2482756" cy="14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9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4.72222E-6 -0.23102 C 4.72222E-6 -0.33472 0.16267 -0.46204 0.29513 -0.46204 L 0.59045 -0.46204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4" y="-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0.01342 L 0.14115 -0.523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9" y="-2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5 -0.05879 L 0.00955 -0.15231 C 0.00955 -0.19444 0.1092 -0.24583 0.19063 -0.24583 L 0.37188 -0.24583 " pathEditMode="relative" rAng="0" ptsTypes="FfFF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8" y="-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28 0.03426 L -0.4007 -0.562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1" y="-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1482 L -0.41857 -0.2416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5" y="-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0.04051 L 0.26598 -0.482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91" y="-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0.05625 L 0.08368 -0.277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4" y="-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2801 L -0.69254 -0.2636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96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490066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Назовите животных, в названии которых есть звук «Р»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63" y="4509120"/>
            <a:ext cx="2373908" cy="15022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1196752"/>
            <a:ext cx="2042337" cy="899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3" y="1727768"/>
            <a:ext cx="2079636" cy="26819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9" y="2310614"/>
            <a:ext cx="2913682" cy="23995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657" y="5157191"/>
            <a:ext cx="2313511" cy="15076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908" y="4221088"/>
            <a:ext cx="2986315" cy="24437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1727768"/>
            <a:ext cx="2814563" cy="21109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061" y="2095990"/>
            <a:ext cx="2072213" cy="29214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061" y="894351"/>
            <a:ext cx="1920902" cy="192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5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861048"/>
            <a:ext cx="5688632" cy="28297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28992" cy="49006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Отгадай, названия каких животных зашифрованы в этих ребусах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268760"/>
            <a:ext cx="6348903" cy="25202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980728"/>
            <a:ext cx="1927101" cy="30833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151" y="4236917"/>
            <a:ext cx="3283721" cy="207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1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836712"/>
            <a:ext cx="8159848" cy="4855112"/>
          </a:xfrm>
        </p:spPr>
      </p:pic>
      <p:sp>
        <p:nvSpPr>
          <p:cNvPr id="5" name="Прямоугольник 4"/>
          <p:cNvSpPr/>
          <p:nvPr/>
        </p:nvSpPr>
        <p:spPr>
          <a:xfrm>
            <a:off x="2195736" y="3933056"/>
            <a:ext cx="504056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a typeface="Calibri"/>
                <a:cs typeface="Times New Roman"/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  <a:ea typeface="Calibri"/>
                <a:cs typeface="Times New Roman"/>
              </a:rPr>
              <a:t>Молодцы!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a typeface="Calibri"/>
                <a:cs typeface="Times New Roman"/>
              </a:rPr>
              <a:t>Вы не плохо потрудились! </a:t>
            </a:r>
            <a:endParaRPr lang="ru-RU" sz="32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655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49006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Какой континент самый тёплый, где есть саванны, пустыни, джунгли?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847924"/>
            <a:ext cx="5616624" cy="5616624"/>
          </a:xfrm>
        </p:spPr>
      </p:pic>
      <p:sp>
        <p:nvSpPr>
          <p:cNvPr id="5" name="Прямоугольник 4"/>
          <p:cNvSpPr/>
          <p:nvPr/>
        </p:nvSpPr>
        <p:spPr>
          <a:xfrm>
            <a:off x="4211960" y="5301208"/>
            <a:ext cx="1224136" cy="4680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Африка</a:t>
            </a:r>
            <a:r>
              <a:rPr lang="ru-RU" dirty="0" smtClean="0">
                <a:solidFill>
                  <a:srgbClr val="FF0000"/>
                </a:solidFill>
              </a:rPr>
              <a:t> 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8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ea typeface="Calibri"/>
                <a:cs typeface="Times New Roman"/>
              </a:rPr>
              <a:t>Разминка «Забавные вопросы»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55576"/>
            <a:ext cx="6480720" cy="457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Толстокожее животное, которое </a:t>
            </a:r>
            <a:r>
              <a:rPr lang="ru-RU" dirty="0" smtClean="0">
                <a:solidFill>
                  <a:srgbClr val="002060"/>
                </a:solidFill>
                <a:ea typeface="Calibri"/>
                <a:cs typeface="Times New Roman"/>
              </a:rPr>
              <a:t>вытащило 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из </a:t>
            </a:r>
            <a:r>
              <a:rPr lang="ru-RU" dirty="0" smtClean="0">
                <a:solidFill>
                  <a:srgbClr val="002060"/>
                </a:solidFill>
                <a:ea typeface="Calibri"/>
                <a:cs typeface="Times New Roman"/>
              </a:rPr>
              <a:t>болота Айболита?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556792"/>
            <a:ext cx="6480720" cy="457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Где живет маленький кенгуру?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148805"/>
            <a:ext cx="6480720" cy="457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2060"/>
                </a:solidFill>
              </a:rPr>
              <a:t>У каких животных есть длинный хвост, который служит им пятой рукой, они могут на нём висеть?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4416" y="2780928"/>
            <a:ext cx="6480720" cy="457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2060"/>
                </a:solidFill>
              </a:rPr>
              <a:t>У какого животного стопы защищены мозолистыми подушечками, упругими как резина?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3356992"/>
            <a:ext cx="6480720" cy="457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2060"/>
                </a:solidFill>
              </a:rPr>
              <a:t>Какой зверь самый быстрый на Земле?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933056"/>
            <a:ext cx="6480720" cy="457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2060"/>
                </a:solidFill>
              </a:rPr>
              <a:t>Какие животные жарких стран упоминаются в стихотворении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К. Чуковского «Телефон»?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4530824"/>
            <a:ext cx="6480720" cy="457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rgbClr val="002060"/>
                </a:solidFill>
              </a:rPr>
              <a:t>Мы считаем, что зебры белые и разрисованы чёрными полосками, а африканцы считают, что зебры чёрные, а полоски белые. Кто прав?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5132040"/>
            <a:ext cx="6480720" cy="457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2060"/>
                </a:solidFill>
              </a:rPr>
              <a:t>Какое животное жарких стран половину жизни проводит в воде? Длина некоторых из них достигает 16 метров.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5733256"/>
            <a:ext cx="6480720" cy="457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2060"/>
                </a:solidFill>
              </a:rPr>
              <a:t>Какая главная достопримечательность у носорогов?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6332160"/>
            <a:ext cx="6480720" cy="457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2060"/>
                </a:solidFill>
              </a:rPr>
              <a:t>У какого животного жарких стран тело покрыто острыми иглами?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164288" y="955576"/>
            <a:ext cx="1800200" cy="457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бегемот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64288" y="1556792"/>
            <a:ext cx="1800200" cy="457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в сумке у мамы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164288" y="2148805"/>
            <a:ext cx="1800200" cy="457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мартышки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164288" y="2739752"/>
            <a:ext cx="1800200" cy="49837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у верблюда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64288" y="3356992"/>
            <a:ext cx="1800200" cy="457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леопард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64288" y="3933056"/>
            <a:ext cx="1800200" cy="457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rgbClr val="002060"/>
                </a:solidFill>
              </a:rPr>
              <a:t>Слон, верблюд, крокодил, кенгуру, носорог, бегемот, мартышки.</a:t>
            </a:r>
            <a:endParaRPr lang="ru-RU" sz="1100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164288" y="4530824"/>
            <a:ext cx="1800200" cy="457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и</a:t>
            </a:r>
            <a:r>
              <a:rPr lang="ru-RU" dirty="0" smtClean="0">
                <a:solidFill>
                  <a:srgbClr val="002060"/>
                </a:solidFill>
              </a:rPr>
              <a:t> те и другие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164288" y="5132040"/>
            <a:ext cx="1800200" cy="457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крокодил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64288" y="5733256"/>
            <a:ext cx="1800200" cy="457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рог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164288" y="6332160"/>
            <a:ext cx="1800200" cy="457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дикобраз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14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Какое животное не относится к животным жарких стран ?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836712"/>
            <a:ext cx="2715476" cy="17183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548680"/>
            <a:ext cx="2886571" cy="20494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2493487"/>
            <a:ext cx="1821361" cy="2348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548680"/>
            <a:ext cx="3718675" cy="27890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74" y="2900141"/>
            <a:ext cx="2591834" cy="16890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1" y="4589152"/>
            <a:ext cx="1440160" cy="23042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911" y="4653136"/>
            <a:ext cx="2048190" cy="20277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996951"/>
            <a:ext cx="1845415" cy="18454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729" y="4403972"/>
            <a:ext cx="1626929" cy="22768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770" y="2348880"/>
            <a:ext cx="2635918" cy="236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Отгадайте загадки</a:t>
            </a:r>
            <a:endParaRPr lang="ru-RU" sz="2800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787028"/>
            <a:ext cx="1422495" cy="1038318"/>
          </a:xfrm>
        </p:spPr>
      </p:pic>
      <p:sp>
        <p:nvSpPr>
          <p:cNvPr id="4" name="Прямоугольник 3"/>
          <p:cNvSpPr/>
          <p:nvPr/>
        </p:nvSpPr>
        <p:spPr>
          <a:xfrm>
            <a:off x="107504" y="764704"/>
            <a:ext cx="2736304" cy="113042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002060"/>
                </a:solidFill>
              </a:rPr>
              <a:t>Он ходит, голову задрав,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не </a:t>
            </a:r>
            <a:r>
              <a:rPr lang="ru-RU" sz="1600" dirty="0">
                <a:solidFill>
                  <a:srgbClr val="002060"/>
                </a:solidFill>
              </a:rPr>
              <a:t>потому, что важный </a:t>
            </a:r>
            <a:r>
              <a:rPr lang="ru-RU" sz="1600" dirty="0" smtClean="0">
                <a:solidFill>
                  <a:srgbClr val="002060"/>
                </a:solidFill>
              </a:rPr>
              <a:t>граф, не </a:t>
            </a:r>
            <a:r>
              <a:rPr lang="ru-RU" sz="1600" dirty="0">
                <a:solidFill>
                  <a:srgbClr val="002060"/>
                </a:solidFill>
              </a:rPr>
              <a:t>потому, что гордый нрав,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А по тому, что он ….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179712"/>
            <a:ext cx="2736304" cy="11772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2060"/>
                </a:solidFill>
              </a:rPr>
              <a:t>По реке плывет бревно.</a:t>
            </a:r>
          </a:p>
          <a:p>
            <a:r>
              <a:rPr lang="ru-RU" dirty="0">
                <a:solidFill>
                  <a:srgbClr val="002060"/>
                </a:solidFill>
              </a:rPr>
              <a:t>Ах, и злющее оно!</a:t>
            </a:r>
          </a:p>
          <a:p>
            <a:r>
              <a:rPr lang="ru-RU" dirty="0">
                <a:solidFill>
                  <a:srgbClr val="002060"/>
                </a:solidFill>
              </a:rPr>
              <a:t>Тем, кто в речку угодил,</a:t>
            </a:r>
          </a:p>
          <a:p>
            <a:r>
              <a:rPr lang="ru-RU" dirty="0">
                <a:solidFill>
                  <a:srgbClr val="002060"/>
                </a:solidFill>
              </a:rPr>
              <a:t>Нос откусит …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573016"/>
            <a:ext cx="2736304" cy="10801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002060"/>
                </a:solidFill>
              </a:rPr>
              <a:t>Что за чудо! Вот так чудо!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Сверху блюдо, снизу блюдо.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Ходит блюдо по дороге,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Голова торчит да ноги.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4894312"/>
            <a:ext cx="2736304" cy="141500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002060"/>
                </a:solidFill>
              </a:rPr>
              <a:t>Когда он в клетке, он </a:t>
            </a:r>
            <a:r>
              <a:rPr lang="ru-RU" sz="1600" dirty="0" smtClean="0">
                <a:solidFill>
                  <a:srgbClr val="002060"/>
                </a:solidFill>
              </a:rPr>
              <a:t>приятен, на </a:t>
            </a:r>
            <a:r>
              <a:rPr lang="ru-RU" sz="1600" dirty="0">
                <a:solidFill>
                  <a:srgbClr val="002060"/>
                </a:solidFill>
              </a:rPr>
              <a:t>шкуре много черных </a:t>
            </a:r>
            <a:r>
              <a:rPr lang="ru-RU" sz="1600" dirty="0" smtClean="0">
                <a:solidFill>
                  <a:srgbClr val="002060"/>
                </a:solidFill>
              </a:rPr>
              <a:t>пятен. Он </a:t>
            </a:r>
            <a:r>
              <a:rPr lang="ru-RU" sz="1600" dirty="0">
                <a:solidFill>
                  <a:srgbClr val="002060"/>
                </a:solidFill>
              </a:rPr>
              <a:t>хищный зверь, хотя немножко,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как </a:t>
            </a:r>
            <a:r>
              <a:rPr lang="ru-RU" sz="1600" dirty="0">
                <a:solidFill>
                  <a:srgbClr val="002060"/>
                </a:solidFill>
              </a:rPr>
              <a:t>лев и тигр похож на кошку.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45390" y="812720"/>
            <a:ext cx="2557234" cy="7440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2060"/>
                </a:solidFill>
              </a:rPr>
              <a:t>Ежик вырос в десять </a:t>
            </a:r>
            <a:r>
              <a:rPr lang="ru-RU" dirty="0" smtClean="0">
                <a:solidFill>
                  <a:srgbClr val="002060"/>
                </a:solidFill>
              </a:rPr>
              <a:t>раз, получился </a:t>
            </a:r>
            <a:r>
              <a:rPr lang="ru-RU" dirty="0">
                <a:solidFill>
                  <a:srgbClr val="002060"/>
                </a:solidFill>
              </a:rPr>
              <a:t>…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36221" y="1772816"/>
            <a:ext cx="2557234" cy="79208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2060"/>
                </a:solidFill>
              </a:rPr>
              <a:t>Надела </a:t>
            </a:r>
            <a:r>
              <a:rPr lang="ru-RU" dirty="0" err="1" smtClean="0">
                <a:solidFill>
                  <a:srgbClr val="002060"/>
                </a:solidFill>
              </a:rPr>
              <a:t>коняшка</a:t>
            </a:r>
            <a:r>
              <a:rPr lang="ru-RU" dirty="0" smtClean="0">
                <a:solidFill>
                  <a:srgbClr val="002060"/>
                </a:solidFill>
              </a:rPr>
              <a:t> морскую тельняшку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2007820"/>
            <a:ext cx="2411760" cy="14021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4988032"/>
            <a:ext cx="1957566" cy="138987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915621" y="2768352"/>
            <a:ext cx="2557234" cy="9486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2060"/>
                </a:solidFill>
              </a:rPr>
              <a:t>Он самый главный из зверей, он всех важней и всех сильней.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15621" y="3861048"/>
            <a:ext cx="2557233" cy="112698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2060"/>
                </a:solidFill>
              </a:rPr>
              <a:t>Есть немало рогачей в зоопарке и в лесу.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У всех рога на голове,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у одного лишь на носу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45390" y="5157192"/>
            <a:ext cx="2527464" cy="129614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2060"/>
                </a:solidFill>
              </a:rPr>
              <a:t>Зверь смешной в огромной клетке с ветки прыгает на ветку, ест бананы, сладости к общей детской радости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5157192"/>
            <a:ext cx="1267604" cy="12676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000" y="3916940"/>
            <a:ext cx="1661863" cy="105164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2507958"/>
            <a:ext cx="1505857" cy="13530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947" y="1462105"/>
            <a:ext cx="1010017" cy="141351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275" y="3789040"/>
            <a:ext cx="1878793" cy="8272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3" y="617968"/>
            <a:ext cx="1366403" cy="91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8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2" animBg="1"/>
      <p:bldP spid="8" grpId="0" animBg="1"/>
      <p:bldP spid="9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ea typeface="Calibri"/>
                <a:cs typeface="Times New Roman"/>
              </a:rPr>
              <a:t>Какому </a:t>
            </a:r>
            <a:r>
              <a:rPr lang="ru-RU" sz="3200" b="1" dirty="0">
                <a:solidFill>
                  <a:prstClr val="black"/>
                </a:solidFill>
                <a:ea typeface="Calibri"/>
                <a:cs typeface="Times New Roman"/>
              </a:rPr>
              <a:t>зверю принадлежит эта часть </a:t>
            </a:r>
            <a:r>
              <a:rPr lang="ru-RU" sz="3200" b="1" dirty="0" smtClean="0">
                <a:solidFill>
                  <a:prstClr val="black"/>
                </a:solidFill>
                <a:ea typeface="Calibri"/>
                <a:cs typeface="Times New Roman"/>
              </a:rPr>
              <a:t>тела?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211" t="8990" r="17129" b="49725"/>
          <a:stretch/>
        </p:blipFill>
        <p:spPr>
          <a:xfrm>
            <a:off x="107504" y="799091"/>
            <a:ext cx="1143000" cy="20574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53" r="38382" b="29132"/>
          <a:stretch/>
        </p:blipFill>
        <p:spPr>
          <a:xfrm>
            <a:off x="3102782" y="830883"/>
            <a:ext cx="1253193" cy="21660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2" t="23160" r="83991" b="36428"/>
          <a:stretch/>
        </p:blipFill>
        <p:spPr>
          <a:xfrm>
            <a:off x="5857910" y="799091"/>
            <a:ext cx="968665" cy="22925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74" t="40003" r="32693" b="-2032"/>
          <a:stretch/>
        </p:blipFill>
        <p:spPr>
          <a:xfrm>
            <a:off x="1403648" y="3960776"/>
            <a:ext cx="1584176" cy="21266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7" t="63894" r="40174" b="9796"/>
          <a:stretch/>
        </p:blipFill>
        <p:spPr>
          <a:xfrm>
            <a:off x="3134143" y="3385035"/>
            <a:ext cx="2574350" cy="9489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00" t="19963" r="40258" b="61183"/>
          <a:stretch/>
        </p:blipFill>
        <p:spPr>
          <a:xfrm>
            <a:off x="3102782" y="5024080"/>
            <a:ext cx="1443752" cy="15436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865" y="1194031"/>
            <a:ext cx="2349135" cy="14865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4455408"/>
            <a:ext cx="1863010" cy="24025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214" y="4824471"/>
            <a:ext cx="2388240" cy="17432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286" t="19486" r="10628" b="47767"/>
          <a:stretch/>
        </p:blipFill>
        <p:spPr>
          <a:xfrm>
            <a:off x="8111114" y="2848198"/>
            <a:ext cx="1017990" cy="22613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152242"/>
            <a:ext cx="1872208" cy="15418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838" y="1556792"/>
            <a:ext cx="1578131" cy="12914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062" y="3263638"/>
            <a:ext cx="1828804" cy="119177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100" y="4737763"/>
            <a:ext cx="1512168" cy="211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6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ea typeface="Calibri"/>
                <a:cs typeface="Times New Roman"/>
              </a:rPr>
              <a:t>Динамическая пауза «Веселый </a:t>
            </a:r>
            <a:r>
              <a:rPr lang="ru-RU" sz="2800" b="1" dirty="0">
                <a:ea typeface="Calibri"/>
                <a:cs typeface="Times New Roman"/>
              </a:rPr>
              <a:t>Сафари – парк» (</a:t>
            </a:r>
            <a:r>
              <a:rPr lang="ru-RU" sz="2200" b="1" dirty="0">
                <a:ea typeface="Calibri"/>
                <a:cs typeface="Times New Roman"/>
              </a:rPr>
              <a:t>по С </a:t>
            </a:r>
            <a:r>
              <a:rPr lang="ru-RU" sz="2200" b="1" dirty="0" smtClean="0">
                <a:ea typeface="Calibri"/>
                <a:cs typeface="Times New Roman"/>
              </a:rPr>
              <a:t>Маршаку</a:t>
            </a:r>
            <a:r>
              <a:rPr lang="ru-RU" sz="2800" b="1" dirty="0" smtClean="0">
                <a:ea typeface="Calibri"/>
                <a:cs typeface="Times New Roman"/>
              </a:rPr>
              <a:t>)</a:t>
            </a: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609329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/>
              <a:t>Это лев. Он царь зверей. </a:t>
            </a:r>
            <a:r>
              <a:rPr lang="ru-RU" b="1" dirty="0" smtClean="0"/>
              <a:t> </a:t>
            </a:r>
            <a:r>
              <a:rPr lang="ru-RU" dirty="0" smtClean="0"/>
              <a:t>Дети </a:t>
            </a:r>
            <a:r>
              <a:rPr lang="ru-RU" dirty="0"/>
              <a:t>идут по кругу не торопливо,</a:t>
            </a:r>
          </a:p>
          <a:p>
            <a:pPr marL="0" indent="0">
              <a:buNone/>
            </a:pPr>
            <a:r>
              <a:rPr lang="ru-RU" b="1" dirty="0"/>
              <a:t>В мире нет его сильней. </a:t>
            </a:r>
            <a:r>
              <a:rPr lang="ru-RU" b="1" dirty="0" smtClean="0"/>
              <a:t>   </a:t>
            </a:r>
            <a:r>
              <a:rPr lang="ru-RU" dirty="0" smtClean="0"/>
              <a:t>Размеренно</a:t>
            </a:r>
            <a:r>
              <a:rPr lang="ru-RU" dirty="0"/>
              <a:t>, с гордо поднятой головой.</a:t>
            </a:r>
          </a:p>
          <a:p>
            <a:pPr marL="0" indent="0">
              <a:buNone/>
            </a:pPr>
            <a:r>
              <a:rPr lang="ru-RU" b="1" dirty="0"/>
              <a:t>А смешные обезьяны</a:t>
            </a:r>
            <a:r>
              <a:rPr lang="ru-RU" dirty="0"/>
              <a:t> </a:t>
            </a:r>
            <a:r>
              <a:rPr lang="ru-RU" dirty="0" smtClean="0"/>
              <a:t>       Останавливаются</a:t>
            </a:r>
            <a:r>
              <a:rPr lang="ru-RU" dirty="0"/>
              <a:t>, ставят ноги на ширине плеч и,</a:t>
            </a:r>
          </a:p>
          <a:p>
            <a:pPr marL="0" indent="0">
              <a:buNone/>
            </a:pPr>
            <a:r>
              <a:rPr lang="ru-RU" b="1" dirty="0"/>
              <a:t>Раскачали все лианы. </a:t>
            </a:r>
            <a:r>
              <a:rPr lang="ru-RU" b="1" dirty="0" smtClean="0"/>
              <a:t>       </a:t>
            </a:r>
            <a:r>
              <a:rPr lang="ru-RU" dirty="0" smtClean="0"/>
              <a:t>Согнув </a:t>
            </a:r>
            <a:r>
              <a:rPr lang="ru-RU" dirty="0"/>
              <a:t>в локтях руки с растопыренными пальцами,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выполняют пружинку</a:t>
            </a:r>
          </a:p>
          <a:p>
            <a:pPr marL="0" indent="0">
              <a:buNone/>
            </a:pPr>
            <a:r>
              <a:rPr lang="ru-RU" b="1" dirty="0" smtClean="0"/>
              <a:t>А </a:t>
            </a:r>
            <a:r>
              <a:rPr lang="ru-RU" b="1" dirty="0"/>
              <a:t>вот умный добрый слон </a:t>
            </a:r>
            <a:r>
              <a:rPr lang="ru-RU" dirty="0"/>
              <a:t>Пальцы рук прижаты к голове. Дети выполняют</a:t>
            </a:r>
          </a:p>
          <a:p>
            <a:pPr marL="0" indent="0">
              <a:buNone/>
            </a:pPr>
            <a:r>
              <a:rPr lang="ru-RU" b="1" dirty="0"/>
              <a:t>Посылает всем поклон. </a:t>
            </a:r>
            <a:r>
              <a:rPr lang="ru-RU" b="1" dirty="0" smtClean="0"/>
              <a:t>      </a:t>
            </a:r>
            <a:r>
              <a:rPr lang="ru-RU" dirty="0" smtClean="0"/>
              <a:t>наклоны </a:t>
            </a:r>
            <a:r>
              <a:rPr lang="ru-RU" dirty="0"/>
              <a:t>туловища вперед – вправо, вперед - влево.</a:t>
            </a:r>
          </a:p>
          <a:p>
            <a:pPr marL="0" indent="0">
              <a:buNone/>
            </a:pPr>
            <a:r>
              <a:rPr lang="ru-RU" b="1" dirty="0"/>
              <a:t>Леопард так быстро скачет</a:t>
            </a:r>
            <a:r>
              <a:rPr lang="ru-RU" dirty="0"/>
              <a:t>, выполняют легкие прыжки на месте, согнув руки в локтях.</a:t>
            </a:r>
          </a:p>
          <a:p>
            <a:pPr marL="0" indent="0">
              <a:buNone/>
            </a:pPr>
            <a:r>
              <a:rPr lang="ru-RU" b="1" dirty="0"/>
              <a:t>Словно мой любимый мячик.</a:t>
            </a:r>
          </a:p>
          <a:p>
            <a:pPr marL="0" indent="0">
              <a:buNone/>
            </a:pPr>
            <a:r>
              <a:rPr lang="ru-RU" b="1" dirty="0"/>
              <a:t>Зебра головой качает</a:t>
            </a:r>
            <a:r>
              <a:rPr lang="ru-RU" dirty="0"/>
              <a:t>, </a:t>
            </a:r>
            <a:r>
              <a:rPr lang="ru-RU" dirty="0" smtClean="0"/>
              <a:t>       Ноги </a:t>
            </a:r>
            <a:r>
              <a:rPr lang="ru-RU" dirty="0"/>
              <a:t>на ширине плеч, руки согнуты в локтях и подняты </a:t>
            </a:r>
            <a:r>
              <a:rPr lang="ru-RU" dirty="0" smtClean="0"/>
              <a:t>до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уровня плеча   </a:t>
            </a:r>
          </a:p>
          <a:p>
            <a:pPr marL="0" indent="0">
              <a:buNone/>
            </a:pPr>
            <a:r>
              <a:rPr lang="ru-RU" b="1" dirty="0" smtClean="0"/>
              <a:t>К </a:t>
            </a:r>
            <a:r>
              <a:rPr lang="ru-RU" b="1" dirty="0"/>
              <a:t>себе в гости приглашает</a:t>
            </a:r>
            <a:r>
              <a:rPr lang="ru-RU" dirty="0"/>
              <a:t>. Приподнимая то правую, то левую ногу, дети </a:t>
            </a:r>
            <a:r>
              <a:rPr lang="ru-RU" dirty="0" smtClean="0"/>
              <a:t>раскачиваются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из стороны в сторону </a:t>
            </a:r>
            <a:endParaRPr lang="ru-RU" dirty="0"/>
          </a:p>
          <a:p>
            <a:pPr marL="0" indent="0">
              <a:buNone/>
            </a:pPr>
            <a:r>
              <a:rPr lang="ru-RU" b="1" dirty="0" smtClean="0"/>
              <a:t>Вот </a:t>
            </a:r>
            <a:r>
              <a:rPr lang="ru-RU" b="1" dirty="0"/>
              <a:t>удав меня пугает </a:t>
            </a:r>
            <a:r>
              <a:rPr lang="ru-RU" b="1" dirty="0" smtClean="0"/>
              <a:t>           </a:t>
            </a:r>
            <a:r>
              <a:rPr lang="ru-RU" dirty="0" smtClean="0"/>
              <a:t>Руки </a:t>
            </a:r>
            <a:r>
              <a:rPr lang="ru-RU" dirty="0"/>
              <a:t>вытянуты вперед перед собой.</a:t>
            </a:r>
          </a:p>
          <a:p>
            <a:pPr marL="0" indent="0">
              <a:buNone/>
            </a:pPr>
            <a:r>
              <a:rPr lang="ru-RU" b="1" dirty="0"/>
              <a:t>И к себе не подпускает</a:t>
            </a:r>
            <a:r>
              <a:rPr lang="ru-RU" dirty="0"/>
              <a:t>. </a:t>
            </a:r>
            <a:r>
              <a:rPr lang="ru-RU" dirty="0" smtClean="0"/>
              <a:t>     Дети </a:t>
            </a:r>
            <a:r>
              <a:rPr lang="ru-RU" dirty="0"/>
              <a:t>выполняют руками волнообразные движения.</a:t>
            </a:r>
          </a:p>
          <a:p>
            <a:pPr marL="0" indent="0">
              <a:buNone/>
            </a:pPr>
            <a:r>
              <a:rPr lang="ru-RU" b="1" dirty="0"/>
              <a:t>Вот павлин, он чудо – птица </a:t>
            </a:r>
            <a:r>
              <a:rPr lang="ru-RU" dirty="0"/>
              <a:t>Ходьба по кругу. Руки назад, пальцы широко расставлены.</a:t>
            </a:r>
          </a:p>
          <a:p>
            <a:pPr marL="0" indent="0">
              <a:buNone/>
            </a:pPr>
            <a:r>
              <a:rPr lang="ru-RU" b="1" dirty="0"/>
              <a:t>И всегда собой гордится. </a:t>
            </a:r>
            <a:r>
              <a:rPr lang="ru-RU" dirty="0"/>
              <a:t>Дети двигаются грациозно, легко переступая с ноги на ногу,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                                                оттягивая носок.</a:t>
            </a:r>
          </a:p>
          <a:p>
            <a:pPr marL="0" indent="0">
              <a:buNone/>
            </a:pPr>
            <a:r>
              <a:rPr lang="ru-RU" b="1" dirty="0" smtClean="0"/>
              <a:t>Пони </a:t>
            </a:r>
            <a:r>
              <a:rPr lang="ru-RU" b="1" dirty="0"/>
              <a:t>бегает, резвится, </a:t>
            </a:r>
            <a:r>
              <a:rPr lang="ru-RU" b="1" dirty="0" smtClean="0"/>
              <a:t>      </a:t>
            </a:r>
            <a:r>
              <a:rPr lang="ru-RU" dirty="0" smtClean="0"/>
              <a:t>дети </a:t>
            </a:r>
            <a:r>
              <a:rPr lang="ru-RU" dirty="0"/>
              <a:t>по кругу выполняют легкие подскоки.</a:t>
            </a:r>
          </a:p>
          <a:p>
            <a:pPr marL="0" indent="0">
              <a:buNone/>
            </a:pPr>
            <a:r>
              <a:rPr lang="ru-RU" b="1" dirty="0"/>
              <a:t>Хочет с нами подружиться</a:t>
            </a:r>
            <a:r>
              <a:rPr lang="ru-RU" dirty="0"/>
              <a:t>. Руки двигаются в перед, назад в такт движениям ног. </a:t>
            </a:r>
          </a:p>
        </p:txBody>
      </p:sp>
    </p:spTree>
    <p:extLst>
      <p:ext uri="{BB962C8B-B14F-4D97-AF65-F5344CB8AC3E}">
        <p14:creationId xmlns:p14="http://schemas.microsoft.com/office/powerpoint/2010/main" val="141654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Игра «Продолжи»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2338"/>
            <a:ext cx="822960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•	</a:t>
            </a:r>
            <a:r>
              <a:rPr lang="ru-RU" sz="2800" b="1" dirty="0" smtClean="0"/>
              <a:t>выносливый</a:t>
            </a:r>
            <a:r>
              <a:rPr lang="ru-RU" sz="2800" dirty="0" smtClean="0"/>
              <a:t> </a:t>
            </a:r>
            <a:r>
              <a:rPr lang="ru-RU" sz="2800" b="1" dirty="0" smtClean="0"/>
              <a:t>двугорбый …</a:t>
            </a:r>
            <a:endParaRPr lang="ru-RU" sz="2800" b="1" dirty="0"/>
          </a:p>
          <a:p>
            <a:pPr marL="0" indent="0">
              <a:buNone/>
            </a:pPr>
            <a:r>
              <a:rPr lang="ru-RU" sz="2800" b="1" dirty="0"/>
              <a:t>•	гривастый царственный </a:t>
            </a:r>
            <a:r>
              <a:rPr lang="ru-RU" sz="2800" b="1" dirty="0" smtClean="0"/>
              <a:t>…</a:t>
            </a:r>
            <a:endParaRPr lang="ru-RU" sz="2800" b="1" dirty="0"/>
          </a:p>
          <a:p>
            <a:pPr marL="0" indent="0">
              <a:buNone/>
            </a:pPr>
            <a:r>
              <a:rPr lang="ru-RU" sz="2800" b="1" dirty="0"/>
              <a:t>•	длинношеий пятнистый </a:t>
            </a:r>
            <a:r>
              <a:rPr lang="ru-RU" sz="2800" b="1" dirty="0" smtClean="0"/>
              <a:t>…</a:t>
            </a:r>
            <a:endParaRPr lang="ru-RU" sz="2800" b="1" dirty="0"/>
          </a:p>
          <a:p>
            <a:pPr marL="0" indent="0">
              <a:buNone/>
            </a:pPr>
            <a:r>
              <a:rPr lang="ru-RU" sz="2800" b="1" dirty="0"/>
              <a:t>•	</a:t>
            </a:r>
            <a:r>
              <a:rPr lang="ru-RU" sz="2800" b="1" dirty="0" err="1" smtClean="0"/>
              <a:t>большеухий</a:t>
            </a:r>
            <a:r>
              <a:rPr lang="ru-RU" sz="2800" b="1" dirty="0" smtClean="0"/>
              <a:t> серый </a:t>
            </a:r>
            <a:r>
              <a:rPr lang="ru-RU" sz="2800" b="1" dirty="0"/>
              <a:t>… </a:t>
            </a:r>
            <a:endParaRPr lang="ru-RU" sz="2800" b="1" dirty="0" smtClean="0"/>
          </a:p>
          <a:p>
            <a:pPr marL="0" indent="0">
              <a:buNone/>
            </a:pPr>
            <a:r>
              <a:rPr lang="ru-RU" sz="2800" b="1" dirty="0" smtClean="0"/>
              <a:t>•</a:t>
            </a:r>
            <a:r>
              <a:rPr lang="ru-RU" sz="2800" b="1" dirty="0"/>
              <a:t>	толстокожий воинственный </a:t>
            </a:r>
            <a:r>
              <a:rPr lang="ru-RU" sz="2800" b="1" dirty="0" smtClean="0"/>
              <a:t>…</a:t>
            </a:r>
            <a:endParaRPr lang="ru-RU" sz="2800" b="1" dirty="0"/>
          </a:p>
          <a:p>
            <a:pPr marL="0" indent="0">
              <a:buNone/>
            </a:pPr>
            <a:r>
              <a:rPr lang="ru-RU" sz="2800" b="1" dirty="0"/>
              <a:t>•	полосатая … </a:t>
            </a:r>
            <a:endParaRPr lang="ru-RU" sz="2800" b="1" dirty="0" smtClean="0"/>
          </a:p>
          <a:p>
            <a:r>
              <a:rPr lang="ru-RU" sz="2800" b="1" dirty="0"/>
              <a:t> </a:t>
            </a:r>
            <a:r>
              <a:rPr lang="ru-RU" sz="2800" b="1" dirty="0" smtClean="0"/>
              <a:t>      веселая длиннохвостая…</a:t>
            </a:r>
            <a:endParaRPr lang="ru-RU" sz="2800" b="1" dirty="0"/>
          </a:p>
          <a:p>
            <a:r>
              <a:rPr lang="ru-RU" sz="2800" b="1" dirty="0" smtClean="0"/>
              <a:t>       чешуйчатый острозубый… </a:t>
            </a:r>
          </a:p>
          <a:p>
            <a:r>
              <a:rPr lang="ru-RU" sz="2800" b="1" dirty="0" smtClean="0"/>
              <a:t>       медлительная, коротконогая…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    большой, толстокожий…</a:t>
            </a:r>
            <a:endParaRPr lang="ru-RU" sz="2800" b="1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7164288" y="982338"/>
            <a:ext cx="1719064" cy="516636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(верблюд</a:t>
            </a:r>
            <a:r>
              <a:rPr lang="ru-RU" sz="2400" b="1" dirty="0" smtClean="0">
                <a:solidFill>
                  <a:schemeClr val="tx1"/>
                </a:solidFill>
              </a:rPr>
              <a:t>)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164288" y="1969418"/>
            <a:ext cx="1746276" cy="516636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(жираф</a:t>
            </a:r>
            <a:r>
              <a:rPr lang="ru-RU" sz="2400" b="1" dirty="0" smtClean="0">
                <a:solidFill>
                  <a:schemeClr val="tx1"/>
                </a:solidFill>
              </a:rPr>
              <a:t>)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7164288" y="2486054"/>
            <a:ext cx="1757032" cy="516636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(слон</a:t>
            </a:r>
            <a:r>
              <a:rPr lang="ru-RU" sz="2400" b="1" dirty="0" smtClean="0">
                <a:solidFill>
                  <a:schemeClr val="tx1"/>
                </a:solidFill>
              </a:rPr>
              <a:t>)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7164288" y="2999230"/>
            <a:ext cx="1746276" cy="516636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(</a:t>
            </a:r>
            <a:r>
              <a:rPr lang="ru-RU" sz="2400" b="1" dirty="0" smtClean="0">
                <a:solidFill>
                  <a:schemeClr val="tx1"/>
                </a:solidFill>
              </a:rPr>
              <a:t>носорог)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7164288" y="3475856"/>
            <a:ext cx="1727008" cy="516636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(зебра</a:t>
            </a:r>
            <a:r>
              <a:rPr lang="ru-RU" sz="2400" b="1" dirty="0" smtClean="0">
                <a:solidFill>
                  <a:schemeClr val="tx1"/>
                </a:solidFill>
              </a:rPr>
              <a:t>)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7164288" y="1485198"/>
            <a:ext cx="1727008" cy="516636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(лев</a:t>
            </a:r>
            <a:r>
              <a:rPr lang="ru-RU" sz="2400" b="1" dirty="0" smtClean="0">
                <a:solidFill>
                  <a:schemeClr val="tx1"/>
                </a:solidFill>
              </a:rPr>
              <a:t>)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7164288" y="3999730"/>
            <a:ext cx="1746276" cy="516636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(обезьяна</a:t>
            </a:r>
            <a:r>
              <a:rPr lang="ru-RU" sz="2400" b="1" dirty="0" smtClean="0">
                <a:solidFill>
                  <a:schemeClr val="tx1"/>
                </a:solidFill>
              </a:rPr>
              <a:t>)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7164288" y="4507942"/>
            <a:ext cx="1800200" cy="516636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(крокодил</a:t>
            </a:r>
            <a:r>
              <a:rPr lang="ru-RU" sz="2400" b="1" dirty="0" smtClean="0">
                <a:solidFill>
                  <a:schemeClr val="tx1"/>
                </a:solidFill>
              </a:rPr>
              <a:t>)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7164288" y="4998306"/>
            <a:ext cx="1757032" cy="516636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(черепаха</a:t>
            </a:r>
            <a:r>
              <a:rPr lang="ru-RU" sz="2400" b="1" dirty="0" smtClean="0">
                <a:solidFill>
                  <a:schemeClr val="tx1"/>
                </a:solidFill>
              </a:rPr>
              <a:t>)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7164288" y="5517232"/>
            <a:ext cx="1757032" cy="516636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(бегемот</a:t>
            </a:r>
            <a:r>
              <a:rPr lang="ru-RU" sz="2400" b="1" dirty="0" smtClean="0">
                <a:solidFill>
                  <a:schemeClr val="tx1"/>
                </a:solidFill>
              </a:rPr>
              <a:t>) 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6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562" y="2865050"/>
            <a:ext cx="1300646" cy="10107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3453" y="1189486"/>
            <a:ext cx="712531" cy="13034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38" y="4683939"/>
            <a:ext cx="1087022" cy="13110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924943"/>
            <a:ext cx="990936" cy="7200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ea typeface="Calibri"/>
                <a:cs typeface="Times New Roman"/>
              </a:rPr>
              <a:t>Кого</a:t>
            </a:r>
            <a:r>
              <a:rPr lang="ru-RU" b="1" dirty="0">
                <a:ea typeface="Calibri"/>
                <a:cs typeface="Times New Roman"/>
              </a:rPr>
              <a:t> </a:t>
            </a:r>
            <a:r>
              <a:rPr lang="ru-RU" sz="3100" b="1" dirty="0">
                <a:ea typeface="Calibri"/>
                <a:cs typeface="Times New Roman"/>
              </a:rPr>
              <a:t>любит </a:t>
            </a:r>
            <a:r>
              <a:rPr lang="ru-RU" sz="3100" b="1" dirty="0" smtClean="0">
                <a:ea typeface="Calibri"/>
                <a:cs typeface="Times New Roman"/>
              </a:rPr>
              <a:t>мама?</a:t>
            </a:r>
            <a:endParaRPr lang="ru-RU" sz="31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26" y="2835364"/>
            <a:ext cx="2042337" cy="8992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16" y="951032"/>
            <a:ext cx="1584176" cy="1619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8" y="4005064"/>
            <a:ext cx="1800200" cy="23215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2924943"/>
            <a:ext cx="1100736" cy="12068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849" y="2688208"/>
            <a:ext cx="2151950" cy="16139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307" y="865217"/>
            <a:ext cx="1109365" cy="17749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6" y="881771"/>
            <a:ext cx="2148847" cy="17584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969" y="4437112"/>
            <a:ext cx="1280125" cy="18047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342" y="4144471"/>
            <a:ext cx="1543424" cy="271352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968" y="2924943"/>
            <a:ext cx="1349264" cy="96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3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20695 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4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88 4.81481E-6 L 0.20712 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2283 -0.001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17084 -0.007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L 0.18559 0.000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0.16719 0.0023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96296E-6 L 0.00503 0.2469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736</Words>
  <Application>Microsoft Office PowerPoint</Application>
  <PresentationFormat>Экран (4:3)</PresentationFormat>
  <Paragraphs>115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Викторина «Животные жарких стран»</vt:lpstr>
      <vt:lpstr>Какой континент самый тёплый, где есть саванны, пустыни, джунгли?</vt:lpstr>
      <vt:lpstr>Разминка «Забавные вопросы»</vt:lpstr>
      <vt:lpstr>Какое животное не относится к животным жарких стран ?</vt:lpstr>
      <vt:lpstr>Отгадайте загадки</vt:lpstr>
      <vt:lpstr>Какому зверю принадлежит эта часть тела?</vt:lpstr>
      <vt:lpstr>Динамическая пауза «Веселый Сафари – парк» (по С Маршаку) </vt:lpstr>
      <vt:lpstr>Игра «Продолжи»</vt:lpstr>
      <vt:lpstr>Кого любит мама?</vt:lpstr>
      <vt:lpstr>Животные собрались поехать к друзьям. Каждый будет сидеть в своём вагончике. Определите: кто, где поедет? Сколько слогов в названии животного, столько и окошек в вагончике. Рассадите зверей по вагончикам. </vt:lpstr>
      <vt:lpstr>Игра «Будь внимательным» </vt:lpstr>
      <vt:lpstr>«Травоядные и хищники»</vt:lpstr>
      <vt:lpstr>Назовите животных, в названии которых есть звук «Р»</vt:lpstr>
      <vt:lpstr>Отгадай, названия каких животных зашифрованы в этих ребусах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 «Животные жарких стран»</dc:title>
  <dc:creator>User001100</dc:creator>
  <cp:lastModifiedBy>User001100</cp:lastModifiedBy>
  <cp:revision>43</cp:revision>
  <dcterms:created xsi:type="dcterms:W3CDTF">2017-01-15T11:29:15Z</dcterms:created>
  <dcterms:modified xsi:type="dcterms:W3CDTF">2017-01-23T10:20:52Z</dcterms:modified>
</cp:coreProperties>
</file>