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76" r:id="rId6"/>
    <p:sldId id="265" r:id="rId7"/>
    <p:sldId id="277" r:id="rId8"/>
    <p:sldId id="266" r:id="rId9"/>
    <p:sldId id="267" r:id="rId10"/>
    <p:sldId id="268" r:id="rId11"/>
    <p:sldId id="269" r:id="rId12"/>
    <p:sldId id="270" r:id="rId13"/>
    <p:sldId id="271" r:id="rId14"/>
    <p:sldId id="272" r:id="rId15"/>
    <p:sldId id="273" r:id="rId16"/>
    <p:sldId id="274" r:id="rId17"/>
    <p:sldId id="259" r:id="rId18"/>
    <p:sldId id="260" r:id="rId19"/>
    <p:sldId id="261"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61" autoAdjust="0"/>
    <p:restoredTop sz="94660"/>
  </p:normalViewPr>
  <p:slideViewPr>
    <p:cSldViewPr>
      <p:cViewPr varScale="1">
        <p:scale>
          <a:sx n="86" d="100"/>
          <a:sy n="86" d="100"/>
        </p:scale>
        <p:origin x="-9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mini_4.jpg"/>
          <p:cNvPicPr>
            <a:picLocks noGrp="1" noChangeAspect="1"/>
          </p:cNvPicPr>
          <p:nvPr>
            <p:ph type="pic" idx="1"/>
          </p:nvPr>
        </p:nvPicPr>
        <p:blipFill>
          <a:blip r:embed="rId2"/>
          <a:srcRect l="327" r="327"/>
          <a:stretch>
            <a:fillRect/>
          </a:stretch>
        </p:blipFill>
        <p:spPr>
          <a:xfrm>
            <a:off x="0" y="0"/>
            <a:ext cx="9144000" cy="7215214"/>
          </a:xfrm>
        </p:spPr>
      </p:pic>
      <p:sp>
        <p:nvSpPr>
          <p:cNvPr id="12" name="TextBox 11"/>
          <p:cNvSpPr txBox="1"/>
          <p:nvPr/>
        </p:nvSpPr>
        <p:spPr>
          <a:xfrm>
            <a:off x="1142976" y="1571612"/>
            <a:ext cx="6000792" cy="4278094"/>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Детское экспериментирование в развитии познавательной активности дошкольников</a:t>
            </a:r>
          </a:p>
          <a:p>
            <a:pPr algn="ctr"/>
            <a:endParaRPr lang="ru-RU" sz="3600" dirty="0" smtClean="0">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Воспитатель </a:t>
            </a:r>
            <a:r>
              <a:rPr lang="ru-RU" sz="2800" dirty="0" smtClean="0">
                <a:latin typeface="Times New Roman" pitchFamily="18" charset="0"/>
                <a:cs typeface="Times New Roman" pitchFamily="18" charset="0"/>
              </a:rPr>
              <a:t>МБДОУ </a:t>
            </a:r>
            <a:r>
              <a:rPr lang="ru-RU" sz="2800" smtClean="0">
                <a:latin typeface="Times New Roman" pitchFamily="18" charset="0"/>
                <a:cs typeface="Times New Roman" pitchFamily="18" charset="0"/>
              </a:rPr>
              <a:t>«Дюймовочка» Герасимова </a:t>
            </a:r>
            <a:r>
              <a:rPr lang="ru-RU" sz="2800" dirty="0" smtClean="0">
                <a:latin typeface="Times New Roman" pitchFamily="18" charset="0"/>
                <a:cs typeface="Times New Roman" pitchFamily="18" charset="0"/>
              </a:rPr>
              <a:t>Р. В.</a:t>
            </a:r>
          </a:p>
          <a:p>
            <a:pPr algn="ct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20186998.jpg"/>
          <p:cNvPicPr>
            <a:picLocks noChangeAspect="1"/>
          </p:cNvPicPr>
          <p:nvPr/>
        </p:nvPicPr>
        <p:blipFill>
          <a:blip r:embed="rId2"/>
          <a:stretch>
            <a:fillRect/>
          </a:stretch>
        </p:blipFill>
        <p:spPr>
          <a:xfrm>
            <a:off x="0" y="7619"/>
            <a:ext cx="9144000" cy="6842761"/>
          </a:xfrm>
          <a:prstGeom prst="rect">
            <a:avLst/>
          </a:prstGeom>
        </p:spPr>
      </p:pic>
      <p:sp>
        <p:nvSpPr>
          <p:cNvPr id="12" name="TextBox 11"/>
          <p:cNvSpPr txBox="1"/>
          <p:nvPr/>
        </p:nvSpPr>
        <p:spPr>
          <a:xfrm>
            <a:off x="1928794" y="214290"/>
            <a:ext cx="5000660" cy="646331"/>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Свойства веществ</a:t>
            </a:r>
            <a:endParaRPr lang="ru-RU" sz="3600" dirty="0">
              <a:latin typeface="Times New Roman" pitchFamily="18" charset="0"/>
              <a:cs typeface="Times New Roman" pitchFamily="18" charset="0"/>
            </a:endParaRPr>
          </a:p>
        </p:txBody>
      </p:sp>
      <p:pic>
        <p:nvPicPr>
          <p:cNvPr id="14" name="Рисунок 13" descr="DSCN2233.JPG"/>
          <p:cNvPicPr>
            <a:picLocks noChangeAspect="1"/>
          </p:cNvPicPr>
          <p:nvPr/>
        </p:nvPicPr>
        <p:blipFill>
          <a:blip r:embed="rId3" cstate="print"/>
          <a:stretch>
            <a:fillRect/>
          </a:stretch>
        </p:blipFill>
        <p:spPr>
          <a:xfrm>
            <a:off x="2071670" y="3786190"/>
            <a:ext cx="3929090" cy="2928958"/>
          </a:xfrm>
          <a:prstGeom prst="rect">
            <a:avLst/>
          </a:prstGeom>
          <a:effectLst>
            <a:softEdge rad="31750"/>
          </a:effectLst>
        </p:spPr>
      </p:pic>
      <p:pic>
        <p:nvPicPr>
          <p:cNvPr id="15" name="Рисунок 14" descr="DSCN2234.JPG"/>
          <p:cNvPicPr>
            <a:picLocks noChangeAspect="1"/>
          </p:cNvPicPr>
          <p:nvPr/>
        </p:nvPicPr>
        <p:blipFill>
          <a:blip r:embed="rId4" cstate="print"/>
          <a:stretch>
            <a:fillRect/>
          </a:stretch>
        </p:blipFill>
        <p:spPr>
          <a:xfrm>
            <a:off x="5000628" y="928669"/>
            <a:ext cx="3429024" cy="2500331"/>
          </a:xfrm>
          <a:prstGeom prst="rect">
            <a:avLst/>
          </a:prstGeom>
          <a:effectLst>
            <a:softEdge rad="31750"/>
          </a:effectLst>
        </p:spPr>
      </p:pic>
      <p:pic>
        <p:nvPicPr>
          <p:cNvPr id="16" name="Рисунок 15" descr="DSCN2237.JPG"/>
          <p:cNvPicPr>
            <a:picLocks noChangeAspect="1"/>
          </p:cNvPicPr>
          <p:nvPr/>
        </p:nvPicPr>
        <p:blipFill>
          <a:blip r:embed="rId5" cstate="print"/>
          <a:stretch>
            <a:fillRect/>
          </a:stretch>
        </p:blipFill>
        <p:spPr>
          <a:xfrm>
            <a:off x="500034" y="928670"/>
            <a:ext cx="3407620" cy="2555715"/>
          </a:xfrm>
          <a:prstGeom prst="rect">
            <a:avLst/>
          </a:prstGeom>
          <a:effectLst>
            <a:softEdge rad="3175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descr="20186998.jpg"/>
          <p:cNvPicPr>
            <a:picLocks noChangeAspect="1"/>
          </p:cNvPicPr>
          <p:nvPr/>
        </p:nvPicPr>
        <p:blipFill>
          <a:blip r:embed="rId2"/>
          <a:stretch>
            <a:fillRect/>
          </a:stretch>
        </p:blipFill>
        <p:spPr>
          <a:xfrm>
            <a:off x="0" y="15239"/>
            <a:ext cx="9144000" cy="6842761"/>
          </a:xfrm>
          <a:prstGeom prst="rect">
            <a:avLst/>
          </a:prstGeom>
        </p:spPr>
      </p:pic>
      <p:sp>
        <p:nvSpPr>
          <p:cNvPr id="17" name="TextBox 16"/>
          <p:cNvSpPr txBox="1"/>
          <p:nvPr/>
        </p:nvSpPr>
        <p:spPr>
          <a:xfrm>
            <a:off x="0" y="0"/>
            <a:ext cx="8979251" cy="1200329"/>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Опытно-экспериментальная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деятельность на прогулке</a:t>
            </a:r>
            <a:endParaRPr lang="ru-RU" sz="1600" dirty="0">
              <a:latin typeface="Times New Roman" pitchFamily="18" charset="0"/>
              <a:cs typeface="Times New Roman" pitchFamily="18" charset="0"/>
            </a:endParaRPr>
          </a:p>
        </p:txBody>
      </p:sp>
      <p:pic>
        <p:nvPicPr>
          <p:cNvPr id="18" name="Рисунок 17" descr="DSCN2214.JPG"/>
          <p:cNvPicPr>
            <a:picLocks noChangeAspect="1"/>
          </p:cNvPicPr>
          <p:nvPr/>
        </p:nvPicPr>
        <p:blipFill>
          <a:blip r:embed="rId3" cstate="print"/>
          <a:stretch>
            <a:fillRect/>
          </a:stretch>
        </p:blipFill>
        <p:spPr>
          <a:xfrm>
            <a:off x="3643306" y="3857628"/>
            <a:ext cx="2500330" cy="3000372"/>
          </a:xfrm>
          <a:prstGeom prst="rect">
            <a:avLst/>
          </a:prstGeom>
          <a:effectLst>
            <a:softEdge rad="31750"/>
          </a:effectLst>
        </p:spPr>
      </p:pic>
      <p:pic>
        <p:nvPicPr>
          <p:cNvPr id="19" name="Рисунок 18" descr="DSCN2215.JPG"/>
          <p:cNvPicPr>
            <a:picLocks noChangeAspect="1"/>
          </p:cNvPicPr>
          <p:nvPr/>
        </p:nvPicPr>
        <p:blipFill>
          <a:blip r:embed="rId4" cstate="print"/>
          <a:stretch>
            <a:fillRect/>
          </a:stretch>
        </p:blipFill>
        <p:spPr>
          <a:xfrm>
            <a:off x="6419857" y="3932470"/>
            <a:ext cx="2724143" cy="2925530"/>
          </a:xfrm>
          <a:prstGeom prst="rect">
            <a:avLst/>
          </a:prstGeom>
          <a:effectLst>
            <a:softEdge rad="31750"/>
          </a:effectLst>
        </p:spPr>
      </p:pic>
      <p:pic>
        <p:nvPicPr>
          <p:cNvPr id="20" name="Рисунок 19" descr="DSCN2216.JPG"/>
          <p:cNvPicPr>
            <a:picLocks noChangeAspect="1"/>
          </p:cNvPicPr>
          <p:nvPr/>
        </p:nvPicPr>
        <p:blipFill>
          <a:blip r:embed="rId5" cstate="print"/>
          <a:stretch>
            <a:fillRect/>
          </a:stretch>
        </p:blipFill>
        <p:spPr>
          <a:xfrm>
            <a:off x="142844" y="3857628"/>
            <a:ext cx="3357586" cy="3000372"/>
          </a:xfrm>
          <a:prstGeom prst="rect">
            <a:avLst/>
          </a:prstGeom>
          <a:effectLst>
            <a:softEdge rad="31750"/>
          </a:effectLst>
        </p:spPr>
      </p:pic>
      <p:pic>
        <p:nvPicPr>
          <p:cNvPr id="21" name="Рисунок 20" descr="IMG10082.jpg"/>
          <p:cNvPicPr>
            <a:picLocks noChangeAspect="1"/>
          </p:cNvPicPr>
          <p:nvPr/>
        </p:nvPicPr>
        <p:blipFill>
          <a:blip r:embed="rId6"/>
          <a:stretch>
            <a:fillRect/>
          </a:stretch>
        </p:blipFill>
        <p:spPr>
          <a:xfrm>
            <a:off x="142844" y="1214422"/>
            <a:ext cx="3214710" cy="2518190"/>
          </a:xfrm>
          <a:prstGeom prst="rect">
            <a:avLst/>
          </a:prstGeom>
          <a:effectLst>
            <a:softEdge rad="31750"/>
          </a:effectLst>
        </p:spPr>
      </p:pic>
      <p:pic>
        <p:nvPicPr>
          <p:cNvPr id="22" name="Рисунок 21" descr="IMG10085.jpg"/>
          <p:cNvPicPr>
            <a:picLocks noChangeAspect="1"/>
          </p:cNvPicPr>
          <p:nvPr/>
        </p:nvPicPr>
        <p:blipFill>
          <a:blip r:embed="rId7"/>
          <a:stretch>
            <a:fillRect/>
          </a:stretch>
        </p:blipFill>
        <p:spPr>
          <a:xfrm>
            <a:off x="6865950" y="1214422"/>
            <a:ext cx="2278050" cy="2571768"/>
          </a:xfrm>
          <a:prstGeom prst="rect">
            <a:avLst/>
          </a:prstGeom>
          <a:effectLst>
            <a:softEdge rad="31750"/>
          </a:effectLst>
        </p:spPr>
      </p:pic>
      <p:pic>
        <p:nvPicPr>
          <p:cNvPr id="24" name="Рисунок 23" descr="DSCN2212.JPG"/>
          <p:cNvPicPr>
            <a:picLocks noChangeAspect="1"/>
          </p:cNvPicPr>
          <p:nvPr/>
        </p:nvPicPr>
        <p:blipFill>
          <a:blip r:embed="rId8" cstate="print"/>
          <a:stretch>
            <a:fillRect/>
          </a:stretch>
        </p:blipFill>
        <p:spPr>
          <a:xfrm>
            <a:off x="3571868" y="1214422"/>
            <a:ext cx="3047989" cy="2500330"/>
          </a:xfrm>
          <a:prstGeom prst="rect">
            <a:avLst/>
          </a:prstGeom>
          <a:effectLst>
            <a:softEdge rad="3175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20186998.jpg"/>
          <p:cNvPicPr>
            <a:picLocks noChangeAspect="1"/>
          </p:cNvPicPr>
          <p:nvPr/>
        </p:nvPicPr>
        <p:blipFill>
          <a:blip r:embed="rId2"/>
          <a:stretch>
            <a:fillRect/>
          </a:stretch>
        </p:blipFill>
        <p:spPr>
          <a:xfrm>
            <a:off x="0" y="7619"/>
            <a:ext cx="9144000" cy="6842761"/>
          </a:xfrm>
          <a:prstGeom prst="rect">
            <a:avLst/>
          </a:prstGeom>
        </p:spPr>
      </p:pic>
      <p:sp>
        <p:nvSpPr>
          <p:cNvPr id="14" name="TextBox 13"/>
          <p:cNvSpPr txBox="1"/>
          <p:nvPr/>
        </p:nvSpPr>
        <p:spPr>
          <a:xfrm>
            <a:off x="785786" y="0"/>
            <a:ext cx="7500990" cy="584775"/>
          </a:xfrm>
          <a:prstGeom prst="rect">
            <a:avLst/>
          </a:prstGeom>
          <a:noFill/>
        </p:spPr>
        <p:txBody>
          <a:bodyPr wrap="square" rtlCol="0">
            <a:spAutoFit/>
          </a:bodyPr>
          <a:lstStyle/>
          <a:p>
            <a:pPr algn="ctr"/>
            <a:r>
              <a:rPr lang="ru-RU" sz="3200" dirty="0" smtClean="0">
                <a:latin typeface="Times New Roman" pitchFamily="18" charset="0"/>
                <a:cs typeface="Times New Roman" pitchFamily="18" charset="0"/>
              </a:rPr>
              <a:t>Строение веществ</a:t>
            </a:r>
            <a:endParaRPr lang="ru-RU" sz="3200" dirty="0">
              <a:latin typeface="Times New Roman" pitchFamily="18" charset="0"/>
              <a:cs typeface="Times New Roman" pitchFamily="18" charset="0"/>
            </a:endParaRPr>
          </a:p>
        </p:txBody>
      </p:sp>
      <p:pic>
        <p:nvPicPr>
          <p:cNvPr id="16" name="Рисунок 15" descr="IMG10108.jpg"/>
          <p:cNvPicPr>
            <a:picLocks noChangeAspect="1"/>
          </p:cNvPicPr>
          <p:nvPr/>
        </p:nvPicPr>
        <p:blipFill>
          <a:blip r:embed="rId3"/>
          <a:stretch>
            <a:fillRect/>
          </a:stretch>
        </p:blipFill>
        <p:spPr>
          <a:xfrm>
            <a:off x="214282" y="3714752"/>
            <a:ext cx="4190998" cy="3143248"/>
          </a:xfrm>
          <a:prstGeom prst="rect">
            <a:avLst/>
          </a:prstGeom>
          <a:effectLst>
            <a:softEdge rad="31750"/>
          </a:effectLst>
        </p:spPr>
      </p:pic>
      <p:pic>
        <p:nvPicPr>
          <p:cNvPr id="17" name="Рисунок 16" descr="IMG10109.jpg"/>
          <p:cNvPicPr>
            <a:picLocks noChangeAspect="1"/>
          </p:cNvPicPr>
          <p:nvPr/>
        </p:nvPicPr>
        <p:blipFill>
          <a:blip r:embed="rId4"/>
          <a:stretch>
            <a:fillRect/>
          </a:stretch>
        </p:blipFill>
        <p:spPr>
          <a:xfrm>
            <a:off x="4786314" y="571480"/>
            <a:ext cx="4064000" cy="2928958"/>
          </a:xfrm>
          <a:prstGeom prst="rect">
            <a:avLst/>
          </a:prstGeom>
          <a:effectLst>
            <a:softEdge rad="31750"/>
          </a:effectLst>
        </p:spPr>
      </p:pic>
      <p:pic>
        <p:nvPicPr>
          <p:cNvPr id="18" name="Рисунок 17" descr="IMG10111.jpg"/>
          <p:cNvPicPr>
            <a:picLocks noChangeAspect="1"/>
          </p:cNvPicPr>
          <p:nvPr/>
        </p:nvPicPr>
        <p:blipFill>
          <a:blip r:embed="rId5"/>
          <a:stretch>
            <a:fillRect/>
          </a:stretch>
        </p:blipFill>
        <p:spPr>
          <a:xfrm>
            <a:off x="285720" y="571480"/>
            <a:ext cx="4000528" cy="2946818"/>
          </a:xfrm>
          <a:prstGeom prst="rect">
            <a:avLst/>
          </a:prstGeom>
          <a:effectLst>
            <a:softEdge rad="31750"/>
          </a:effectLst>
        </p:spPr>
      </p:pic>
      <p:pic>
        <p:nvPicPr>
          <p:cNvPr id="19" name="Рисунок 18" descr="IMG10115.jpg"/>
          <p:cNvPicPr>
            <a:picLocks noChangeAspect="1"/>
          </p:cNvPicPr>
          <p:nvPr/>
        </p:nvPicPr>
        <p:blipFill>
          <a:blip r:embed="rId6"/>
          <a:stretch>
            <a:fillRect/>
          </a:stretch>
        </p:blipFill>
        <p:spPr>
          <a:xfrm>
            <a:off x="4857752" y="3810000"/>
            <a:ext cx="4135438" cy="3048000"/>
          </a:xfrm>
          <a:prstGeom prst="rect">
            <a:avLst/>
          </a:prstGeom>
          <a:effectLst>
            <a:softEdge rad="3175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0186998.jpg"/>
          <p:cNvPicPr>
            <a:picLocks noChangeAspect="1"/>
          </p:cNvPicPr>
          <p:nvPr/>
        </p:nvPicPr>
        <p:blipFill>
          <a:blip r:embed="rId2"/>
          <a:stretch>
            <a:fillRect/>
          </a:stretch>
        </p:blipFill>
        <p:spPr>
          <a:xfrm>
            <a:off x="-10182" y="0"/>
            <a:ext cx="9154182" cy="6850379"/>
          </a:xfrm>
          <a:prstGeom prst="rect">
            <a:avLst/>
          </a:prstGeom>
        </p:spPr>
      </p:pic>
      <p:pic>
        <p:nvPicPr>
          <p:cNvPr id="9" name="Рисунок 8" descr="IMG10025.jpg"/>
          <p:cNvPicPr>
            <a:picLocks noChangeAspect="1"/>
          </p:cNvPicPr>
          <p:nvPr/>
        </p:nvPicPr>
        <p:blipFill>
          <a:blip r:embed="rId3"/>
          <a:stretch>
            <a:fillRect/>
          </a:stretch>
        </p:blipFill>
        <p:spPr>
          <a:xfrm>
            <a:off x="214283" y="285728"/>
            <a:ext cx="3071833" cy="2753384"/>
          </a:xfrm>
          <a:prstGeom prst="rect">
            <a:avLst/>
          </a:prstGeom>
          <a:effectLst>
            <a:softEdge rad="31750"/>
          </a:effectLst>
        </p:spPr>
      </p:pic>
      <p:pic>
        <p:nvPicPr>
          <p:cNvPr id="10" name="Рисунок 9" descr="IMG10028.jpg"/>
          <p:cNvPicPr>
            <a:picLocks noChangeAspect="1"/>
          </p:cNvPicPr>
          <p:nvPr/>
        </p:nvPicPr>
        <p:blipFill>
          <a:blip r:embed="rId4"/>
          <a:stretch>
            <a:fillRect/>
          </a:stretch>
        </p:blipFill>
        <p:spPr>
          <a:xfrm>
            <a:off x="214282" y="3286124"/>
            <a:ext cx="4143404" cy="3429024"/>
          </a:xfrm>
          <a:prstGeom prst="rect">
            <a:avLst/>
          </a:prstGeom>
          <a:effectLst>
            <a:softEdge rad="31750"/>
          </a:effectLst>
        </p:spPr>
      </p:pic>
      <p:pic>
        <p:nvPicPr>
          <p:cNvPr id="11" name="Рисунок 10" descr="IMG10037.jpg"/>
          <p:cNvPicPr>
            <a:picLocks noChangeAspect="1"/>
          </p:cNvPicPr>
          <p:nvPr/>
        </p:nvPicPr>
        <p:blipFill>
          <a:blip r:embed="rId5"/>
          <a:stretch>
            <a:fillRect/>
          </a:stretch>
        </p:blipFill>
        <p:spPr>
          <a:xfrm>
            <a:off x="3500430" y="285728"/>
            <a:ext cx="2667019" cy="2786082"/>
          </a:xfrm>
          <a:prstGeom prst="rect">
            <a:avLst/>
          </a:prstGeom>
          <a:effectLst>
            <a:softEdge rad="31750"/>
          </a:effectLst>
        </p:spPr>
      </p:pic>
      <p:pic>
        <p:nvPicPr>
          <p:cNvPr id="12" name="Рисунок 11" descr="IMG10096.jpg"/>
          <p:cNvPicPr>
            <a:picLocks noChangeAspect="1"/>
          </p:cNvPicPr>
          <p:nvPr/>
        </p:nvPicPr>
        <p:blipFill>
          <a:blip r:embed="rId6"/>
          <a:stretch>
            <a:fillRect/>
          </a:stretch>
        </p:blipFill>
        <p:spPr>
          <a:xfrm>
            <a:off x="6286512" y="285728"/>
            <a:ext cx="2658440" cy="2786082"/>
          </a:xfrm>
          <a:prstGeom prst="rect">
            <a:avLst/>
          </a:prstGeom>
          <a:effectLst>
            <a:softEdge rad="31750"/>
          </a:effectLst>
        </p:spPr>
      </p:pic>
      <p:pic>
        <p:nvPicPr>
          <p:cNvPr id="13" name="Рисунок 12" descr="IMG10101.jpg"/>
          <p:cNvPicPr>
            <a:picLocks noChangeAspect="1"/>
          </p:cNvPicPr>
          <p:nvPr/>
        </p:nvPicPr>
        <p:blipFill>
          <a:blip r:embed="rId7"/>
          <a:stretch>
            <a:fillRect/>
          </a:stretch>
        </p:blipFill>
        <p:spPr>
          <a:xfrm>
            <a:off x="4643438" y="3286124"/>
            <a:ext cx="4357718" cy="3429024"/>
          </a:xfrm>
          <a:prstGeom prst="rect">
            <a:avLst/>
          </a:prstGeom>
          <a:effectLst>
            <a:softEdge rad="3175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86998.jpg"/>
          <p:cNvPicPr>
            <a:picLocks noChangeAspect="1"/>
          </p:cNvPicPr>
          <p:nvPr/>
        </p:nvPicPr>
        <p:blipFill>
          <a:blip r:embed="rId2"/>
          <a:stretch>
            <a:fillRect/>
          </a:stretch>
        </p:blipFill>
        <p:spPr>
          <a:xfrm>
            <a:off x="0" y="7619"/>
            <a:ext cx="9144000" cy="6842761"/>
          </a:xfrm>
          <a:prstGeom prst="rect">
            <a:avLst/>
          </a:prstGeom>
        </p:spPr>
      </p:pic>
      <p:sp>
        <p:nvSpPr>
          <p:cNvPr id="12" name="TextBox 11"/>
          <p:cNvSpPr txBox="1"/>
          <p:nvPr/>
        </p:nvSpPr>
        <p:spPr>
          <a:xfrm>
            <a:off x="428596" y="214290"/>
            <a:ext cx="8429684" cy="646331"/>
          </a:xfrm>
          <a:prstGeom prst="rect">
            <a:avLst/>
          </a:prstGeom>
          <a:noFill/>
        </p:spPr>
        <p:txBody>
          <a:bodyPr wrap="square" rtlCol="0">
            <a:spAutoFit/>
          </a:bodyPr>
          <a:lstStyle/>
          <a:p>
            <a:pPr algn="ctr"/>
            <a:r>
              <a:rPr lang="ru-RU" altLang="ru-RU" sz="3600" b="1" dirty="0" smtClean="0">
                <a:solidFill>
                  <a:srgbClr val="7030A0"/>
                </a:solidFill>
                <a:latin typeface="Times New Roman" pitchFamily="18" charset="0"/>
                <a:cs typeface="Times New Roman" pitchFamily="18" charset="0"/>
              </a:rPr>
              <a:t>Эксперименты с магнитом</a:t>
            </a:r>
            <a:endParaRPr lang="ru-RU" sz="3600" dirty="0">
              <a:latin typeface="Times New Roman" pitchFamily="18" charset="0"/>
              <a:cs typeface="Times New Roman" pitchFamily="18" charset="0"/>
            </a:endParaRPr>
          </a:p>
        </p:txBody>
      </p:sp>
      <p:pic>
        <p:nvPicPr>
          <p:cNvPr id="13" name="Picture 10"/>
          <p:cNvPicPr>
            <a:picLocks noChangeAspect="1" noChangeArrowheads="1"/>
          </p:cNvPicPr>
          <p:nvPr/>
        </p:nvPicPr>
        <p:blipFill>
          <a:blip r:embed="rId3"/>
          <a:srcRect/>
          <a:stretch>
            <a:fillRect/>
          </a:stretch>
        </p:blipFill>
        <p:spPr bwMode="auto">
          <a:xfrm>
            <a:off x="2714612" y="1071546"/>
            <a:ext cx="3419475" cy="2109788"/>
          </a:xfrm>
          <a:prstGeom prst="rect">
            <a:avLst/>
          </a:prstGeom>
          <a:noFill/>
          <a:ln w="9525">
            <a:noFill/>
            <a:miter lim="800000"/>
            <a:headEnd/>
            <a:tailEnd/>
          </a:ln>
        </p:spPr>
      </p:pic>
      <p:pic>
        <p:nvPicPr>
          <p:cNvPr id="14" name="Picture 3"/>
          <p:cNvPicPr>
            <a:picLocks noChangeAspect="1" noChangeArrowheads="1"/>
          </p:cNvPicPr>
          <p:nvPr/>
        </p:nvPicPr>
        <p:blipFill>
          <a:blip r:embed="rId4"/>
          <a:srcRect/>
          <a:stretch>
            <a:fillRect/>
          </a:stretch>
        </p:blipFill>
        <p:spPr bwMode="auto">
          <a:xfrm>
            <a:off x="0" y="1071546"/>
            <a:ext cx="2438400" cy="2362200"/>
          </a:xfrm>
          <a:prstGeom prst="rect">
            <a:avLst/>
          </a:prstGeom>
          <a:noFill/>
          <a:ln w="9525">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1571604" y="3643314"/>
            <a:ext cx="2514600" cy="2247900"/>
          </a:xfrm>
          <a:prstGeom prst="rect">
            <a:avLst/>
          </a:prstGeom>
          <a:noFill/>
          <a:ln w="9525">
            <a:noFill/>
            <a:miter lim="800000"/>
            <a:headEnd/>
            <a:tailEnd/>
          </a:ln>
        </p:spPr>
      </p:pic>
      <p:pic>
        <p:nvPicPr>
          <p:cNvPr id="16" name="Picture 7"/>
          <p:cNvPicPr>
            <a:picLocks noChangeAspect="1" noChangeArrowheads="1"/>
          </p:cNvPicPr>
          <p:nvPr/>
        </p:nvPicPr>
        <p:blipFill>
          <a:blip r:embed="rId6" cstate="print"/>
          <a:srcRect/>
          <a:stretch>
            <a:fillRect/>
          </a:stretch>
        </p:blipFill>
        <p:spPr bwMode="auto">
          <a:xfrm>
            <a:off x="3929058" y="3786190"/>
            <a:ext cx="2514600" cy="1600200"/>
          </a:xfrm>
          <a:prstGeom prst="rect">
            <a:avLst/>
          </a:prstGeom>
          <a:noFill/>
          <a:ln w="9525">
            <a:noFill/>
            <a:miter lim="800000"/>
            <a:headEnd/>
            <a:tailEnd/>
          </a:ln>
        </p:spPr>
      </p:pic>
      <p:pic>
        <p:nvPicPr>
          <p:cNvPr id="17" name="Picture 6"/>
          <p:cNvPicPr>
            <a:picLocks noChangeAspect="1" noChangeArrowheads="1"/>
          </p:cNvPicPr>
          <p:nvPr/>
        </p:nvPicPr>
        <p:blipFill>
          <a:blip r:embed="rId7"/>
          <a:srcRect/>
          <a:stretch>
            <a:fillRect/>
          </a:stretch>
        </p:blipFill>
        <p:spPr bwMode="auto">
          <a:xfrm>
            <a:off x="6500826" y="1071546"/>
            <a:ext cx="2324100" cy="2057400"/>
          </a:xfrm>
          <a:prstGeom prst="rect">
            <a:avLst/>
          </a:prstGeom>
          <a:noFill/>
          <a:ln w="9525">
            <a:noFill/>
            <a:miter lim="800000"/>
            <a:headEnd/>
            <a:tailEnd/>
          </a:ln>
        </p:spPr>
      </p:pic>
      <p:pic>
        <p:nvPicPr>
          <p:cNvPr id="18" name="Picture 9"/>
          <p:cNvPicPr>
            <a:picLocks noChangeAspect="1" noChangeArrowheads="1"/>
          </p:cNvPicPr>
          <p:nvPr/>
        </p:nvPicPr>
        <p:blipFill>
          <a:blip r:embed="rId8"/>
          <a:srcRect/>
          <a:stretch>
            <a:fillRect/>
          </a:stretch>
        </p:blipFill>
        <p:spPr bwMode="auto">
          <a:xfrm>
            <a:off x="6305550" y="4071942"/>
            <a:ext cx="2838450" cy="2786058"/>
          </a:xfrm>
          <a:prstGeom prst="rect">
            <a:avLst/>
          </a:prstGeom>
          <a:noFill/>
          <a:ln w="9525">
            <a:noFill/>
            <a:miter lim="800000"/>
            <a:headEnd/>
            <a:tailEnd/>
          </a:ln>
        </p:spPr>
      </p:pic>
      <p:pic>
        <p:nvPicPr>
          <p:cNvPr id="19" name="Picture 8"/>
          <p:cNvPicPr>
            <a:picLocks noChangeAspect="1" noChangeArrowheads="1"/>
          </p:cNvPicPr>
          <p:nvPr/>
        </p:nvPicPr>
        <p:blipFill>
          <a:blip r:embed="rId9"/>
          <a:srcRect/>
          <a:stretch>
            <a:fillRect/>
          </a:stretch>
        </p:blipFill>
        <p:spPr bwMode="auto">
          <a:xfrm>
            <a:off x="1785918" y="6076950"/>
            <a:ext cx="457200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20186998.jpg"/>
          <p:cNvPicPr>
            <a:picLocks noChangeAspect="1"/>
          </p:cNvPicPr>
          <p:nvPr/>
        </p:nvPicPr>
        <p:blipFill>
          <a:blip r:embed="rId2"/>
          <a:stretch>
            <a:fillRect/>
          </a:stretch>
        </p:blipFill>
        <p:spPr>
          <a:xfrm>
            <a:off x="-10182" y="0"/>
            <a:ext cx="9164364" cy="6857999"/>
          </a:xfrm>
          <a:prstGeom prst="rect">
            <a:avLst/>
          </a:prstGeom>
        </p:spPr>
      </p:pic>
      <p:sp>
        <p:nvSpPr>
          <p:cNvPr id="12" name="Прямоугольник 11"/>
          <p:cNvSpPr/>
          <p:nvPr/>
        </p:nvSpPr>
        <p:spPr>
          <a:xfrm>
            <a:off x="214282" y="214290"/>
            <a:ext cx="8501122" cy="1200329"/>
          </a:xfrm>
          <a:prstGeom prst="rect">
            <a:avLst/>
          </a:prstGeom>
        </p:spPr>
        <p:txBody>
          <a:bodyPr wrap="square">
            <a:spAutoFit/>
          </a:bodyPr>
          <a:lstStyle/>
          <a:p>
            <a:pPr algn="ctr"/>
            <a:r>
              <a:rPr lang="ru-RU" altLang="ru-RU" sz="3600" b="1" dirty="0" smtClean="0">
                <a:solidFill>
                  <a:srgbClr val="7030A0"/>
                </a:solidFill>
                <a:latin typeface="Times New Roman" pitchFamily="18" charset="0"/>
                <a:cs typeface="Times New Roman" pitchFamily="18" charset="0"/>
              </a:rPr>
              <a:t>Эксперимент </a:t>
            </a:r>
            <a:br>
              <a:rPr lang="ru-RU" altLang="ru-RU" sz="3600" b="1" dirty="0" smtClean="0">
                <a:solidFill>
                  <a:srgbClr val="7030A0"/>
                </a:solidFill>
                <a:latin typeface="Times New Roman" pitchFamily="18" charset="0"/>
                <a:cs typeface="Times New Roman" pitchFamily="18" charset="0"/>
              </a:rPr>
            </a:br>
            <a:r>
              <a:rPr lang="ru-RU" altLang="ru-RU" sz="3600" b="1" dirty="0" smtClean="0">
                <a:solidFill>
                  <a:srgbClr val="7030A0"/>
                </a:solidFill>
                <a:latin typeface="Times New Roman" pitchFamily="18" charset="0"/>
                <a:cs typeface="Times New Roman" pitchFamily="18" charset="0"/>
              </a:rPr>
              <a:t>«Определяем плавучесть предметов»</a:t>
            </a:r>
            <a:endParaRPr lang="ru-RU" sz="3600" dirty="0">
              <a:latin typeface="Times New Roman" pitchFamily="18" charset="0"/>
              <a:cs typeface="Times New Roman" pitchFamily="18" charset="0"/>
            </a:endParaRPr>
          </a:p>
        </p:txBody>
      </p:sp>
      <p:pic>
        <p:nvPicPr>
          <p:cNvPr id="13" name="Picture 2"/>
          <p:cNvPicPr>
            <a:picLocks noChangeAspect="1" noChangeArrowheads="1"/>
          </p:cNvPicPr>
          <p:nvPr/>
        </p:nvPicPr>
        <p:blipFill>
          <a:blip r:embed="rId3"/>
          <a:srcRect/>
          <a:stretch>
            <a:fillRect/>
          </a:stretch>
        </p:blipFill>
        <p:spPr bwMode="auto">
          <a:xfrm>
            <a:off x="152400" y="1524000"/>
            <a:ext cx="2133600" cy="1971675"/>
          </a:xfrm>
          <a:prstGeom prst="rect">
            <a:avLst/>
          </a:prstGeom>
          <a:noFill/>
          <a:ln w="9525">
            <a:noFill/>
            <a:miter lim="800000"/>
            <a:headEnd/>
            <a:tailEnd/>
          </a:ln>
        </p:spPr>
      </p:pic>
      <p:pic>
        <p:nvPicPr>
          <p:cNvPr id="14" name="Picture 3"/>
          <p:cNvPicPr>
            <a:picLocks noChangeAspect="1" noChangeArrowheads="1"/>
          </p:cNvPicPr>
          <p:nvPr/>
        </p:nvPicPr>
        <p:blipFill>
          <a:blip r:embed="rId4"/>
          <a:srcRect/>
          <a:stretch>
            <a:fillRect/>
          </a:stretch>
        </p:blipFill>
        <p:spPr bwMode="auto">
          <a:xfrm>
            <a:off x="2514600" y="1524000"/>
            <a:ext cx="1828800" cy="1981200"/>
          </a:xfrm>
          <a:prstGeom prst="rect">
            <a:avLst/>
          </a:prstGeom>
          <a:noFill/>
          <a:ln w="9525">
            <a:noFill/>
            <a:miter lim="800000"/>
            <a:headEnd/>
            <a:tailEnd/>
          </a:ln>
        </p:spPr>
      </p:pic>
      <p:pic>
        <p:nvPicPr>
          <p:cNvPr id="15" name="Picture 7"/>
          <p:cNvPicPr>
            <a:picLocks noChangeAspect="1" noChangeArrowheads="1"/>
          </p:cNvPicPr>
          <p:nvPr/>
        </p:nvPicPr>
        <p:blipFill>
          <a:blip r:embed="rId5"/>
          <a:srcRect/>
          <a:stretch>
            <a:fillRect/>
          </a:stretch>
        </p:blipFill>
        <p:spPr bwMode="auto">
          <a:xfrm>
            <a:off x="4572000" y="1524000"/>
            <a:ext cx="2057400" cy="1981200"/>
          </a:xfrm>
          <a:prstGeom prst="rect">
            <a:avLst/>
          </a:prstGeom>
          <a:noFill/>
          <a:ln w="9525">
            <a:noFill/>
            <a:miter lim="800000"/>
            <a:headEnd/>
            <a:tailEnd/>
          </a:ln>
        </p:spPr>
      </p:pic>
      <p:pic>
        <p:nvPicPr>
          <p:cNvPr id="16" name="Picture 9"/>
          <p:cNvPicPr>
            <a:picLocks noChangeAspect="1" noChangeArrowheads="1"/>
          </p:cNvPicPr>
          <p:nvPr/>
        </p:nvPicPr>
        <p:blipFill>
          <a:blip r:embed="rId6"/>
          <a:srcRect/>
          <a:stretch>
            <a:fillRect/>
          </a:stretch>
        </p:blipFill>
        <p:spPr bwMode="auto">
          <a:xfrm>
            <a:off x="6934200" y="1524000"/>
            <a:ext cx="1981200" cy="1981200"/>
          </a:xfrm>
          <a:prstGeom prst="rect">
            <a:avLst/>
          </a:prstGeom>
          <a:noFill/>
          <a:ln w="9525">
            <a:noFill/>
            <a:miter lim="800000"/>
            <a:headEnd/>
            <a:tailEnd/>
          </a:ln>
        </p:spPr>
      </p:pic>
      <p:pic>
        <p:nvPicPr>
          <p:cNvPr id="17" name="Picture 4"/>
          <p:cNvPicPr>
            <a:picLocks noChangeAspect="1" noChangeArrowheads="1"/>
          </p:cNvPicPr>
          <p:nvPr/>
        </p:nvPicPr>
        <p:blipFill>
          <a:blip r:embed="rId7"/>
          <a:srcRect/>
          <a:stretch>
            <a:fillRect/>
          </a:stretch>
        </p:blipFill>
        <p:spPr bwMode="auto">
          <a:xfrm>
            <a:off x="214282" y="4357694"/>
            <a:ext cx="2362200" cy="2228850"/>
          </a:xfrm>
          <a:prstGeom prst="rect">
            <a:avLst/>
          </a:prstGeom>
          <a:noFill/>
          <a:ln w="9525">
            <a:noFill/>
            <a:miter lim="800000"/>
            <a:headEnd/>
            <a:tailEnd/>
          </a:ln>
        </p:spPr>
      </p:pic>
      <p:pic>
        <p:nvPicPr>
          <p:cNvPr id="18" name="Picture 6"/>
          <p:cNvPicPr>
            <a:picLocks noChangeAspect="1" noChangeArrowheads="1"/>
          </p:cNvPicPr>
          <p:nvPr/>
        </p:nvPicPr>
        <p:blipFill>
          <a:blip r:embed="rId8"/>
          <a:srcRect/>
          <a:stretch>
            <a:fillRect/>
          </a:stretch>
        </p:blipFill>
        <p:spPr bwMode="auto">
          <a:xfrm>
            <a:off x="2714612" y="4357694"/>
            <a:ext cx="2286000" cy="2209800"/>
          </a:xfrm>
          <a:prstGeom prst="rect">
            <a:avLst/>
          </a:prstGeom>
          <a:noFill/>
          <a:ln w="9525">
            <a:noFill/>
            <a:miter lim="800000"/>
            <a:headEnd/>
            <a:tailEnd/>
          </a:ln>
        </p:spPr>
      </p:pic>
      <p:pic>
        <p:nvPicPr>
          <p:cNvPr id="19" name="Picture 8"/>
          <p:cNvPicPr>
            <a:picLocks noChangeAspect="1" noChangeArrowheads="1"/>
          </p:cNvPicPr>
          <p:nvPr/>
        </p:nvPicPr>
        <p:blipFill>
          <a:blip r:embed="rId9"/>
          <a:srcRect/>
          <a:stretch>
            <a:fillRect/>
          </a:stretch>
        </p:blipFill>
        <p:spPr bwMode="auto">
          <a:xfrm>
            <a:off x="5214942" y="4357694"/>
            <a:ext cx="2057400" cy="2157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83188"/>
          </a:xfrm>
        </p:spPr>
        <p:txBody>
          <a:bodyPr>
            <a:noAutofit/>
          </a:bodyPr>
          <a:lstStyle/>
          <a:p>
            <a:endParaRPr lang="ru-RU" sz="2000" dirty="0"/>
          </a:p>
        </p:txBody>
      </p:sp>
      <p:pic>
        <p:nvPicPr>
          <p:cNvPr id="2050" name="Picture 2" descr="C:\Users\Родион\Desktop\2018699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642910" y="285728"/>
            <a:ext cx="7929618" cy="6370975"/>
          </a:xfrm>
          <a:prstGeom prst="rect">
            <a:avLst/>
          </a:prstGeom>
          <a:noFill/>
        </p:spPr>
        <p:txBody>
          <a:bodyPr wrap="square" rtlCol="0">
            <a:spAutoFit/>
          </a:bodyPr>
          <a:lstStyle/>
          <a:p>
            <a:pPr algn="ctr"/>
            <a:r>
              <a:rPr lang="ru-RU" sz="2400" b="1" i="1" dirty="0" smtClean="0">
                <a:solidFill>
                  <a:srgbClr val="7030A0"/>
                </a:solidFill>
                <a:latin typeface="Times New Roman" pitchFamily="18" charset="0"/>
                <a:cs typeface="Times New Roman" pitchFamily="18" charset="0"/>
              </a:rPr>
              <a:t>Динамика  овладения детьми старшего дошкольного возраста экспериментальной деятельностью</a:t>
            </a:r>
          </a:p>
          <a:p>
            <a:pPr>
              <a:buFont typeface="Wingdings" pitchFamily="2" charset="2"/>
              <a:buChar char="v"/>
            </a:pPr>
            <a:r>
              <a:rPr lang="ru-RU" sz="2400" b="1" i="1" dirty="0" smtClean="0">
                <a:latin typeface="Times New Roman" pitchFamily="18" charset="0"/>
                <a:cs typeface="Times New Roman" pitchFamily="18" charset="0"/>
              </a:rPr>
              <a:t>Расширяется кругозор, в частности обогащаются знания о живой природе, о взаимосвязях, происходящих в ней; об объектах неживой природы (воде, воздухе, солнце и т.д.) и их свойствах. О свойствах различных материалов (резине, железе, бумаге, стекле и др.), о применении их человеком в своей деятельности.</a:t>
            </a:r>
          </a:p>
          <a:p>
            <a:pPr>
              <a:buFont typeface="Wingdings" pitchFamily="2" charset="2"/>
              <a:buChar char="v"/>
            </a:pPr>
            <a:r>
              <a:rPr lang="ru-RU" sz="2400" b="1" i="1" dirty="0" smtClean="0">
                <a:latin typeface="Times New Roman" pitchFamily="18" charset="0"/>
                <a:cs typeface="Times New Roman" pitchFamily="18" charset="0"/>
              </a:rPr>
              <a:t>У детей появляются навыки планирования своей деятельности, умения выдвигать гипотезы и подтверждать предположения, делать выводы.</a:t>
            </a:r>
          </a:p>
          <a:p>
            <a:pPr>
              <a:buFont typeface="Wingdings" pitchFamily="2" charset="2"/>
              <a:buChar char="v"/>
            </a:pPr>
            <a:r>
              <a:rPr lang="ru-RU" sz="2400" b="1" i="1" dirty="0" smtClean="0">
                <a:latin typeface="Times New Roman" pitchFamily="18" charset="0"/>
                <a:cs typeface="Times New Roman" pitchFamily="18" charset="0"/>
              </a:rPr>
              <a:t>Развиваются качества личности: самостоятельность, инициативность, </a:t>
            </a:r>
            <a:r>
              <a:rPr lang="ru-RU" sz="2400" b="1" i="1" dirty="0" err="1" smtClean="0">
                <a:latin typeface="Times New Roman" pitchFamily="18" charset="0"/>
                <a:cs typeface="Times New Roman" pitchFamily="18" charset="0"/>
              </a:rPr>
              <a:t>креативность</a:t>
            </a:r>
            <a:r>
              <a:rPr lang="ru-RU" sz="2400" b="1" i="1" dirty="0" smtClean="0">
                <a:latin typeface="Times New Roman" pitchFamily="18" charset="0"/>
                <a:cs typeface="Times New Roman" pitchFamily="18" charset="0"/>
              </a:rPr>
              <a:t>, познавательная активность и целеустремленность.</a:t>
            </a:r>
          </a:p>
          <a:p>
            <a:pPr>
              <a:buFont typeface="Wingdings" pitchFamily="2" charset="2"/>
              <a:buChar char="v"/>
            </a:pPr>
            <a:r>
              <a:rPr lang="ru-RU" sz="2400" b="1" i="1" dirty="0" smtClean="0">
                <a:latin typeface="Times New Roman" pitchFamily="18" charset="0"/>
                <a:cs typeface="Times New Roman" pitchFamily="18" charset="0"/>
              </a:rPr>
              <a:t>Экспериментальная работа вызывает у детей интерес к исследованию природы, стимулирует их к получению новых знаний</a:t>
            </a:r>
            <a:endParaRPr lang="ru-RU"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86998.jpg"/>
          <p:cNvPicPr>
            <a:picLocks noChangeAspect="1"/>
          </p:cNvPicPr>
          <p:nvPr/>
        </p:nvPicPr>
        <p:blipFill>
          <a:blip r:embed="rId2"/>
          <a:stretch>
            <a:fillRect/>
          </a:stretch>
        </p:blipFill>
        <p:spPr>
          <a:xfrm>
            <a:off x="0" y="0"/>
            <a:ext cx="9144000" cy="6917079"/>
          </a:xfrm>
          <a:prstGeom prst="rect">
            <a:avLst/>
          </a:prstGeom>
        </p:spPr>
      </p:pic>
      <p:sp>
        <p:nvSpPr>
          <p:cNvPr id="8" name="Прямоугольник 7"/>
          <p:cNvSpPr/>
          <p:nvPr/>
        </p:nvSpPr>
        <p:spPr>
          <a:xfrm>
            <a:off x="357158" y="-500090"/>
            <a:ext cx="8429684" cy="7048083"/>
          </a:xfrm>
          <a:prstGeom prst="rect">
            <a:avLst/>
          </a:prstGeom>
        </p:spPr>
        <p:txBody>
          <a:bodyPr wrap="square">
            <a:spAutoFit/>
          </a:bodyPr>
          <a:lstStyle/>
          <a:p>
            <a:pPr algn="ctr"/>
            <a:endParaRPr lang="ru-RU" sz="2800" b="1" i="1" dirty="0" smtClean="0">
              <a:solidFill>
                <a:srgbClr val="7030A0"/>
              </a:solidFill>
              <a:latin typeface="Times New Roman" pitchFamily="18" charset="0"/>
              <a:cs typeface="Times New Roman" pitchFamily="18" charset="0"/>
            </a:endParaRPr>
          </a:p>
          <a:p>
            <a:pPr algn="ctr"/>
            <a:endParaRPr lang="ru-RU" sz="2800" b="1" i="1" dirty="0" smtClean="0">
              <a:solidFill>
                <a:srgbClr val="7030A0"/>
              </a:solidFill>
              <a:latin typeface="Times New Roman" pitchFamily="18" charset="0"/>
              <a:cs typeface="Times New Roman" pitchFamily="18" charset="0"/>
            </a:endParaRPr>
          </a:p>
          <a:p>
            <a:pPr algn="ctr"/>
            <a:r>
              <a:rPr lang="ru-RU" sz="2800" b="1" i="1" dirty="0" smtClean="0">
                <a:solidFill>
                  <a:srgbClr val="7030A0"/>
                </a:solidFill>
                <a:latin typeface="Times New Roman" pitchFamily="18" charset="0"/>
                <a:cs typeface="Times New Roman" pitchFamily="18" charset="0"/>
              </a:rPr>
              <a:t>Алгоритм подготовки и проведения</a:t>
            </a:r>
            <a:br>
              <a:rPr lang="ru-RU" sz="2800" b="1" i="1" dirty="0" smtClean="0">
                <a:solidFill>
                  <a:srgbClr val="7030A0"/>
                </a:solidFill>
                <a:latin typeface="Times New Roman" pitchFamily="18" charset="0"/>
                <a:cs typeface="Times New Roman" pitchFamily="18" charset="0"/>
              </a:rPr>
            </a:br>
            <a:r>
              <a:rPr lang="ru-RU" sz="2800" b="1" i="1" dirty="0" smtClean="0">
                <a:solidFill>
                  <a:srgbClr val="7030A0"/>
                </a:solidFill>
                <a:latin typeface="Times New Roman" pitchFamily="18" charset="0"/>
                <a:cs typeface="Times New Roman" pitchFamily="18" charset="0"/>
              </a:rPr>
              <a:t>познавательно – исследовательской деятельности</a:t>
            </a:r>
          </a:p>
          <a:p>
            <a:pPr>
              <a:buFont typeface="Wingdings" pitchFamily="2" charset="2"/>
              <a:buChar char="v"/>
            </a:pPr>
            <a:r>
              <a:rPr lang="ru-RU"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Предварительная работа (экскурсии, наблюдения, беседы, чтение, рассматривание иллюстративных материалов, зарисовки отдельных явлений, фактов и прочее) по изучению теории вопроса.</a:t>
            </a:r>
          </a:p>
          <a:p>
            <a:pPr>
              <a:buFont typeface="Wingdings" pitchFamily="2" charset="2"/>
              <a:buChar char="v"/>
            </a:pPr>
            <a:r>
              <a:rPr lang="ru-RU" sz="2000" b="1" i="1" smtClean="0">
                <a:latin typeface="Times New Roman" pitchFamily="18" charset="0"/>
                <a:cs typeface="Times New Roman" pitchFamily="18" charset="0"/>
              </a:rPr>
              <a:t> Определение типа</a:t>
            </a:r>
            <a:r>
              <a:rPr lang="ru-RU" sz="2000" b="1" i="1" dirty="0" smtClean="0">
                <a:latin typeface="Times New Roman" pitchFamily="18" charset="0"/>
                <a:cs typeface="Times New Roman" pitchFamily="18" charset="0"/>
              </a:rPr>
              <a:t>, вида и тематики непосредственно образовательной деятельности (НОД) - экспериментирования.</a:t>
            </a:r>
          </a:p>
          <a:p>
            <a:pPr>
              <a:buFont typeface="Wingdings" pitchFamily="2" charset="2"/>
              <a:buChar char="v"/>
            </a:pPr>
            <a:r>
              <a:rPr lang="ru-RU" sz="2000" b="1" i="1" dirty="0" smtClean="0">
                <a:latin typeface="Times New Roman" pitchFamily="18" charset="0"/>
                <a:cs typeface="Times New Roman" pitchFamily="18" charset="0"/>
              </a:rPr>
              <a:t>Выбор цели, задач работы с детьми (как правило, это образовательные, развивающие, воспитывающие задачи).</a:t>
            </a:r>
          </a:p>
          <a:p>
            <a:pPr>
              <a:buFont typeface="Wingdings" pitchFamily="2" charset="2"/>
              <a:buChar char="v"/>
            </a:pPr>
            <a:r>
              <a:rPr lang="ru-RU" sz="2000" b="1" i="1" dirty="0" smtClean="0">
                <a:latin typeface="Times New Roman" pitchFamily="18" charset="0"/>
                <a:cs typeface="Times New Roman" pitchFamily="18" charset="0"/>
              </a:rPr>
              <a:t>Игровой тренинг внимания, восприятия, памяти, логики, мышления.</a:t>
            </a:r>
          </a:p>
          <a:p>
            <a:pPr>
              <a:buFont typeface="Wingdings" pitchFamily="2" charset="2"/>
              <a:buChar char="v"/>
            </a:pPr>
            <a:r>
              <a:rPr lang="ru-RU" sz="2000" b="1" i="1" dirty="0" smtClean="0">
                <a:latin typeface="Times New Roman" pitchFamily="18" charset="0"/>
                <a:cs typeface="Times New Roman" pitchFamily="18" charset="0"/>
              </a:rPr>
              <a:t>Предварительная исследовательская работа с использованием оборудования, учебных пособий (в мини - лаборатории или центре науки).</a:t>
            </a:r>
          </a:p>
          <a:p>
            <a:pPr>
              <a:buFont typeface="Wingdings" pitchFamily="2" charset="2"/>
              <a:buChar char="v"/>
            </a:pPr>
            <a:r>
              <a:rPr lang="ru-RU" sz="2000" b="1" i="1" dirty="0" smtClean="0">
                <a:latin typeface="Times New Roman" pitchFamily="18" charset="0"/>
                <a:cs typeface="Times New Roman" pitchFamily="18" charset="0"/>
              </a:rPr>
              <a:t> Выбор и подготовка пособий и оборудования с учётом сезонности, возраста детей, изучаемой темы.</a:t>
            </a:r>
          </a:p>
          <a:p>
            <a:pPr>
              <a:buFont typeface="Wingdings" pitchFamily="2" charset="2"/>
              <a:buChar char="v"/>
            </a:pPr>
            <a:r>
              <a:rPr lang="ru-RU" sz="2000" b="1" i="1" dirty="0" smtClean="0">
                <a:latin typeface="Times New Roman" pitchFamily="18" charset="0"/>
                <a:cs typeface="Times New Roman" pitchFamily="18" charset="0"/>
              </a:rPr>
              <a:t> Обобщение результатов наблюдений в различной форме (дневники наблюдений, коллажи, </a:t>
            </a:r>
            <a:r>
              <a:rPr lang="ru-RU" sz="2000" b="1" i="1" dirty="0" err="1" smtClean="0">
                <a:latin typeface="Times New Roman" pitchFamily="18" charset="0"/>
                <a:cs typeface="Times New Roman" pitchFamily="18" charset="0"/>
              </a:rPr>
              <a:t>мнемотаблицы</a:t>
            </a:r>
            <a:r>
              <a:rPr lang="ru-RU" sz="2000" b="1" i="1" dirty="0" smtClean="0">
                <a:latin typeface="Times New Roman" pitchFamily="18" charset="0"/>
                <a:cs typeface="Times New Roman" pitchFamily="18" charset="0"/>
              </a:rPr>
              <a:t>, фото, пиктограммы, рассказы и рисунки и т.д.) с целью подведения детей к самостоятельным выводам по результатам исследования.</a:t>
            </a: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86998.jpg"/>
          <p:cNvPicPr>
            <a:picLocks noChangeAspect="1"/>
          </p:cNvPicPr>
          <p:nvPr/>
        </p:nvPicPr>
        <p:blipFill>
          <a:blip r:embed="rId2"/>
          <a:stretch>
            <a:fillRect/>
          </a:stretch>
        </p:blipFill>
        <p:spPr>
          <a:xfrm>
            <a:off x="0" y="0"/>
            <a:ext cx="9144000" cy="6850380"/>
          </a:xfrm>
          <a:prstGeom prst="rect">
            <a:avLst/>
          </a:prstGeom>
        </p:spPr>
      </p:pic>
      <p:sp>
        <p:nvSpPr>
          <p:cNvPr id="5" name="TextBox 4"/>
          <p:cNvSpPr txBox="1"/>
          <p:nvPr/>
        </p:nvSpPr>
        <p:spPr>
          <a:xfrm>
            <a:off x="214282" y="214290"/>
            <a:ext cx="8929718" cy="7909858"/>
          </a:xfrm>
          <a:prstGeom prst="rect">
            <a:avLst/>
          </a:prstGeom>
          <a:noFill/>
        </p:spPr>
        <p:txBody>
          <a:bodyPr wrap="square" rtlCol="0">
            <a:spAutoFit/>
          </a:bodyPr>
          <a:lstStyle/>
          <a:p>
            <a:pPr algn="ctr"/>
            <a:r>
              <a:rPr lang="ru-RU" sz="3000" b="1" i="1" dirty="0" smtClean="0">
                <a:solidFill>
                  <a:srgbClr val="7030A0"/>
                </a:solidFill>
                <a:latin typeface="Times New Roman" pitchFamily="18" charset="0"/>
                <a:cs typeface="Times New Roman" pitchFamily="18" charset="0"/>
              </a:rPr>
              <a:t>Структура занятия детского экспериментирования</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Выделение и постановка проблемы (выбор темы исследования);</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Прогнозирование результата (старший дошкольный возраст);</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Уточнение правил безопасности в ходе экспериментирования;</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Распределение детей на подгруппы, выбор ведущих, помогающих организовать работу сверстников, комментирующих ход  и результаты совместной деятельности (старший дошкольный возраст);</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Выполнение эксперимента (под руководством воспитателя);</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Наблюдение результатов эксперимента;</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Фиксирование результатов эксперимента;</a:t>
            </a:r>
          </a:p>
          <a:p>
            <a:pPr>
              <a:buFont typeface="Wingdings" pitchFamily="2" charset="2"/>
              <a:buChar char="v"/>
            </a:pPr>
            <a:r>
              <a:rPr lang="ru-RU" sz="2400" b="1" i="1" dirty="0" smtClean="0">
                <a:solidFill>
                  <a:schemeClr val="tx1">
                    <a:lumMod val="95000"/>
                    <a:lumOff val="5000"/>
                  </a:schemeClr>
                </a:solidFill>
                <a:latin typeface="Times New Roman" pitchFamily="18" charset="0"/>
                <a:ea typeface="Meiryo UI" pitchFamily="34" charset="-128"/>
                <a:cs typeface="Times New Roman" pitchFamily="18" charset="0"/>
              </a:rPr>
              <a:t>Формулировка выводов (самостоятельно в среднем и старшем дошкольном возрасте)</a:t>
            </a:r>
          </a:p>
          <a:p>
            <a:pPr>
              <a:buFont typeface="Arial" pitchFamily="34" charset="0"/>
              <a:buChar char="•"/>
            </a:pPr>
            <a:endParaRPr lang="ru-RU" sz="2400" dirty="0" smtClean="0">
              <a:solidFill>
                <a:schemeClr val="tx1">
                  <a:lumMod val="95000"/>
                  <a:lumOff val="5000"/>
                </a:schemeClr>
              </a:solidFill>
              <a:latin typeface="Times New Roman" pitchFamily="18" charset="0"/>
              <a:ea typeface="Meiryo UI" pitchFamily="34" charset="-128"/>
              <a:cs typeface="Times New Roman" pitchFamily="18" charset="0"/>
            </a:endParaRPr>
          </a:p>
          <a:p>
            <a:endParaRPr lang="ru-RU" sz="3200" dirty="0" smtClean="0">
              <a:solidFill>
                <a:schemeClr val="tx1">
                  <a:lumMod val="95000"/>
                  <a:lumOff val="5000"/>
                </a:schemeClr>
              </a:solidFill>
              <a:latin typeface="Times New Roman" pitchFamily="18" charset="0"/>
              <a:ea typeface="Meiryo UI" pitchFamily="34" charset="-128"/>
              <a:cs typeface="Times New Roman" pitchFamily="18" charset="0"/>
            </a:endParaRPr>
          </a:p>
          <a:p>
            <a:endParaRPr lang="ru-RU" sz="3200" dirty="0" smtClean="0">
              <a:solidFill>
                <a:schemeClr val="tx1">
                  <a:lumMod val="95000"/>
                  <a:lumOff val="5000"/>
                </a:schemeClr>
              </a:solidFill>
              <a:latin typeface="Times New Roman" pitchFamily="18" charset="0"/>
              <a:ea typeface="Meiryo UI"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0186998.jpg"/>
          <p:cNvPicPr>
            <a:picLocks noChangeAspect="1"/>
          </p:cNvPicPr>
          <p:nvPr/>
        </p:nvPicPr>
        <p:blipFill>
          <a:blip r:embed="rId2"/>
          <a:stretch>
            <a:fillRect/>
          </a:stretch>
        </p:blipFill>
        <p:spPr>
          <a:xfrm>
            <a:off x="0" y="0"/>
            <a:ext cx="9144000" cy="6842761"/>
          </a:xfrm>
          <a:prstGeom prst="rect">
            <a:avLst/>
          </a:prstGeom>
        </p:spPr>
      </p:pic>
      <p:sp>
        <p:nvSpPr>
          <p:cNvPr id="6" name="Прямоугольник 5"/>
          <p:cNvSpPr/>
          <p:nvPr/>
        </p:nvSpPr>
        <p:spPr>
          <a:xfrm>
            <a:off x="1214414" y="1214422"/>
            <a:ext cx="5857900" cy="3785652"/>
          </a:xfrm>
          <a:prstGeom prst="rect">
            <a:avLst/>
          </a:prstGeom>
        </p:spPr>
        <p:txBody>
          <a:bodyPr wrap="square">
            <a:spAutoFit/>
          </a:bodyPr>
          <a:lstStyle/>
          <a:p>
            <a:pPr algn="ctr"/>
            <a:r>
              <a:rPr lang="ru-RU" sz="4000" b="1" i="1" dirty="0" smtClean="0">
                <a:solidFill>
                  <a:srgbClr val="FF0000"/>
                </a:solidFill>
                <a:latin typeface="Times New Roman" pitchFamily="18" charset="0"/>
                <a:cs typeface="Times New Roman" pitchFamily="18" charset="0"/>
              </a:rPr>
              <a:t>"Пустая голова не рассуждает: чем больше опыта, тем больше способна она рассуждать".</a:t>
            </a:r>
            <a:r>
              <a:rPr lang="ru-RU" sz="4000" b="1" i="1" dirty="0" smtClean="0">
                <a:latin typeface="Times New Roman" pitchFamily="18" charset="0"/>
                <a:cs typeface="Times New Roman" pitchFamily="18" charset="0"/>
              </a:rPr>
              <a:t> </a:t>
            </a:r>
            <a:br>
              <a:rPr lang="ru-RU" sz="4000" b="1" i="1" dirty="0" smtClean="0">
                <a:latin typeface="Times New Roman" pitchFamily="18" charset="0"/>
                <a:cs typeface="Times New Roman" pitchFamily="18" charset="0"/>
              </a:rPr>
            </a:br>
            <a:r>
              <a:rPr lang="ru-RU" sz="4000" b="1" dirty="0" smtClean="0">
                <a:latin typeface="Times New Roman" pitchFamily="18" charset="0"/>
                <a:cs typeface="Times New Roman" pitchFamily="18" charset="0"/>
              </a:rPr>
              <a:t>П. П. </a:t>
            </a:r>
            <a:r>
              <a:rPr lang="ru-RU" sz="4000" b="1" dirty="0" err="1" smtClean="0">
                <a:latin typeface="Times New Roman" pitchFamily="18" charset="0"/>
                <a:cs typeface="Times New Roman" pitchFamily="18" charset="0"/>
              </a:rPr>
              <a:t>Блонский</a:t>
            </a:r>
            <a:r>
              <a:rPr lang="ru-RU" sz="4000" b="1"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5" name="Picture 2" descr="E:\картинки\фоны\Incora115_114\шаблон1.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7" name="TextBox 6"/>
          <p:cNvSpPr txBox="1"/>
          <p:nvPr/>
        </p:nvSpPr>
        <p:spPr>
          <a:xfrm>
            <a:off x="1357290" y="571480"/>
            <a:ext cx="6500858" cy="3970318"/>
          </a:xfrm>
          <a:prstGeom prst="rect">
            <a:avLst/>
          </a:prstGeom>
          <a:noFill/>
        </p:spPr>
        <p:txBody>
          <a:bodyPr wrap="square" rtlCol="0">
            <a:spAutoFit/>
          </a:bodyPr>
          <a:lstStyle/>
          <a:p>
            <a:pPr algn="ctr"/>
            <a:endParaRPr lang="ru-RU" sz="3600" b="1" dirty="0" smtClean="0">
              <a:solidFill>
                <a:schemeClr val="folHlink"/>
              </a:solidFill>
              <a:latin typeface="Times New Roman" pitchFamily="18" charset="0"/>
              <a:cs typeface="Times New Roman" pitchFamily="18" charset="0"/>
            </a:endParaRPr>
          </a:p>
          <a:p>
            <a:pPr algn="ctr"/>
            <a:endParaRPr lang="ru-RU" sz="3600" b="1" dirty="0" smtClean="0">
              <a:solidFill>
                <a:schemeClr val="folHlink"/>
              </a:solidFill>
              <a:latin typeface="Times New Roman" pitchFamily="18" charset="0"/>
              <a:cs typeface="Times New Roman" pitchFamily="18" charset="0"/>
            </a:endParaRPr>
          </a:p>
          <a:p>
            <a:pPr algn="ctr"/>
            <a:r>
              <a:rPr lang="ru-RU" sz="3600" b="1" dirty="0" smtClean="0">
                <a:solidFill>
                  <a:schemeClr val="folHlink"/>
                </a:solidFill>
                <a:latin typeface="Times New Roman" pitchFamily="18" charset="0"/>
                <a:cs typeface="Times New Roman" pitchFamily="18" charset="0"/>
              </a:rPr>
              <a:t>Расскажи - и я забуду, </a:t>
            </a:r>
            <a:br>
              <a:rPr lang="ru-RU" sz="3600" b="1" dirty="0" smtClean="0">
                <a:solidFill>
                  <a:schemeClr val="folHlink"/>
                </a:solidFill>
                <a:latin typeface="Times New Roman" pitchFamily="18" charset="0"/>
                <a:cs typeface="Times New Roman" pitchFamily="18" charset="0"/>
              </a:rPr>
            </a:br>
            <a:r>
              <a:rPr lang="ru-RU" sz="3600" b="1" dirty="0" smtClean="0">
                <a:solidFill>
                  <a:schemeClr val="folHlink"/>
                </a:solidFill>
                <a:latin typeface="Times New Roman" pitchFamily="18" charset="0"/>
                <a:cs typeface="Times New Roman" pitchFamily="18" charset="0"/>
              </a:rPr>
              <a:t>покажи - и я запомню,</a:t>
            </a:r>
            <a:br>
              <a:rPr lang="ru-RU" sz="3600" b="1" dirty="0" smtClean="0">
                <a:solidFill>
                  <a:schemeClr val="folHlink"/>
                </a:solidFill>
                <a:latin typeface="Times New Roman" pitchFamily="18" charset="0"/>
                <a:cs typeface="Times New Roman" pitchFamily="18" charset="0"/>
              </a:rPr>
            </a:br>
            <a:r>
              <a:rPr lang="ru-RU" sz="3600" b="1" dirty="0" smtClean="0">
                <a:solidFill>
                  <a:schemeClr val="folHlink"/>
                </a:solidFill>
                <a:latin typeface="Times New Roman" pitchFamily="18" charset="0"/>
                <a:cs typeface="Times New Roman" pitchFamily="18" charset="0"/>
              </a:rPr>
              <a:t> дай попробовать - и я пойму.</a:t>
            </a:r>
          </a:p>
          <a:p>
            <a:pPr algn="ctr"/>
            <a:endParaRPr lang="ru-RU" sz="3600" b="1" dirty="0" smtClean="0">
              <a:solidFill>
                <a:schemeClr val="folHlink"/>
              </a:solidFill>
              <a:latin typeface="Times New Roman" pitchFamily="18" charset="0"/>
              <a:cs typeface="Times New Roman" pitchFamily="18" charset="0"/>
            </a:endParaRPr>
          </a:p>
          <a:p>
            <a:pPr algn="ctr"/>
            <a:r>
              <a:rPr lang="ru-RU" sz="3600" b="1" i="1" dirty="0" smtClean="0">
                <a:solidFill>
                  <a:srgbClr val="C00000"/>
                </a:solidFill>
                <a:latin typeface="Times New Roman" pitchFamily="18" charset="0"/>
                <a:cs typeface="Times New Roman" pitchFamily="18" charset="0"/>
              </a:rPr>
              <a:t>Китайская пословица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4428"/>
          </a:xfrm>
        </p:spPr>
        <p:txBody>
          <a:bodyPr/>
          <a:lstStyle/>
          <a:p>
            <a:endParaRPr lang="ru-RU" dirty="0"/>
          </a:p>
        </p:txBody>
      </p:sp>
      <p:pic>
        <p:nvPicPr>
          <p:cNvPr id="3074" name="Picture 2" descr="C:\Users\Родион\Desktop\2018699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4" name="TextBox 3"/>
          <p:cNvSpPr txBox="1"/>
          <p:nvPr/>
        </p:nvSpPr>
        <p:spPr>
          <a:xfrm>
            <a:off x="785786" y="2285992"/>
            <a:ext cx="7143800" cy="1323439"/>
          </a:xfrm>
          <a:prstGeom prst="rect">
            <a:avLst/>
          </a:prstGeom>
          <a:noFill/>
        </p:spPr>
        <p:txBody>
          <a:bodyPr wrap="square" rtlCol="0">
            <a:spAutoFit/>
          </a:bodyPr>
          <a:lstStyle/>
          <a:p>
            <a:pPr algn="ctr"/>
            <a:r>
              <a:rPr lang="ru-RU" sz="4000" b="1" i="1" dirty="0" smtClean="0">
                <a:solidFill>
                  <a:srgbClr val="7030A0"/>
                </a:solidFill>
                <a:latin typeface="Times New Roman" pitchFamily="18" charset="0"/>
                <a:cs typeface="Times New Roman" pitchFamily="18" charset="0"/>
              </a:rPr>
              <a:t>Спасибо за внимание к экспериментированию!</a:t>
            </a:r>
            <a:endParaRPr lang="ru-RU" sz="4000"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Родион\Desktop\20186998.jpg"/>
          <p:cNvPicPr>
            <a:picLocks noChangeAspect="1" noChangeArrowheads="1"/>
          </p:cNvPicPr>
          <p:nvPr/>
        </p:nvPicPr>
        <p:blipFill>
          <a:blip r:embed="rId2"/>
          <a:srcRect/>
          <a:stretch>
            <a:fillRect/>
          </a:stretch>
        </p:blipFill>
        <p:spPr bwMode="auto">
          <a:xfrm>
            <a:off x="0" y="0"/>
            <a:ext cx="9144000" cy="6842762"/>
          </a:xfrm>
          <a:prstGeom prst="rect">
            <a:avLst/>
          </a:prstGeom>
          <a:noFill/>
        </p:spPr>
      </p:pic>
      <p:pic>
        <p:nvPicPr>
          <p:cNvPr id="4" name="Рисунок 3" descr="IMG10134.jpg"/>
          <p:cNvPicPr>
            <a:picLocks noChangeAspect="1"/>
          </p:cNvPicPr>
          <p:nvPr/>
        </p:nvPicPr>
        <p:blipFill>
          <a:blip r:embed="rId3"/>
          <a:stretch>
            <a:fillRect/>
          </a:stretch>
        </p:blipFill>
        <p:spPr>
          <a:xfrm>
            <a:off x="1214414" y="571480"/>
            <a:ext cx="5572164" cy="4786346"/>
          </a:xfrm>
          <a:prstGeom prst="rect">
            <a:avLst/>
          </a:prstGeom>
          <a:effectLst>
            <a:softEdge rad="31750"/>
          </a:effectLst>
        </p:spPr>
      </p:pic>
      <p:sp>
        <p:nvSpPr>
          <p:cNvPr id="5" name="TextBox 4"/>
          <p:cNvSpPr txBox="1"/>
          <p:nvPr/>
        </p:nvSpPr>
        <p:spPr>
          <a:xfrm>
            <a:off x="2214546" y="5429264"/>
            <a:ext cx="4786346" cy="523220"/>
          </a:xfrm>
          <a:prstGeom prst="rect">
            <a:avLst/>
          </a:prstGeom>
          <a:noFill/>
        </p:spPr>
        <p:txBody>
          <a:bodyPr wrap="square" rtlCol="0">
            <a:spAutoFit/>
          </a:bodyPr>
          <a:lstStyle/>
          <a:p>
            <a:r>
              <a:rPr lang="ru-RU" sz="2800" dirty="0" smtClean="0">
                <a:latin typeface="Times New Roman" pitchFamily="18" charset="0"/>
                <a:cs typeface="Times New Roman" pitchFamily="18" charset="0"/>
              </a:rPr>
              <a:t>Мини-лаборатория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86998.jpg"/>
          <p:cNvPicPr>
            <a:picLocks noChangeAspect="1"/>
          </p:cNvPicPr>
          <p:nvPr/>
        </p:nvPicPr>
        <p:blipFill>
          <a:blip r:embed="rId2"/>
          <a:stretch>
            <a:fillRect/>
          </a:stretch>
        </p:blipFill>
        <p:spPr>
          <a:xfrm>
            <a:off x="-10183" y="1"/>
            <a:ext cx="9154183" cy="6858000"/>
          </a:xfrm>
          <a:prstGeom prst="rect">
            <a:avLst/>
          </a:prstGeom>
        </p:spPr>
      </p:pic>
      <p:sp>
        <p:nvSpPr>
          <p:cNvPr id="7" name="TextBox 6"/>
          <p:cNvSpPr txBox="1"/>
          <p:nvPr/>
        </p:nvSpPr>
        <p:spPr>
          <a:xfrm>
            <a:off x="285720" y="285728"/>
            <a:ext cx="8429684" cy="5663089"/>
          </a:xfrm>
          <a:prstGeom prst="rect">
            <a:avLst/>
          </a:prstGeom>
          <a:noFill/>
        </p:spPr>
        <p:txBody>
          <a:bodyPr wrap="square" rtlCol="0">
            <a:spAutoFit/>
          </a:bodyPr>
          <a:lstStyle/>
          <a:p>
            <a:endParaRPr lang="ru-RU" b="1" i="1" dirty="0" smtClean="0">
              <a:solidFill>
                <a:srgbClr val="7030A0"/>
              </a:solidFill>
              <a:latin typeface="Times New Roman" pitchFamily="18" charset="0"/>
              <a:cs typeface="Times New Roman" pitchFamily="18" charset="0"/>
            </a:endParaRPr>
          </a:p>
          <a:p>
            <a:r>
              <a:rPr lang="ru-RU" sz="3200" b="1" i="1" dirty="0" smtClean="0">
                <a:solidFill>
                  <a:srgbClr val="7030A0"/>
                </a:solidFill>
                <a:latin typeface="Times New Roman" pitchFamily="18" charset="0"/>
                <a:cs typeface="Times New Roman" pitchFamily="18" charset="0"/>
              </a:rPr>
              <a:t>      Мини - лаборатория (центр науки)</a:t>
            </a:r>
          </a:p>
          <a:p>
            <a:r>
              <a:rPr lang="ru-RU" sz="2400" b="1" i="1" dirty="0" smtClean="0">
                <a:solidFill>
                  <a:srgbClr val="7030A0"/>
                </a:solidFill>
                <a:latin typeface="Times New Roman" pitchFamily="18" charset="0"/>
                <a:cs typeface="Times New Roman" pitchFamily="18" charset="0"/>
              </a:rPr>
              <a:t>В мини - лаборатории (центре науки) могут быть выделены:</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постоянной выставки, где дети размещают музей, различные коллекции, экспонаты, редкие предметы (раковины, камни, кристаллы, перья и т.д.);</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приборов;</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выращивания растений;</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хранения материалов (природного, «бросового»);</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проведения опытов;</a:t>
            </a:r>
          </a:p>
          <a:p>
            <a:pPr>
              <a:buFont typeface="Wingdings" pitchFamily="2" charset="2"/>
              <a:buChar char="v"/>
            </a:pPr>
            <a:r>
              <a:rPr lang="ru-RU" sz="2400" b="1" i="1" dirty="0" smtClean="0">
                <a:solidFill>
                  <a:schemeClr val="tx1">
                    <a:lumMod val="95000"/>
                    <a:lumOff val="5000"/>
                  </a:schemeClr>
                </a:solidFill>
                <a:latin typeface="Times New Roman" pitchFamily="18" charset="0"/>
                <a:cs typeface="Times New Roman" pitchFamily="18" charset="0"/>
              </a:rPr>
              <a:t>место для неструктурированных материалов (стол «песок - вода» или ёмкость для воды, песка, мелких камней и т.д.).</a:t>
            </a:r>
            <a:endParaRPr lang="ru-RU" sz="2400" b="1"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0186998.jpg"/>
          <p:cNvPicPr>
            <a:picLocks noGrp="1" noChangeAspect="1"/>
          </p:cNvPicPr>
          <p:nvPr>
            <p:ph idx="1"/>
          </p:nvPr>
        </p:nvPicPr>
        <p:blipFill>
          <a:blip r:embed="rId2"/>
          <a:stretch>
            <a:fillRect/>
          </a:stretch>
        </p:blipFill>
        <p:spPr>
          <a:xfrm>
            <a:off x="-17636" y="0"/>
            <a:ext cx="9161636" cy="6858000"/>
          </a:xfrm>
        </p:spPr>
      </p:pic>
      <p:pic>
        <p:nvPicPr>
          <p:cNvPr id="5" name="Рисунок 4" descr="IMG10127.jpg"/>
          <p:cNvPicPr>
            <a:picLocks noChangeAspect="1"/>
          </p:cNvPicPr>
          <p:nvPr/>
        </p:nvPicPr>
        <p:blipFill>
          <a:blip r:embed="rId3"/>
          <a:stretch>
            <a:fillRect/>
          </a:stretch>
        </p:blipFill>
        <p:spPr>
          <a:xfrm>
            <a:off x="-1" y="-1"/>
            <a:ext cx="3809995" cy="2857497"/>
          </a:xfrm>
          <a:prstGeom prst="rect">
            <a:avLst/>
          </a:prstGeom>
          <a:effectLst>
            <a:softEdge rad="31750"/>
          </a:effectLst>
        </p:spPr>
      </p:pic>
      <p:pic>
        <p:nvPicPr>
          <p:cNvPr id="6" name="Рисунок 5" descr="IMG10128.jpg"/>
          <p:cNvPicPr>
            <a:picLocks noChangeAspect="1"/>
          </p:cNvPicPr>
          <p:nvPr/>
        </p:nvPicPr>
        <p:blipFill>
          <a:blip r:embed="rId4"/>
          <a:stretch>
            <a:fillRect/>
          </a:stretch>
        </p:blipFill>
        <p:spPr>
          <a:xfrm>
            <a:off x="5066842" y="0"/>
            <a:ext cx="4077158" cy="2786058"/>
          </a:xfrm>
          <a:prstGeom prst="rect">
            <a:avLst/>
          </a:prstGeom>
          <a:effectLst>
            <a:softEdge rad="31750"/>
          </a:effectLst>
        </p:spPr>
      </p:pic>
      <p:pic>
        <p:nvPicPr>
          <p:cNvPr id="7" name="Рисунок 6" descr="IMG10129.jpg"/>
          <p:cNvPicPr>
            <a:picLocks noChangeAspect="1"/>
          </p:cNvPicPr>
          <p:nvPr/>
        </p:nvPicPr>
        <p:blipFill>
          <a:blip r:embed="rId5"/>
          <a:stretch>
            <a:fillRect/>
          </a:stretch>
        </p:blipFill>
        <p:spPr>
          <a:xfrm>
            <a:off x="0" y="4286256"/>
            <a:ext cx="3428992" cy="2571744"/>
          </a:xfrm>
          <a:prstGeom prst="rect">
            <a:avLst/>
          </a:prstGeom>
          <a:effectLst>
            <a:softEdge rad="31750"/>
          </a:effectLst>
        </p:spPr>
      </p:pic>
      <p:pic>
        <p:nvPicPr>
          <p:cNvPr id="9" name="Рисунок 8" descr="IMG10131.jpg"/>
          <p:cNvPicPr>
            <a:picLocks noChangeAspect="1"/>
          </p:cNvPicPr>
          <p:nvPr/>
        </p:nvPicPr>
        <p:blipFill>
          <a:blip r:embed="rId6"/>
          <a:stretch>
            <a:fillRect/>
          </a:stretch>
        </p:blipFill>
        <p:spPr>
          <a:xfrm>
            <a:off x="5587762" y="4214818"/>
            <a:ext cx="3556238" cy="2643182"/>
          </a:xfrm>
          <a:prstGeom prst="rect">
            <a:avLst/>
          </a:prstGeom>
          <a:effectLst>
            <a:softEdge rad="31750"/>
          </a:effectLst>
        </p:spPr>
      </p:pic>
      <p:sp>
        <p:nvSpPr>
          <p:cNvPr id="12" name="TextBox 11"/>
          <p:cNvSpPr txBox="1"/>
          <p:nvPr/>
        </p:nvSpPr>
        <p:spPr>
          <a:xfrm>
            <a:off x="0" y="2786058"/>
            <a:ext cx="3714776" cy="369332"/>
          </a:xfrm>
          <a:prstGeom prst="rect">
            <a:avLst/>
          </a:prstGeom>
          <a:noFill/>
        </p:spPr>
        <p:txBody>
          <a:bodyPr wrap="square" rtlCol="0">
            <a:spAutoFit/>
          </a:bodyPr>
          <a:lstStyle/>
          <a:p>
            <a:r>
              <a:rPr lang="ru-RU" dirty="0" smtClean="0"/>
              <a:t>Природные материалы</a:t>
            </a:r>
            <a:endParaRPr lang="ru-RU" dirty="0"/>
          </a:p>
        </p:txBody>
      </p:sp>
      <p:sp>
        <p:nvSpPr>
          <p:cNvPr id="13" name="TextBox 12"/>
          <p:cNvSpPr txBox="1"/>
          <p:nvPr/>
        </p:nvSpPr>
        <p:spPr>
          <a:xfrm>
            <a:off x="6500826" y="2786058"/>
            <a:ext cx="2428892" cy="369332"/>
          </a:xfrm>
          <a:prstGeom prst="rect">
            <a:avLst/>
          </a:prstGeom>
          <a:noFill/>
        </p:spPr>
        <p:txBody>
          <a:bodyPr wrap="square" rtlCol="0">
            <a:spAutoFit/>
          </a:bodyPr>
          <a:lstStyle/>
          <a:p>
            <a:r>
              <a:rPr lang="ru-RU" dirty="0" smtClean="0"/>
              <a:t>Пищевые продукты</a:t>
            </a:r>
            <a:endParaRPr lang="ru-RU" dirty="0"/>
          </a:p>
        </p:txBody>
      </p:sp>
      <p:sp>
        <p:nvSpPr>
          <p:cNvPr id="15" name="TextBox 14"/>
          <p:cNvSpPr txBox="1"/>
          <p:nvPr/>
        </p:nvSpPr>
        <p:spPr>
          <a:xfrm>
            <a:off x="6500826" y="3643314"/>
            <a:ext cx="4000496" cy="646331"/>
          </a:xfrm>
          <a:prstGeom prst="rect">
            <a:avLst/>
          </a:prstGeom>
          <a:noFill/>
        </p:spPr>
        <p:txBody>
          <a:bodyPr wrap="square" rtlCol="0">
            <a:spAutoFit/>
          </a:bodyPr>
          <a:lstStyle/>
          <a:p>
            <a:r>
              <a:rPr lang="ru-RU" dirty="0" smtClean="0"/>
              <a:t>Приборы для проведения</a:t>
            </a:r>
            <a:br>
              <a:rPr lang="ru-RU" dirty="0" smtClean="0"/>
            </a:br>
            <a:r>
              <a:rPr lang="ru-RU" dirty="0" smtClean="0"/>
              <a:t>                     опытов</a:t>
            </a:r>
            <a:endParaRPr lang="ru-RU" dirty="0"/>
          </a:p>
        </p:txBody>
      </p:sp>
      <p:pic>
        <p:nvPicPr>
          <p:cNvPr id="16" name="Рисунок 15" descr="IMG10132.jpg"/>
          <p:cNvPicPr>
            <a:picLocks noChangeAspect="1"/>
          </p:cNvPicPr>
          <p:nvPr/>
        </p:nvPicPr>
        <p:blipFill>
          <a:blip r:embed="rId7"/>
          <a:stretch>
            <a:fillRect/>
          </a:stretch>
        </p:blipFill>
        <p:spPr>
          <a:xfrm>
            <a:off x="2714612" y="2357430"/>
            <a:ext cx="3452837" cy="2589628"/>
          </a:xfrm>
          <a:prstGeom prst="rect">
            <a:avLst/>
          </a:prstGeom>
          <a:effectLst>
            <a:softEdge rad="31750"/>
          </a:effectLst>
        </p:spPr>
      </p:pic>
      <p:sp>
        <p:nvSpPr>
          <p:cNvPr id="17" name="TextBox 16"/>
          <p:cNvSpPr txBox="1"/>
          <p:nvPr/>
        </p:nvSpPr>
        <p:spPr>
          <a:xfrm>
            <a:off x="3357554" y="5072074"/>
            <a:ext cx="2143140" cy="1477328"/>
          </a:xfrm>
          <a:prstGeom prst="rect">
            <a:avLst/>
          </a:prstGeom>
          <a:noFill/>
        </p:spPr>
        <p:txBody>
          <a:bodyPr wrap="square" rtlCol="0">
            <a:spAutoFit/>
          </a:bodyPr>
          <a:lstStyle/>
          <a:p>
            <a:pPr algn="ctr"/>
            <a:r>
              <a:rPr lang="ru-RU" dirty="0" smtClean="0"/>
              <a:t>Книги познавательного характера, схемы и таблицы с алгоритмами</a:t>
            </a:r>
            <a:endParaRPr lang="ru-RU" dirty="0"/>
          </a:p>
        </p:txBody>
      </p:sp>
      <p:sp>
        <p:nvSpPr>
          <p:cNvPr id="19" name="TextBox 18"/>
          <p:cNvSpPr txBox="1"/>
          <p:nvPr/>
        </p:nvSpPr>
        <p:spPr>
          <a:xfrm>
            <a:off x="0" y="3929066"/>
            <a:ext cx="2571736" cy="369332"/>
          </a:xfrm>
          <a:prstGeom prst="rect">
            <a:avLst/>
          </a:prstGeom>
          <a:noFill/>
        </p:spPr>
        <p:txBody>
          <a:bodyPr wrap="square" rtlCol="0">
            <a:spAutoFit/>
          </a:bodyPr>
          <a:lstStyle/>
          <a:p>
            <a:r>
              <a:rPr lang="ru-RU" dirty="0" smtClean="0"/>
              <a:t>Бросовый материал</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86998.jpg"/>
          <p:cNvPicPr>
            <a:picLocks noChangeAspect="1"/>
          </p:cNvPicPr>
          <p:nvPr/>
        </p:nvPicPr>
        <p:blipFill>
          <a:blip r:embed="rId2"/>
          <a:stretch>
            <a:fillRect/>
          </a:stretch>
        </p:blipFill>
        <p:spPr>
          <a:xfrm>
            <a:off x="0" y="1"/>
            <a:ext cx="9144000" cy="6850380"/>
          </a:xfrm>
          <a:prstGeom prst="rect">
            <a:avLst/>
          </a:prstGeom>
        </p:spPr>
      </p:pic>
      <p:sp>
        <p:nvSpPr>
          <p:cNvPr id="7" name="TextBox 6"/>
          <p:cNvSpPr txBox="1"/>
          <p:nvPr/>
        </p:nvSpPr>
        <p:spPr>
          <a:xfrm>
            <a:off x="0" y="0"/>
            <a:ext cx="8429652" cy="5693866"/>
          </a:xfrm>
          <a:prstGeom prst="rect">
            <a:avLst/>
          </a:prstGeom>
          <a:noFill/>
        </p:spPr>
        <p:txBody>
          <a:bodyPr wrap="square" rtlCol="0">
            <a:spAutoFit/>
          </a:bodyPr>
          <a:lstStyle/>
          <a:p>
            <a:pPr algn="ctr"/>
            <a:r>
              <a:rPr lang="ru-RU" sz="3200" b="1" i="1" dirty="0" smtClean="0">
                <a:solidFill>
                  <a:srgbClr val="7030A0"/>
                </a:solidFill>
                <a:latin typeface="Times New Roman" pitchFamily="18" charset="0"/>
                <a:cs typeface="Times New Roman" pitchFamily="18" charset="0"/>
              </a:rPr>
              <a:t>Приборы и оборудование </a:t>
            </a:r>
            <a:br>
              <a:rPr lang="ru-RU" sz="3200" b="1" i="1" dirty="0" smtClean="0">
                <a:solidFill>
                  <a:srgbClr val="7030A0"/>
                </a:solidFill>
                <a:latin typeface="Times New Roman" pitchFamily="18" charset="0"/>
                <a:cs typeface="Times New Roman" pitchFamily="18" charset="0"/>
              </a:rPr>
            </a:br>
            <a:r>
              <a:rPr lang="ru-RU" sz="3200" b="1" i="1" dirty="0" smtClean="0">
                <a:solidFill>
                  <a:srgbClr val="7030A0"/>
                </a:solidFill>
                <a:latin typeface="Times New Roman" pitchFamily="18" charset="0"/>
                <a:cs typeface="Times New Roman" pitchFamily="18" charset="0"/>
              </a:rPr>
              <a:t>мини - лаборатории</a:t>
            </a:r>
            <a:r>
              <a:rPr lang="ru-RU" b="1" i="1" dirty="0" smtClean="0">
                <a:solidFill>
                  <a:srgbClr val="7030A0"/>
                </a:solidFill>
              </a:rPr>
              <a:t>:</a:t>
            </a:r>
          </a:p>
          <a:p>
            <a:pPr>
              <a:buFont typeface="Wingdings" pitchFamily="2" charset="2"/>
              <a:buChar char="v"/>
            </a:pPr>
            <a:r>
              <a:rPr lang="ru-RU" sz="2000" b="1" i="1" dirty="0" smtClean="0">
                <a:solidFill>
                  <a:schemeClr val="tx1">
                    <a:lumMod val="95000"/>
                    <a:lumOff val="5000"/>
                  </a:schemeClr>
                </a:solidFill>
                <a:latin typeface="Times New Roman" pitchFamily="18" charset="0"/>
                <a:cs typeface="Times New Roman" pitchFamily="18" charset="0"/>
              </a:rPr>
              <a:t>Микроскопы, лупы, зеркала, различные весы (безмен, напольные, аптечные, настольные); магниты, термометры, бинокли, электрическая цепь, верёвки, линейки, песочные часы, глобус, лампа, фонарик, венчики, взбивалки, мыло, щётки, губки, пипетки, желоба, одноразовые шприцы без игл, пищевые красители, ножницы, отвёртки, винтики, тёрка, клей, наждачная бумага, лоскуты ткани, клей, колёсики, мелкие вещи из различных материалов (дерево, пластмасса, метал), мельницы.</a:t>
            </a:r>
          </a:p>
          <a:p>
            <a:pPr>
              <a:buFont typeface="Wingdings" pitchFamily="2" charset="2"/>
              <a:buChar char="v"/>
            </a:pPr>
            <a:r>
              <a:rPr lang="ru-RU" sz="2000" b="1" i="1" dirty="0" smtClean="0">
                <a:solidFill>
                  <a:schemeClr val="tx1">
                    <a:lumMod val="95000"/>
                    <a:lumOff val="5000"/>
                  </a:schemeClr>
                </a:solidFill>
                <a:latin typeface="Times New Roman" pitchFamily="18" charset="0"/>
                <a:cs typeface="Times New Roman" pitchFamily="18" charset="0"/>
              </a:rPr>
              <a:t>Ёмкости: пластиковые банки, бутылки, стаканы разной формы, величины, мерки, воронки, сито, формочки, лопатки.</a:t>
            </a:r>
          </a:p>
          <a:p>
            <a:pPr>
              <a:buFont typeface="Wingdings" pitchFamily="2" charset="2"/>
              <a:buChar char="v"/>
            </a:pPr>
            <a:r>
              <a:rPr lang="ru-RU" sz="2000" b="1" i="1" dirty="0" smtClean="0">
                <a:solidFill>
                  <a:schemeClr val="tx1">
                    <a:lumMod val="95000"/>
                    <a:lumOff val="5000"/>
                  </a:schemeClr>
                </a:solidFill>
                <a:latin typeface="Times New Roman" pitchFamily="18" charset="0"/>
                <a:cs typeface="Times New Roman" pitchFamily="18" charset="0"/>
              </a:rPr>
              <a:t>Материалы: природный (желуди, шишки, семена, скорлупа, сучки, спилы, крупа и т.п.); «бросовый» (пробки, палочки, куски резиновых шлангов, трубочки для коктейля и т.п.).</a:t>
            </a:r>
          </a:p>
          <a:p>
            <a:pPr>
              <a:buFont typeface="Wingdings" pitchFamily="2" charset="2"/>
              <a:buChar char="v"/>
            </a:pPr>
            <a:r>
              <a:rPr lang="ru-RU" sz="2000" b="1" i="1" dirty="0" smtClean="0">
                <a:solidFill>
                  <a:schemeClr val="tx1">
                    <a:lumMod val="95000"/>
                    <a:lumOff val="5000"/>
                  </a:schemeClr>
                </a:solidFill>
                <a:latin typeface="Times New Roman" pitchFamily="18" charset="0"/>
                <a:cs typeface="Times New Roman" pitchFamily="18" charset="0"/>
              </a:rPr>
              <a:t>Неструктурированные материалы: песок, вода, опилки, древесная стружка, опавшие листья, измельчённый пенопласт.</a:t>
            </a:r>
            <a:endParaRPr lang="ru-RU" sz="2000"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86998.jpg"/>
          <p:cNvPicPr>
            <a:picLocks noChangeAspect="1"/>
          </p:cNvPicPr>
          <p:nvPr/>
        </p:nvPicPr>
        <p:blipFill>
          <a:blip r:embed="rId2"/>
          <a:stretch>
            <a:fillRect/>
          </a:stretch>
        </p:blipFill>
        <p:spPr>
          <a:xfrm>
            <a:off x="0" y="0"/>
            <a:ext cx="9144000" cy="6850380"/>
          </a:xfrm>
          <a:prstGeom prst="rect">
            <a:avLst/>
          </a:prstGeom>
        </p:spPr>
      </p:pic>
      <p:sp>
        <p:nvSpPr>
          <p:cNvPr id="5" name="TextBox 4"/>
          <p:cNvSpPr txBox="1"/>
          <p:nvPr/>
        </p:nvSpPr>
        <p:spPr>
          <a:xfrm>
            <a:off x="428596" y="928670"/>
            <a:ext cx="8358246" cy="584775"/>
          </a:xfrm>
          <a:prstGeom prst="rect">
            <a:avLst/>
          </a:prstGeom>
          <a:noFill/>
        </p:spPr>
        <p:txBody>
          <a:bodyPr wrap="square" rtlCol="0">
            <a:spAutoFit/>
          </a:bodyPr>
          <a:lstStyle/>
          <a:p>
            <a:pPr algn="ctr"/>
            <a:endParaRPr lang="ru-RU" sz="3200" dirty="0" smtClean="0">
              <a:solidFill>
                <a:schemeClr val="tx1">
                  <a:lumMod val="95000"/>
                  <a:lumOff val="5000"/>
                </a:schemeClr>
              </a:solidFill>
              <a:latin typeface="Times New Roman" pitchFamily="18" charset="0"/>
              <a:ea typeface="Meiryo UI" pitchFamily="34" charset="-128"/>
              <a:cs typeface="Times New Roman" pitchFamily="18" charset="0"/>
            </a:endParaRPr>
          </a:p>
        </p:txBody>
      </p:sp>
      <p:sp>
        <p:nvSpPr>
          <p:cNvPr id="6" name="TextBox 5"/>
          <p:cNvSpPr txBox="1"/>
          <p:nvPr/>
        </p:nvSpPr>
        <p:spPr>
          <a:xfrm>
            <a:off x="1357290" y="714356"/>
            <a:ext cx="7286676" cy="369332"/>
          </a:xfrm>
          <a:prstGeom prst="rect">
            <a:avLst/>
          </a:prstGeom>
          <a:noFill/>
        </p:spPr>
        <p:txBody>
          <a:bodyPr wrap="square" rtlCol="0">
            <a:spAutoFit/>
          </a:bodyPr>
          <a:lstStyle/>
          <a:p>
            <a:endParaRPr lang="ru-RU" dirty="0"/>
          </a:p>
        </p:txBody>
      </p:sp>
      <p:sp>
        <p:nvSpPr>
          <p:cNvPr id="7" name="TextBox 6"/>
          <p:cNvSpPr txBox="1"/>
          <p:nvPr/>
        </p:nvSpPr>
        <p:spPr>
          <a:xfrm>
            <a:off x="1509690" y="866756"/>
            <a:ext cx="7286676" cy="369332"/>
          </a:xfrm>
          <a:prstGeom prst="rect">
            <a:avLst/>
          </a:prstGeom>
          <a:noFill/>
        </p:spPr>
        <p:txBody>
          <a:bodyPr wrap="square" rtlCol="0">
            <a:spAutoFit/>
          </a:bodyPr>
          <a:lstStyle/>
          <a:p>
            <a:endParaRPr lang="ru-RU" dirty="0"/>
          </a:p>
        </p:txBody>
      </p:sp>
      <p:sp>
        <p:nvSpPr>
          <p:cNvPr id="8" name="TextBox 7"/>
          <p:cNvSpPr txBox="1"/>
          <p:nvPr/>
        </p:nvSpPr>
        <p:spPr>
          <a:xfrm>
            <a:off x="1071538" y="785794"/>
            <a:ext cx="7286676" cy="4124206"/>
          </a:xfrm>
          <a:prstGeom prst="rect">
            <a:avLst/>
          </a:prstGeom>
          <a:noFill/>
        </p:spPr>
        <p:txBody>
          <a:bodyPr wrap="square" rtlCol="0">
            <a:spAutoFit/>
          </a:bodyPr>
          <a:lstStyle/>
          <a:p>
            <a:pPr algn="ctr"/>
            <a:r>
              <a:rPr lang="ru-RU" sz="2800" b="1" i="1" dirty="0" smtClean="0">
                <a:solidFill>
                  <a:srgbClr val="7030A0"/>
                </a:solidFill>
                <a:latin typeface="Times New Roman" pitchFamily="18" charset="0"/>
                <a:cs typeface="Times New Roman" pitchFamily="18" charset="0"/>
              </a:rPr>
              <a:t>Свою работу по экспериментальной деятельности с детьми строю по трём взаимосвязанным направлениям:</a:t>
            </a:r>
          </a:p>
          <a:p>
            <a:r>
              <a:rPr lang="ru-RU" sz="2000" b="1" i="1" dirty="0" smtClean="0">
                <a:latin typeface="Times New Roman" pitchFamily="18" charset="0"/>
                <a:cs typeface="Times New Roman" pitchFamily="18" charset="0"/>
              </a:rPr>
              <a:t>1. Живая природа - характерные особенности сезонов, многообразие живых организмов, как приспособление к окружающей среде.</a:t>
            </a:r>
          </a:p>
          <a:p>
            <a:r>
              <a:rPr lang="ru-RU" sz="2000" b="1" i="1" dirty="0" smtClean="0">
                <a:latin typeface="Times New Roman" pitchFamily="18" charset="0"/>
                <a:cs typeface="Times New Roman" pitchFamily="18" charset="0"/>
              </a:rPr>
              <a:t>2. Неживая природа - воздух, вода, почва, свет, цвет, теплота.</a:t>
            </a:r>
          </a:p>
          <a:p>
            <a:r>
              <a:rPr lang="ru-RU" sz="2000" b="1" i="1" dirty="0" smtClean="0">
                <a:latin typeface="Times New Roman" pitchFamily="18" charset="0"/>
                <a:cs typeface="Times New Roman" pitchFamily="18" charset="0"/>
              </a:rPr>
              <a:t>3. Человек - функционирование организма; рукотворный мир: материалы и их свойства, преобразование предметов и явлений и др.</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86998.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500034" y="214291"/>
            <a:ext cx="7786742"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                  Свойства воды</a:t>
            </a:r>
            <a:endParaRPr lang="ru-RU" sz="3600" dirty="0">
              <a:latin typeface="Times New Roman" pitchFamily="18" charset="0"/>
              <a:cs typeface="Times New Roman" pitchFamily="18" charset="0"/>
            </a:endParaRPr>
          </a:p>
        </p:txBody>
      </p:sp>
      <p:pic>
        <p:nvPicPr>
          <p:cNvPr id="14" name="Рисунок 13" descr="DSCN2239.JPG"/>
          <p:cNvPicPr>
            <a:picLocks noChangeAspect="1"/>
          </p:cNvPicPr>
          <p:nvPr/>
        </p:nvPicPr>
        <p:blipFill>
          <a:blip r:embed="rId3" cstate="print"/>
          <a:stretch>
            <a:fillRect/>
          </a:stretch>
        </p:blipFill>
        <p:spPr>
          <a:xfrm>
            <a:off x="5286380" y="928670"/>
            <a:ext cx="3357554" cy="2518166"/>
          </a:xfrm>
          <a:prstGeom prst="rect">
            <a:avLst/>
          </a:prstGeom>
          <a:effectLst>
            <a:softEdge rad="31750"/>
          </a:effectLst>
        </p:spPr>
      </p:pic>
      <p:pic>
        <p:nvPicPr>
          <p:cNvPr id="15" name="Рисунок 14" descr="IMG10039.jpg"/>
          <p:cNvPicPr>
            <a:picLocks noChangeAspect="1"/>
          </p:cNvPicPr>
          <p:nvPr/>
        </p:nvPicPr>
        <p:blipFill>
          <a:blip r:embed="rId4"/>
          <a:stretch>
            <a:fillRect/>
          </a:stretch>
        </p:blipFill>
        <p:spPr>
          <a:xfrm>
            <a:off x="5214942" y="3929066"/>
            <a:ext cx="3706810" cy="2928934"/>
          </a:xfrm>
          <a:prstGeom prst="rect">
            <a:avLst/>
          </a:prstGeom>
          <a:effectLst>
            <a:softEdge rad="31750"/>
          </a:effectLst>
        </p:spPr>
      </p:pic>
      <p:pic>
        <p:nvPicPr>
          <p:cNvPr id="7" name="Рисунок 6" descr="IMG10124.jpg"/>
          <p:cNvPicPr>
            <a:picLocks noChangeAspect="1"/>
          </p:cNvPicPr>
          <p:nvPr/>
        </p:nvPicPr>
        <p:blipFill>
          <a:blip r:embed="rId5"/>
          <a:stretch>
            <a:fillRect/>
          </a:stretch>
        </p:blipFill>
        <p:spPr>
          <a:xfrm>
            <a:off x="357158" y="857232"/>
            <a:ext cx="3643338" cy="2732504"/>
          </a:xfrm>
          <a:prstGeom prst="rect">
            <a:avLst/>
          </a:prstGeom>
          <a:effectLst>
            <a:softEdge rad="31750"/>
          </a:effectLst>
        </p:spPr>
      </p:pic>
      <p:pic>
        <p:nvPicPr>
          <p:cNvPr id="8" name="Рисунок 7" descr="IMG10117.jpg"/>
          <p:cNvPicPr>
            <a:picLocks noChangeAspect="1"/>
          </p:cNvPicPr>
          <p:nvPr/>
        </p:nvPicPr>
        <p:blipFill>
          <a:blip r:embed="rId6"/>
          <a:stretch>
            <a:fillRect/>
          </a:stretch>
        </p:blipFill>
        <p:spPr>
          <a:xfrm>
            <a:off x="214282" y="3929066"/>
            <a:ext cx="3905245" cy="2928934"/>
          </a:xfrm>
          <a:prstGeom prst="rect">
            <a:avLst/>
          </a:prstGeom>
          <a:effectLst>
            <a:softEdge rad="3175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20186998.jpg"/>
          <p:cNvPicPr>
            <a:picLocks noChangeAspect="1"/>
          </p:cNvPicPr>
          <p:nvPr/>
        </p:nvPicPr>
        <p:blipFill>
          <a:blip r:embed="rId2"/>
          <a:stretch>
            <a:fillRect/>
          </a:stretch>
        </p:blipFill>
        <p:spPr>
          <a:xfrm>
            <a:off x="0" y="15239"/>
            <a:ext cx="9144000" cy="6842761"/>
          </a:xfrm>
          <a:prstGeom prst="rect">
            <a:avLst/>
          </a:prstGeom>
        </p:spPr>
      </p:pic>
      <p:sp>
        <p:nvSpPr>
          <p:cNvPr id="13" name="TextBox 12"/>
          <p:cNvSpPr txBox="1"/>
          <p:nvPr/>
        </p:nvSpPr>
        <p:spPr>
          <a:xfrm>
            <a:off x="571472" y="357166"/>
            <a:ext cx="8001056" cy="646331"/>
          </a:xfrm>
          <a:prstGeom prst="rect">
            <a:avLst/>
          </a:prstGeom>
          <a:noFill/>
        </p:spPr>
        <p:txBody>
          <a:bodyPr wrap="square" rtlCol="0">
            <a:spAutoFit/>
          </a:bodyPr>
          <a:lstStyle/>
          <a:p>
            <a:pPr algn="ctr"/>
            <a:r>
              <a:rPr lang="ru-RU" sz="3600" dirty="0" smtClean="0">
                <a:latin typeface="Times New Roman" pitchFamily="18" charset="0"/>
                <a:cs typeface="Times New Roman" pitchFamily="18" charset="0"/>
              </a:rPr>
              <a:t>Свойства воздуха</a:t>
            </a:r>
            <a:endParaRPr lang="ru-RU" sz="3600" dirty="0">
              <a:latin typeface="Times New Roman" pitchFamily="18" charset="0"/>
              <a:cs typeface="Times New Roman" pitchFamily="18" charset="0"/>
            </a:endParaRPr>
          </a:p>
        </p:txBody>
      </p:sp>
      <p:pic>
        <p:nvPicPr>
          <p:cNvPr id="15" name="Рисунок 14" descr="DSCN2224.JPG"/>
          <p:cNvPicPr>
            <a:picLocks noChangeAspect="1"/>
          </p:cNvPicPr>
          <p:nvPr/>
        </p:nvPicPr>
        <p:blipFill>
          <a:blip r:embed="rId3" cstate="print"/>
          <a:stretch>
            <a:fillRect/>
          </a:stretch>
        </p:blipFill>
        <p:spPr>
          <a:xfrm>
            <a:off x="5610259" y="4071942"/>
            <a:ext cx="3533741" cy="2786058"/>
          </a:xfrm>
          <a:prstGeom prst="rect">
            <a:avLst/>
          </a:prstGeom>
          <a:effectLst>
            <a:softEdge rad="63500"/>
          </a:effectLst>
        </p:spPr>
      </p:pic>
      <p:pic>
        <p:nvPicPr>
          <p:cNvPr id="16" name="Рисунок 15" descr="DSCN2226.JPG"/>
          <p:cNvPicPr>
            <a:picLocks noChangeAspect="1"/>
          </p:cNvPicPr>
          <p:nvPr/>
        </p:nvPicPr>
        <p:blipFill>
          <a:blip r:embed="rId4" cstate="print"/>
          <a:stretch>
            <a:fillRect/>
          </a:stretch>
        </p:blipFill>
        <p:spPr>
          <a:xfrm>
            <a:off x="5805214" y="1000108"/>
            <a:ext cx="3338785" cy="2643206"/>
          </a:xfrm>
          <a:prstGeom prst="rect">
            <a:avLst/>
          </a:prstGeom>
          <a:effectLst>
            <a:softEdge rad="31750"/>
          </a:effectLst>
        </p:spPr>
      </p:pic>
      <p:pic>
        <p:nvPicPr>
          <p:cNvPr id="17" name="Рисунок 16" descr="DSCN2228.JPG"/>
          <p:cNvPicPr>
            <a:picLocks noChangeAspect="1"/>
          </p:cNvPicPr>
          <p:nvPr/>
        </p:nvPicPr>
        <p:blipFill>
          <a:blip r:embed="rId5" cstate="print"/>
          <a:stretch>
            <a:fillRect/>
          </a:stretch>
        </p:blipFill>
        <p:spPr>
          <a:xfrm>
            <a:off x="357158" y="1000108"/>
            <a:ext cx="3286148" cy="2527806"/>
          </a:xfrm>
          <a:prstGeom prst="rect">
            <a:avLst/>
          </a:prstGeom>
          <a:effectLst>
            <a:softEdge rad="31750"/>
          </a:effectLst>
        </p:spPr>
      </p:pic>
      <p:pic>
        <p:nvPicPr>
          <p:cNvPr id="8" name="Рисунок 7" descr="IMG10119.jpg"/>
          <p:cNvPicPr>
            <a:picLocks noChangeAspect="1"/>
          </p:cNvPicPr>
          <p:nvPr/>
        </p:nvPicPr>
        <p:blipFill>
          <a:blip r:embed="rId6"/>
          <a:stretch>
            <a:fillRect/>
          </a:stretch>
        </p:blipFill>
        <p:spPr>
          <a:xfrm>
            <a:off x="142844" y="4286232"/>
            <a:ext cx="3429024" cy="2571768"/>
          </a:xfrm>
          <a:prstGeom prst="rect">
            <a:avLst/>
          </a:prstGeom>
          <a:effectLst>
            <a:softEdge rad="31750"/>
          </a:effectLst>
        </p:spPr>
      </p:pic>
      <p:pic>
        <p:nvPicPr>
          <p:cNvPr id="9" name="Рисунок 8" descr="IMG10121.jpg"/>
          <p:cNvPicPr>
            <a:picLocks noChangeAspect="1"/>
          </p:cNvPicPr>
          <p:nvPr/>
        </p:nvPicPr>
        <p:blipFill>
          <a:blip r:embed="rId7"/>
          <a:stretch>
            <a:fillRect/>
          </a:stretch>
        </p:blipFill>
        <p:spPr>
          <a:xfrm>
            <a:off x="3143240" y="2714620"/>
            <a:ext cx="3213135" cy="2428892"/>
          </a:xfrm>
          <a:prstGeom prst="rect">
            <a:avLst/>
          </a:prstGeom>
          <a:effectLst>
            <a:softEdge rad="3175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295</Words>
  <PresentationFormat>Экран (4:3)</PresentationFormat>
  <Paragraphs>67</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Родион</dc:creator>
  <cp:lastModifiedBy>Родион</cp:lastModifiedBy>
  <cp:revision>48</cp:revision>
  <dcterms:created xsi:type="dcterms:W3CDTF">2016-11-10T12:25:15Z</dcterms:created>
  <dcterms:modified xsi:type="dcterms:W3CDTF">2017-01-22T07:14:24Z</dcterms:modified>
</cp:coreProperties>
</file>