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2" r:id="rId5"/>
    <p:sldId id="272" r:id="rId6"/>
    <p:sldId id="261" r:id="rId7"/>
    <p:sldId id="274" r:id="rId8"/>
    <p:sldId id="275" r:id="rId9"/>
    <p:sldId id="278" r:id="rId10"/>
    <p:sldId id="260" r:id="rId11"/>
    <p:sldId id="263" r:id="rId12"/>
    <p:sldId id="264" r:id="rId13"/>
    <p:sldId id="265" r:id="rId14"/>
    <p:sldId id="267" r:id="rId15"/>
    <p:sldId id="268" r:id="rId16"/>
    <p:sldId id="270" r:id="rId17"/>
    <p:sldId id="279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99" autoAdjust="0"/>
    <p:restoredTop sz="94660"/>
  </p:normalViewPr>
  <p:slideViewPr>
    <p:cSldViewPr>
      <p:cViewPr varScale="1">
        <p:scale>
          <a:sx n="73" d="100"/>
          <a:sy n="73" d="100"/>
        </p:scale>
        <p:origin x="-8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25BFB-AEFB-48EF-9933-0E63693F5CF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9D5FE-6DB4-4A37-8DF8-4D231FA30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D5FE-6DB4-4A37-8DF8-4D231FA30DB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94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D5FE-6DB4-4A37-8DF8-4D231FA30DB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4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D5FE-6DB4-4A37-8DF8-4D231FA30DB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6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59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6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7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73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4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8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93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7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9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74936-866E-43C2-B7D4-33B634792F9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34D42-7901-432D-B5E1-8675B44F6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4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1874729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Times New Roman" pitchFamily="18"/>
              </a:rPr>
              <a:t>«Организация предметно-развивающей</a:t>
            </a:r>
          </a:p>
          <a:p>
            <a:pPr lvl="0"/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Times New Roman" pitchFamily="18"/>
              </a:rPr>
              <a:t>                        среды   группы»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111" y="1035779"/>
            <a:ext cx="458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МДОБУ  ЦРР- Детский сад № 105 «Умка»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4527" y="5373216"/>
            <a:ext cx="202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.Якутск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5" y="436510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Дора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Савельевна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39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342275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692696"/>
            <a:ext cx="8064896" cy="837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 «Социально-</a:t>
            </a:r>
            <a:r>
              <a:rPr lang="ru-RU" b="1" dirty="0"/>
              <a:t> </a:t>
            </a:r>
            <a:r>
              <a:rPr lang="ru-RU" b="1" dirty="0" smtClean="0"/>
              <a:t>коммуникативное  развитие»</a:t>
            </a:r>
            <a:endParaRPr lang="ru-RU" b="1" dirty="0"/>
          </a:p>
        </p:txBody>
      </p:sp>
      <p:pic>
        <p:nvPicPr>
          <p:cNvPr id="6" name="Picture 3" descr="C:\Users\Любовь\Documents\DSCI2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59149"/>
            <a:ext cx="4320480" cy="36631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3" descr="C:\Users\Любовь\Documents\20140305_183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638093"/>
            <a:ext cx="4248472" cy="36631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83568" y="5301208"/>
            <a:ext cx="422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С/р игры: «Кухня», «Моя семья», </a:t>
            </a:r>
            <a:r>
              <a:rPr lang="ru-RU" b="1" dirty="0"/>
              <a:t> </a:t>
            </a:r>
            <a:r>
              <a:rPr lang="ru-RU" b="1" dirty="0" smtClean="0"/>
              <a:t>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«Дочки-матери»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92835" y="5301208"/>
            <a:ext cx="240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«Дом Барби»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17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399"/>
            <a:ext cx="9266815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Любовь\Documents\детский сад\DSCI2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3" y="1700808"/>
            <a:ext cx="4013664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овь\Documents\детский сад\DSCI2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68052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бовь\Documents\детский сад\DSCI27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10445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47664" y="692696"/>
            <a:ext cx="68407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Центр художественного творчества</a:t>
            </a:r>
            <a:endParaRPr lang="ru-RU" b="1" dirty="0"/>
          </a:p>
        </p:txBody>
      </p:sp>
      <p:pic>
        <p:nvPicPr>
          <p:cNvPr id="1026" name="Picture 2" descr="C:\Users\Любовь\Documents\20170116_183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468052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6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39248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340768"/>
            <a:ext cx="430741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73016"/>
            <a:ext cx="439248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73016"/>
            <a:ext cx="430741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43608" y="692696"/>
            <a:ext cx="76328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                     Атрибуты по правилам дорожного движения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727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02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Фотограф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7504" y="1484784"/>
            <a:ext cx="439248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484784"/>
            <a:ext cx="4392488" cy="201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3606163"/>
            <a:ext cx="4392488" cy="2487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606162"/>
            <a:ext cx="4392487" cy="2487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367645" y="908720"/>
            <a:ext cx="65527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                     </a:t>
            </a:r>
            <a:r>
              <a:rPr lang="ru-RU" b="1" dirty="0" smtClean="0"/>
              <a:t>Центр «Театрализованные игры»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797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76" y="-315415"/>
            <a:ext cx="9261566" cy="7127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7"/>
            <a:ext cx="3744417" cy="208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7" y="1324418"/>
            <a:ext cx="4248472" cy="208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71600" y="476672"/>
            <a:ext cx="727280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Центр  сюжетно-ролевые игр</a:t>
            </a:r>
            <a:endParaRPr lang="ru-RU" b="1" dirty="0"/>
          </a:p>
        </p:txBody>
      </p:sp>
      <p:pic>
        <p:nvPicPr>
          <p:cNvPr id="3074" name="Picture 2" descr="C:\Users\Любовь\Documents\детский сад\20170120_171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442849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02017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290561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Любовь\Documents\20151116_183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320480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Фотограф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99992" y="2348880"/>
            <a:ext cx="464400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31640" y="692696"/>
            <a:ext cx="72008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Центр   двигательной активности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4579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228"/>
            <a:ext cx="9396027" cy="716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Любовь\Documents\детский сад\DSCI2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4" y="1052736"/>
            <a:ext cx="3072380" cy="1952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овь\Documents\детский сад\DSCI2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2734"/>
            <a:ext cx="2915816" cy="1952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бовь\Documents\детский сад\DSCI29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024335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260648"/>
            <a:ext cx="864096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Центр  «Родной край»</a:t>
            </a:r>
            <a:endParaRPr lang="ru-RU" b="1" dirty="0"/>
          </a:p>
        </p:txBody>
      </p:sp>
      <p:pic>
        <p:nvPicPr>
          <p:cNvPr id="1026" name="Picture 2" descr="C:\Users\Public\Documents\20160411_0811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56992"/>
            <a:ext cx="291581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бовь\Documents\20160407_1153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52734"/>
            <a:ext cx="2448272" cy="4340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0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41890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87624" y="836711"/>
            <a:ext cx="6984776" cy="585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b="1" i="1" dirty="0" smtClean="0">
                <a:solidFill>
                  <a:srgbClr val="F14124"/>
                </a:solidFill>
                <a:latin typeface="Franklin Gothic Book"/>
              </a:rPr>
              <a:t>         </a:t>
            </a:r>
            <a:endParaRPr lang="ru-RU" sz="3600" b="1" dirty="0">
              <a:solidFill>
                <a:srgbClr val="F14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1247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1052737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Мини-музей «Кукол  национальных костюмах народов  Мира»</a:t>
            </a:r>
          </a:p>
        </p:txBody>
      </p:sp>
      <p:pic>
        <p:nvPicPr>
          <p:cNvPr id="9" name="Picture 3" descr="C:\Users\Любовь\Documents\детский сад\20161129_155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7"/>
            <a:ext cx="2232249" cy="18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Любовь\Documents\детский сад\20161129_1554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2124235" cy="18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Любовь\Documents\детский сад\20161129_155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9"/>
            <a:ext cx="223224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Любовь\Documents\детский сад\20161129_1557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60849"/>
            <a:ext cx="197971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Любовь\Documents\20161129_1547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79514" y="4005064"/>
            <a:ext cx="2232246" cy="19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бовь\Documents\детский сад\20170116_1841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2124236" cy="190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бовь\Documents\детский сад\20170116_1842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05064"/>
            <a:ext cx="1979712" cy="19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юбовь\Documents\детский сад\20170116_1841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3"/>
            <a:ext cx="2232247" cy="190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82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443841"/>
            <a:ext cx="6048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Вывод: созданная предметно-развивающая среда в нашей группе обеспечивает воспитанникам чувство психологической защищенности, помогает формированию личности, развитию способностей и овладению разными видами деятельности детей. Оформление групповых помещений вызывает у детей чувство  радости, эмоционально-положительное отношение к ДОУ, желание посещать его, обогащает новыми впечатлениями и знаниями, побуждает к активной, творческой деятельности, способствует интеллектуальному развитию детей.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338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08720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Вопрос создания предметно-развивающей среды в дошкольном учреждении на сегодняшний день стоит особо </a:t>
            </a:r>
            <a:r>
              <a:rPr lang="ru-RU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актуально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.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Это связано с тем, что с разработкой новых Федеральных государственных требований (ФГОС) к структуре основной общеобразовательной программы дошкольного учреждения, были разработаны требования к условиям реализации основной общеобразовательной программы  дошкольного образования, в том числе требования к организации и обновлению предметно-развивающей среды дошкольного учреждения. 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 соответствии с ФГОС основная общеобразовательная программа дошкольного учреждения  строится с учетом принципа интеграции образовательных областей, в соответствии с возрастными возможностями и индивидуальными особенностями воспитанников. Решение же программных образовательных задач предусматривается в самостоятельной деятельности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77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"/>
            <a:ext cx="8064896" cy="683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indent="-324000">
              <a:spcAft>
                <a:spcPts val="1417"/>
              </a:spcAft>
              <a:buSzPct val="45000"/>
            </a:pPr>
            <a:r>
              <a:rPr lang="ru-RU" sz="2000" b="1" i="1" dirty="0" smtClean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Принципы </a:t>
            </a:r>
            <a:r>
              <a:rPr lang="ru-RU" sz="2000" b="1" i="1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предметно-развивающей среды в группе:</a:t>
            </a:r>
          </a:p>
          <a:p>
            <a:pPr marL="1371599" lvl="0" indent="-228600">
              <a:spcAft>
                <a:spcPts val="1417"/>
              </a:spcAft>
              <a:buSzPct val="45000"/>
              <a:buFont typeface="StarSymbol"/>
              <a:buChar char="●"/>
            </a:pPr>
            <a:r>
              <a:rPr lang="ru-RU" sz="2000" i="1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Информативность,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предусматривает разнообразие тематики, материалов и оборудования;</a:t>
            </a:r>
          </a:p>
          <a:p>
            <a:pPr marL="1371599" lvl="0" indent="-228600">
              <a:spcAft>
                <a:spcPts val="1417"/>
              </a:spcAft>
              <a:buSzPct val="45000"/>
              <a:buFont typeface="StarSymbol"/>
              <a:buChar char="●"/>
            </a:pPr>
            <a:r>
              <a:rPr lang="ru-RU" sz="2000" i="1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Вариативность,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определятся видом дошкольного образовательного учреждения, содержанием воспитания, культурными и художественными традициями, </a:t>
            </a:r>
            <a:r>
              <a:rPr lang="ru-RU" sz="2000" dirty="0" err="1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климато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-географическими особенностями;</a:t>
            </a:r>
          </a:p>
          <a:p>
            <a:pPr marL="1371599" lvl="0" indent="-228600">
              <a:spcAft>
                <a:spcPts val="1417"/>
              </a:spcAft>
              <a:buSzPct val="45000"/>
              <a:buFont typeface="StarSymbol"/>
              <a:buChar char="●"/>
            </a:pPr>
            <a:r>
              <a:rPr lang="ru-RU" sz="2000" i="1" dirty="0" err="1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Полуфункциональность</a:t>
            </a:r>
            <a:r>
              <a:rPr lang="ru-RU" sz="2000" i="1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предусматривает обеспечение всех составляющих </a:t>
            </a:r>
            <a:r>
              <a:rPr lang="ru-RU" sz="2000" dirty="0" err="1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воспитательно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-образовательного процесса и возможность разнообразного использования различных составляющих предметно-развивающей среды;</a:t>
            </a:r>
          </a:p>
          <a:p>
            <a:pPr marL="1371599" lvl="0" indent="-228600">
              <a:spcAft>
                <a:spcPts val="1417"/>
              </a:spcAft>
              <a:buSzPct val="45000"/>
              <a:buFont typeface="StarSymbol"/>
              <a:buChar char="●"/>
            </a:pPr>
            <a:r>
              <a:rPr lang="ru-RU" sz="2000" i="1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Педагогическая целесообразность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 позволяет предусмотреть необходимость и достаточность наполнения предметно-развивающей среды, а так же обеспечить возможность самовыражения воспитанников, индивидуальную комфортность и эмоциональное благополучие каждого ребенка;</a:t>
            </a:r>
          </a:p>
          <a:p>
            <a:pPr marL="1371599" lvl="0" indent="-228600">
              <a:spcAft>
                <a:spcPts val="1417"/>
              </a:spcAft>
              <a:buSzPct val="45000"/>
              <a:buFont typeface="StarSymbol"/>
              <a:buChar char="●"/>
            </a:pPr>
            <a:r>
              <a:rPr lang="ru-RU" sz="2000" i="1" dirty="0" err="1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Трансформируемость</a:t>
            </a:r>
            <a:r>
              <a:rPr lang="ru-RU" sz="2000" i="1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обеспечивает возможность изменений предметно-развивающей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230990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166843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endParaRPr lang="ru-RU" b="1" i="1" dirty="0" smtClean="0">
              <a:latin typeface="Times New Roman" pitchFamily="18"/>
              <a:cs typeface="Times New Roman" pitchFamily="18"/>
            </a:endParaRPr>
          </a:p>
          <a:p>
            <a:pPr lvl="0" algn="just">
              <a:buNone/>
            </a:pPr>
            <a:endParaRPr lang="ru-RU" b="1" i="1" dirty="0">
              <a:latin typeface="Times New Roman" pitchFamily="18"/>
              <a:cs typeface="Times New Roman" pitchFamily="18"/>
            </a:endParaRPr>
          </a:p>
          <a:p>
            <a:pPr lvl="0" algn="just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Цель проекта: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 создание условий для мотивации и активизации в самостоятельной деятельности, саморазвития и самоутверждения в ней.</a:t>
            </a:r>
          </a:p>
          <a:p>
            <a:pPr lvl="0" algn="just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Задачи:</a:t>
            </a:r>
          </a:p>
          <a:p>
            <a:pPr lvl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       1.Освоение детьми основной общеобразовательной программы </a:t>
            </a:r>
          </a:p>
          <a:p>
            <a:pPr lvl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           дошкольного образования;</a:t>
            </a:r>
          </a:p>
          <a:p>
            <a:pPr marL="685799" lvl="0" indent="-22860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</a:rPr>
              <a:t>2. Организация разнообразной игровой деятельности;</a:t>
            </a:r>
          </a:p>
          <a:p>
            <a:pPr marL="685799" lvl="0" indent="-22860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</a:rPr>
              <a:t>3. Учет национально-культурных, демографических, климатических условий;</a:t>
            </a:r>
          </a:p>
          <a:p>
            <a:pPr marL="685799" lvl="0" indent="-22860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</a:rPr>
              <a:t>4. Эффективная и безопасная организация самостоятельной деятельности воспитанников.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513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122238"/>
            <a:ext cx="94742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916832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indent="-324000" algn="just">
              <a:spcAft>
                <a:spcPts val="1417"/>
              </a:spcAft>
              <a:buSzPct val="45000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течении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2016-2017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учебного года в группе провели анализ среды на соответствие ФГОС выяснили, что необходимо обновлять игровое оборудование для самостоятельной игровой деятельности детей, сюжетной игры, театрализованной игры. Помещение группы разделено на несколько центров, в каждом из которых содержится достаточное количество материалов для исследований и игры. Обстановка в группе создается таким образом, чтобы предоставить ребенку возможность самостоятельно делать выбор. В группе большое внимание уделяется самостоятельной деятельности ребенка, во время которой он может уединиться, заняться любимым делом или игрой.</a:t>
            </a:r>
          </a:p>
        </p:txBody>
      </p:sp>
    </p:spTree>
    <p:extLst>
      <p:ext uri="{BB962C8B-B14F-4D97-AF65-F5344CB8AC3E}">
        <p14:creationId xmlns:p14="http://schemas.microsoft.com/office/powerpoint/2010/main" val="52150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052736"/>
            <a:ext cx="5454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0" indent="0" algn="just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Роль предметно-развивающей среды прослеживается на ее основных </a:t>
            </a:r>
            <a:r>
              <a:rPr lang="ru-RU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функциях.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/>
            </a:endParaRPr>
          </a:p>
          <a:p>
            <a:pPr marL="1600200" lvl="0" indent="-228600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2856296"/>
            <a:ext cx="1872208" cy="1220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</a:rPr>
              <a:t>организующая</a:t>
            </a: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71800" y="2856296"/>
            <a:ext cx="1728192" cy="1220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воспитывающая</a:t>
            </a:r>
            <a:endParaRPr lang="ru-RU" sz="16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2856295"/>
            <a:ext cx="1872208" cy="1220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информационная</a:t>
            </a:r>
            <a:endParaRPr lang="ru-RU" sz="1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92280" y="2856296"/>
            <a:ext cx="1728192" cy="1220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развивающая</a:t>
            </a:r>
            <a:endParaRPr lang="ru-RU" sz="1600" dirty="0"/>
          </a:p>
        </p:txBody>
      </p:sp>
      <p:sp>
        <p:nvSpPr>
          <p:cNvPr id="15" name="Овал 14"/>
          <p:cNvSpPr/>
          <p:nvPr/>
        </p:nvSpPr>
        <p:spPr>
          <a:xfrm>
            <a:off x="1763688" y="908720"/>
            <a:ext cx="5688632" cy="1584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Роль предметно-развивающей среды прослеживается на ее основных функциях: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" y="-1"/>
            <a:ext cx="9137104" cy="687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Любовь\Documents\детский сад\20140306_133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260" y="1536873"/>
            <a:ext cx="4272204" cy="381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Любовь\Documents\детский сад\DSCI2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8" y="1556793"/>
            <a:ext cx="388945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54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:\Уголок дежурства ст. гр. Солнышко\20161031_075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9"/>
            <a:ext cx="2520280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Уголок дежурства ст. гр. Солнышко\20161031_084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11960" y="1029996"/>
            <a:ext cx="2397610" cy="24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245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Любовь\Documents\детский сад\20170117_082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8" y="1124744"/>
            <a:ext cx="3901956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Любовь\Documents\детский сад\DSCI29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464497" cy="2880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4860032" y="1124744"/>
            <a:ext cx="36724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Центр  труда   и    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экспериментирования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3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8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:\Уголок дежурства ст. гр. Солнышко\20161031_075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029995"/>
            <a:ext cx="3591294" cy="2543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51" name="Picture 3" descr="H:\Уголок дежурства ст. гр. Солнышко\20161031_080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83569" y="3789040"/>
            <a:ext cx="3596162" cy="2303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52" name="Picture 4" descr="H:\Уголок дежурства ст. гр. Солнышко\20161031_084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16016" y="1029996"/>
            <a:ext cx="3888432" cy="2543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" name="Picture 2" descr="C:\Users\Любовь\Documents\детский сад\20140305_1835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58" y="3749278"/>
            <a:ext cx="3881290" cy="238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911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482</Words>
  <Application>Microsoft Office PowerPoint</Application>
  <PresentationFormat>Экран (4:3)</PresentationFormat>
  <Paragraphs>50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Любовь</cp:lastModifiedBy>
  <cp:revision>57</cp:revision>
  <dcterms:created xsi:type="dcterms:W3CDTF">2015-11-14T08:12:01Z</dcterms:created>
  <dcterms:modified xsi:type="dcterms:W3CDTF">2017-01-23T11:47:57Z</dcterms:modified>
</cp:coreProperties>
</file>