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91" r:id="rId2"/>
    <p:sldId id="269" r:id="rId3"/>
    <p:sldId id="296" r:id="rId4"/>
    <p:sldId id="281" r:id="rId5"/>
    <p:sldId id="265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64" r:id="rId15"/>
    <p:sldId id="257" r:id="rId16"/>
    <p:sldId id="271" r:id="rId17"/>
    <p:sldId id="277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97B74-8ABC-4B73-A04E-7E1E1EDAD97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78354-AC74-403D-BAE2-3985DD01A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78354-AC74-403D-BAE2-3985DD01A54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361-5B32-4D13-9C48-069330275736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81E2-0043-498E-B5FF-1FA12D55B731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296-A10A-4FAD-B183-B6F01755CC80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0708-0D83-4E33-BA7E-1D86A082DC50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BEDC-6432-4AC2-B930-6F2EF59F0AC8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25C4-F362-47DD-9CE7-8F4DD9381821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DCF0-BF43-430C-B19A-E8E09C704FE5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1BE3-FC89-4820-8670-9FFB1E5C3D1E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66D-3AFA-42E0-B489-36AC2E1EA02E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0ECB-90D3-4533-8E5D-FDA04431571D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29F3-021C-4D1F-8A0E-9822E7D5202C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9BDD83-0BE9-4F70-8D12-F1EA55A71B42}" type="datetime1">
              <a:rPr lang="ru-RU" smtClean="0"/>
              <a:pPr/>
              <a:t>21.01.2017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16.04.2014                                                         Иванова Людмила Валентиновна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3B7D83-F4E9-4ADF-9BFB-704709B392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Звонок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Долгожданный дан звонок,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Начинается урок 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Пусть сегодня для нас всех,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На уроке сопутствует успех!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Поприветствуем гостей,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С ними нам вдвойне теплей!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Пожелаем нам удачи,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И успешности в придачу!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071678"/>
            <a:ext cx="28575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5400" dirty="0" smtClean="0"/>
              <a:t>1.</a:t>
            </a:r>
            <a:r>
              <a:rPr lang="ru-RU" sz="5400" b="1" i="1" dirty="0" smtClean="0"/>
              <a:t>ЧТОБЫ УМНОЖИТЬ ДЕСЯТИЧНУЮ ДРОБЬ НА 10, 100, 1000 и т.д.,  надо в этой дроби перенести запятую на столько цифр влево, сколько нулей стоит в множителе после единицы.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ошибку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2</a:t>
            </a:r>
            <a:r>
              <a:rPr lang="ru-RU" sz="4000" b="1" i="1" dirty="0" smtClean="0"/>
              <a:t>. ЧТОБЫ РАЗДЕЛИТЬ  ДЕСЯТИЧНУЮ ДРОБЬ НА 10, 100, 1000 и т.д.,  надо в этой дроби перенести запятую на столько цифр влево, сколько нулей стоит в множителе после единицы.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u="sng" dirty="0" smtClean="0"/>
              <a:t>3</a:t>
            </a:r>
            <a:r>
              <a:rPr lang="ru-RU" sz="3600" b="1" i="1" u="sng" dirty="0" smtClean="0"/>
              <a:t>. </a:t>
            </a:r>
            <a:r>
              <a:rPr lang="ru-RU" sz="3600" b="1" i="1" dirty="0" smtClean="0"/>
              <a:t>ЧТОБЫ ПЕРЕМНОЖИТЬ  ДЕСЯТИЧНЫЕ  ДРОБИ и надо выполнить  умножение не обращая внимание на запятые , а потом отделить запятой столько цифр слева </a:t>
            </a:r>
            <a:r>
              <a:rPr lang="ru-RU" sz="3600" b="1" i="1" dirty="0" err="1" smtClean="0"/>
              <a:t>сколько,сколько</a:t>
            </a:r>
            <a:r>
              <a:rPr lang="ru-RU" sz="3600" b="1" i="1" dirty="0" smtClean="0"/>
              <a:t> их стоит после запятой в обоих множителях вместе.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ЧТОБЫ РАЗДЕЛИТЬ ЧИСЛО НА  ДЕСЯТИЧНУЮ  ДРОБЬ  надо выполнить  деление не обращая внимание на запятые, а потом отделить запятой столько цифр слева сколько ,сколько их стоит после запятой в обоих множителях вместе.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143000"/>
            <a:ext cx="8229600" cy="1143000"/>
          </a:xfrm>
        </p:spPr>
        <p:txBody>
          <a:bodyPr/>
          <a:lstStyle/>
          <a:p>
            <a:endParaRPr lang="ru-RU" dirty="0" smtClean="0">
              <a:latin typeface="Comic Sans MS" pitchFamily="66" charset="0"/>
            </a:endParaRPr>
          </a:p>
        </p:txBody>
      </p:sp>
      <p:pic>
        <p:nvPicPr>
          <p:cNvPr id="16388" name="Picture 4" descr="1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0"/>
            <a:ext cx="16954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AutoShape 7"/>
          <p:cNvSpPr>
            <a:spLocks noChangeArrowheads="1"/>
          </p:cNvSpPr>
          <p:nvPr/>
        </p:nvSpPr>
        <p:spPr bwMode="auto">
          <a:xfrm>
            <a:off x="971550" y="1773238"/>
            <a:ext cx="1655763" cy="1366837"/>
          </a:xfrm>
          <a:prstGeom prst="smileyFace">
            <a:avLst>
              <a:gd name="adj" fmla="val 4653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8"/>
          <p:cNvSpPr>
            <a:spLocks noChangeArrowheads="1"/>
          </p:cNvSpPr>
          <p:nvPr/>
        </p:nvSpPr>
        <p:spPr bwMode="auto">
          <a:xfrm>
            <a:off x="971550" y="3357563"/>
            <a:ext cx="1655763" cy="1366837"/>
          </a:xfrm>
          <a:prstGeom prst="smileyFace">
            <a:avLst>
              <a:gd name="adj" fmla="val 19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AutoShape 9"/>
          <p:cNvSpPr>
            <a:spLocks noChangeArrowheads="1"/>
          </p:cNvSpPr>
          <p:nvPr/>
        </p:nvSpPr>
        <p:spPr bwMode="auto">
          <a:xfrm>
            <a:off x="971550" y="4941888"/>
            <a:ext cx="1655763" cy="1366837"/>
          </a:xfrm>
          <a:prstGeom prst="smileyFace">
            <a:avLst>
              <a:gd name="adj" fmla="val -4653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3001963" y="2151063"/>
            <a:ext cx="3760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Урок понравился</a:t>
            </a:r>
          </a:p>
        </p:txBody>
      </p:sp>
      <p:sp>
        <p:nvSpPr>
          <p:cNvPr id="16393" name="TextBox 11"/>
          <p:cNvSpPr txBox="1">
            <a:spLocks noChangeArrowheads="1"/>
          </p:cNvSpPr>
          <p:nvPr/>
        </p:nvSpPr>
        <p:spPr bwMode="auto">
          <a:xfrm>
            <a:off x="2782888" y="3684588"/>
            <a:ext cx="416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Остались вопросы</a:t>
            </a: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3111500" y="5473700"/>
            <a:ext cx="4271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Урок не понравился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        Иванова Людмила Валентиновна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Лесенка достижений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836712"/>
            <a:ext cx="7715200" cy="4968974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3600" b="1" i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Мне было интересно..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Мне было трудно…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Больше всего мне понравилось…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Своей работой на уроке я доволен (не совсем, не доволен), потому что…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600" b="1" i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265612"/>
            <a:ext cx="17938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4410075"/>
            <a:ext cx="16176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              Иванова Людмила Валентиновна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CuteWarez&amp;Creep (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Текст 2"/>
          <p:cNvSpPr>
            <a:spLocks noGrp="1"/>
          </p:cNvSpPr>
          <p:nvPr>
            <p:ph type="body" idx="4294967295"/>
          </p:nvPr>
        </p:nvSpPr>
        <p:spPr>
          <a:xfrm>
            <a:off x="0" y="1406525"/>
            <a:ext cx="7570788" cy="698500"/>
          </a:xfrm>
        </p:spPr>
        <p:txBody>
          <a:bodyPr>
            <a:normAutofit/>
          </a:bodyPr>
          <a:lstStyle/>
          <a:p>
            <a:pPr marL="44450" indent="0" eaLnBrk="1" hangingPunct="1">
              <a:spcBef>
                <a:spcPct val="0"/>
              </a:spcBef>
              <a:buFontTx/>
              <a:buNone/>
            </a:pPr>
            <a:r>
              <a:rPr lang="ru-RU" b="1" i="1" dirty="0" smtClean="0">
                <a:latin typeface="Times New Roman" pitchFamily="18" charset="0"/>
              </a:rPr>
              <a:t>1. Познакомьтесь  с информацией о секвойе.</a:t>
            </a:r>
          </a:p>
          <a:p>
            <a:pPr marL="44450" indent="0" eaLnBrk="1" hangingPunct="1">
              <a:spcBef>
                <a:spcPct val="0"/>
              </a:spcBef>
              <a:buFontTx/>
              <a:buNone/>
            </a:pPr>
            <a:endParaRPr lang="ru-RU" b="1" i="1" dirty="0" smtClean="0">
              <a:latin typeface="Times New Roman" pitchFamily="18" charset="0"/>
            </a:endParaRPr>
          </a:p>
        </p:txBody>
      </p:sp>
      <p:sp>
        <p:nvSpPr>
          <p:cNvPr id="27652" name="Содержимое 3"/>
          <p:cNvSpPr>
            <a:spLocks noGrp="1"/>
          </p:cNvSpPr>
          <p:nvPr>
            <p:ph sz="half" idx="4294967295"/>
          </p:nvPr>
        </p:nvSpPr>
        <p:spPr>
          <a:xfrm>
            <a:off x="0" y="2133600"/>
            <a:ext cx="8153400" cy="3992563"/>
          </a:xfrm>
        </p:spPr>
        <p:txBody>
          <a:bodyPr/>
          <a:lstStyle/>
          <a:p>
            <a:pPr marL="365125" indent="-282575" eaLnBrk="1" hangingPunct="1">
              <a:buFontTx/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Используя математические данные в полученной информации составьте математическую задачу и решите ее  .</a:t>
            </a:r>
          </a:p>
          <a:p>
            <a:pPr marL="365125" indent="-282575" eaLnBrk="1" hangingPunct="1">
              <a:buFontTx/>
              <a:buNone/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7488"/>
            <a:ext cx="7972425" cy="854075"/>
          </a:xfrm>
        </p:spPr>
        <p:txBody>
          <a:bodyPr anchor="b">
            <a:normAutofit/>
          </a:bodyPr>
          <a:lstStyle/>
          <a:p>
            <a:pPr algn="ctr" eaLnBrk="1" hangingPunct="1">
              <a:lnSpc>
                <a:spcPts val="2000"/>
              </a:lnSpc>
              <a:defRPr/>
            </a:pPr>
            <a:r>
              <a:rPr lang="ru-RU" sz="41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ДОМАШНЕЕ ЗАДАНИЕ</a:t>
            </a:r>
          </a:p>
        </p:txBody>
      </p:sp>
      <p:pic>
        <p:nvPicPr>
          <p:cNvPr id="27654" name="Рисунок 5" descr="D:\Мои документы\Мои рисунки\image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789040"/>
            <a:ext cx="26289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14290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/>
              <a:t>Молодцы!!!</a:t>
            </a:r>
            <a:br>
              <a:rPr lang="ru-RU" sz="6600" dirty="0" smtClean="0"/>
            </a:br>
            <a:r>
              <a:rPr lang="ru-RU" sz="6600" dirty="0" smtClean="0"/>
              <a:t>Спасибо за урок!!!</a:t>
            </a:r>
            <a:endParaRPr lang="ru-RU" sz="6600" dirty="0"/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143380"/>
            <a:ext cx="2857520" cy="237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214818"/>
            <a:ext cx="2899530" cy="214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95536" y="332656"/>
            <a:ext cx="6878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Восстановите цепочку вычислений</a:t>
            </a:r>
            <a:endParaRPr lang="ru-RU" sz="1800" dirty="0">
              <a:latin typeface="Bookman Old Style" pitchFamily="18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259632" y="4797152"/>
            <a:ext cx="647700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i="0" dirty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8,4</a:t>
            </a:r>
          </a:p>
          <a:p>
            <a:r>
              <a:rPr lang="ru-RU" dirty="0" smtClean="0">
                <a:latin typeface="Arial" charset="0"/>
              </a:rPr>
              <a:t>(го)</a:t>
            </a:r>
            <a:endParaRPr lang="ru-RU" i="0" dirty="0">
              <a:latin typeface="Arial" charset="0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23528" y="909167"/>
            <a:ext cx="7921625" cy="5543550"/>
            <a:chOff x="431" y="437"/>
            <a:chExt cx="4990" cy="3492"/>
          </a:xfrm>
        </p:grpSpPr>
        <p:sp>
          <p:nvSpPr>
            <p:cNvPr id="7180" name="Text Box 21"/>
            <p:cNvSpPr txBox="1">
              <a:spLocks noChangeArrowheads="1"/>
            </p:cNvSpPr>
            <p:nvPr/>
          </p:nvSpPr>
          <p:spPr bwMode="auto">
            <a:xfrm>
              <a:off x="476" y="3634"/>
              <a:ext cx="431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i="0" dirty="0">
                  <a:latin typeface="Arial" charset="0"/>
                </a:rPr>
                <a:t>  </a:t>
              </a:r>
              <a:r>
                <a:rPr lang="ru-RU" i="0" dirty="0" smtClean="0">
                  <a:latin typeface="Arial" charset="0"/>
                </a:rPr>
                <a:t>4,8</a:t>
              </a:r>
              <a:endParaRPr lang="ru-RU" i="0" dirty="0">
                <a:latin typeface="Arial" charset="0"/>
              </a:endParaRPr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431" y="437"/>
              <a:ext cx="4990" cy="3492"/>
              <a:chOff x="431" y="437"/>
              <a:chExt cx="4990" cy="3492"/>
            </a:xfrm>
          </p:grpSpPr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431" y="437"/>
                <a:ext cx="4898" cy="3492"/>
                <a:chOff x="431" y="437"/>
                <a:chExt cx="4898" cy="3492"/>
              </a:xfrm>
            </p:grpSpPr>
            <p:sp>
              <p:nvSpPr>
                <p:cNvPr id="7189" name="Rectangle 4"/>
                <p:cNvSpPr>
                  <a:spLocks noChangeArrowheads="1"/>
                </p:cNvSpPr>
                <p:nvPr/>
              </p:nvSpPr>
              <p:spPr bwMode="auto">
                <a:xfrm>
                  <a:off x="431" y="3612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0" name="Rectangle 5"/>
                <p:cNvSpPr>
                  <a:spLocks noChangeArrowheads="1"/>
                </p:cNvSpPr>
                <p:nvPr/>
              </p:nvSpPr>
              <p:spPr bwMode="auto">
                <a:xfrm>
                  <a:off x="930" y="2931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1" name="Rectangle 6"/>
                <p:cNvSpPr>
                  <a:spLocks noChangeArrowheads="1"/>
                </p:cNvSpPr>
                <p:nvPr/>
              </p:nvSpPr>
              <p:spPr bwMode="auto">
                <a:xfrm>
                  <a:off x="1701" y="2387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2" name="Rectangle 8"/>
                <p:cNvSpPr>
                  <a:spLocks noChangeArrowheads="1"/>
                </p:cNvSpPr>
                <p:nvPr/>
              </p:nvSpPr>
              <p:spPr bwMode="auto">
                <a:xfrm>
                  <a:off x="3515" y="1570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3" name="Rectangle 9"/>
                <p:cNvSpPr>
                  <a:spLocks noChangeArrowheads="1"/>
                </p:cNvSpPr>
                <p:nvPr/>
              </p:nvSpPr>
              <p:spPr bwMode="auto">
                <a:xfrm>
                  <a:off x="4286" y="1026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4" name="Rectangle 10"/>
                <p:cNvSpPr>
                  <a:spLocks noChangeArrowheads="1"/>
                </p:cNvSpPr>
                <p:nvPr/>
              </p:nvSpPr>
              <p:spPr bwMode="auto">
                <a:xfrm>
                  <a:off x="3107" y="437"/>
                  <a:ext cx="2222" cy="22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5" name="Rectangle 11"/>
                <p:cNvSpPr>
                  <a:spLocks noChangeArrowheads="1"/>
                </p:cNvSpPr>
                <p:nvPr/>
              </p:nvSpPr>
              <p:spPr bwMode="auto">
                <a:xfrm>
                  <a:off x="2653" y="1979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6" name="Arc 14"/>
                <p:cNvSpPr>
                  <a:spLocks/>
                </p:cNvSpPr>
                <p:nvPr/>
              </p:nvSpPr>
              <p:spPr bwMode="auto">
                <a:xfrm rot="7465542">
                  <a:off x="598" y="3270"/>
                  <a:ext cx="528" cy="262"/>
                </a:xfrm>
                <a:custGeom>
                  <a:avLst/>
                  <a:gdLst>
                    <a:gd name="T0" fmla="*/ 0 w 26183"/>
                    <a:gd name="T1" fmla="*/ 0 h 21600"/>
                    <a:gd name="T2" fmla="*/ 11 w 26183"/>
                    <a:gd name="T3" fmla="*/ 2 h 21600"/>
                    <a:gd name="T4" fmla="*/ 3 w 26183"/>
                    <a:gd name="T5" fmla="*/ 3 h 21600"/>
                    <a:gd name="T6" fmla="*/ 0 60000 65536"/>
                    <a:gd name="T7" fmla="*/ 0 60000 65536"/>
                    <a:gd name="T8" fmla="*/ 0 60000 65536"/>
                    <a:gd name="T9" fmla="*/ 0 w 26183"/>
                    <a:gd name="T10" fmla="*/ 0 h 21600"/>
                    <a:gd name="T11" fmla="*/ 26183 w 26183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183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5031" y="0"/>
                        <a:pt x="22554" y="4690"/>
                        <a:pt x="26183" y="12090"/>
                      </a:cubicBezTo>
                    </a:path>
                    <a:path w="26183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5031" y="0"/>
                        <a:pt x="22554" y="4690"/>
                        <a:pt x="26183" y="12090"/>
                      </a:cubicBezTo>
                      <a:lnTo>
                        <a:pt x="678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7" name="Arc 15"/>
                <p:cNvSpPr>
                  <a:spLocks/>
                </p:cNvSpPr>
                <p:nvPr/>
              </p:nvSpPr>
              <p:spPr bwMode="auto">
                <a:xfrm rot="20225440" flipH="1">
                  <a:off x="1179" y="2704"/>
                  <a:ext cx="581" cy="219"/>
                </a:xfrm>
                <a:custGeom>
                  <a:avLst/>
                  <a:gdLst>
                    <a:gd name="T0" fmla="*/ 0 w 27308"/>
                    <a:gd name="T1" fmla="*/ 0 h 21600"/>
                    <a:gd name="T2" fmla="*/ 12 w 27308"/>
                    <a:gd name="T3" fmla="*/ 1 h 21600"/>
                    <a:gd name="T4" fmla="*/ 4 w 27308"/>
                    <a:gd name="T5" fmla="*/ 2 h 21600"/>
                    <a:gd name="T6" fmla="*/ 0 60000 65536"/>
                    <a:gd name="T7" fmla="*/ 0 60000 65536"/>
                    <a:gd name="T8" fmla="*/ 0 60000 65536"/>
                    <a:gd name="T9" fmla="*/ 0 w 27308"/>
                    <a:gd name="T10" fmla="*/ 0 h 21600"/>
                    <a:gd name="T11" fmla="*/ 27308 w 2730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308" h="21600" fill="none" extrusionOk="0">
                      <a:moveTo>
                        <a:pt x="0" y="1502"/>
                      </a:moveTo>
                      <a:cubicBezTo>
                        <a:pt x="2520" y="509"/>
                        <a:pt x="5205" y="-1"/>
                        <a:pt x="7914" y="0"/>
                      </a:cubicBezTo>
                      <a:cubicBezTo>
                        <a:pt x="16156" y="0"/>
                        <a:pt x="23679" y="4690"/>
                        <a:pt x="27308" y="12090"/>
                      </a:cubicBezTo>
                    </a:path>
                    <a:path w="27308" h="21600" stroke="0" extrusionOk="0">
                      <a:moveTo>
                        <a:pt x="0" y="1502"/>
                      </a:moveTo>
                      <a:cubicBezTo>
                        <a:pt x="2520" y="509"/>
                        <a:pt x="5205" y="-1"/>
                        <a:pt x="7914" y="0"/>
                      </a:cubicBezTo>
                      <a:cubicBezTo>
                        <a:pt x="16156" y="0"/>
                        <a:pt x="23679" y="4690"/>
                        <a:pt x="27308" y="12090"/>
                      </a:cubicBezTo>
                      <a:lnTo>
                        <a:pt x="7914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8" name="Arc 16"/>
                <p:cNvSpPr>
                  <a:spLocks/>
                </p:cNvSpPr>
                <p:nvPr/>
              </p:nvSpPr>
              <p:spPr bwMode="auto">
                <a:xfrm rot="-2042866" flipH="1" flipV="1">
                  <a:off x="2132" y="2205"/>
                  <a:ext cx="656" cy="305"/>
                </a:xfrm>
                <a:custGeom>
                  <a:avLst/>
                  <a:gdLst>
                    <a:gd name="T0" fmla="*/ 0 w 17346"/>
                    <a:gd name="T1" fmla="*/ 0 h 21600"/>
                    <a:gd name="T2" fmla="*/ 25 w 17346"/>
                    <a:gd name="T3" fmla="*/ 2 h 21600"/>
                    <a:gd name="T4" fmla="*/ 0 w 17346"/>
                    <a:gd name="T5" fmla="*/ 4 h 21600"/>
                    <a:gd name="T6" fmla="*/ 0 60000 65536"/>
                    <a:gd name="T7" fmla="*/ 0 60000 65536"/>
                    <a:gd name="T8" fmla="*/ 0 60000 65536"/>
                    <a:gd name="T9" fmla="*/ 0 w 17346"/>
                    <a:gd name="T10" fmla="*/ 0 h 21600"/>
                    <a:gd name="T11" fmla="*/ 17346 w 1734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346" h="21600" fill="none" extrusionOk="0">
                      <a:moveTo>
                        <a:pt x="0" y="0"/>
                      </a:moveTo>
                      <a:cubicBezTo>
                        <a:pt x="33" y="0"/>
                        <a:pt x="67" y="-1"/>
                        <a:pt x="101" y="0"/>
                      </a:cubicBezTo>
                      <a:cubicBezTo>
                        <a:pt x="6879" y="0"/>
                        <a:pt x="13264" y="3181"/>
                        <a:pt x="17345" y="8593"/>
                      </a:cubicBezTo>
                    </a:path>
                    <a:path w="17346" h="21600" stroke="0" extrusionOk="0">
                      <a:moveTo>
                        <a:pt x="0" y="0"/>
                      </a:moveTo>
                      <a:cubicBezTo>
                        <a:pt x="33" y="0"/>
                        <a:pt x="67" y="-1"/>
                        <a:pt x="101" y="0"/>
                      </a:cubicBezTo>
                      <a:cubicBezTo>
                        <a:pt x="6879" y="0"/>
                        <a:pt x="13264" y="3181"/>
                        <a:pt x="17345" y="8593"/>
                      </a:cubicBezTo>
                      <a:lnTo>
                        <a:pt x="101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199" name="Arc 17"/>
                <p:cNvSpPr>
                  <a:spLocks/>
                </p:cNvSpPr>
                <p:nvPr/>
              </p:nvSpPr>
              <p:spPr bwMode="auto">
                <a:xfrm rot="8941115">
                  <a:off x="3107" y="1911"/>
                  <a:ext cx="603" cy="156"/>
                </a:xfrm>
                <a:custGeom>
                  <a:avLst/>
                  <a:gdLst>
                    <a:gd name="T0" fmla="*/ 0 w 23618"/>
                    <a:gd name="T1" fmla="*/ 0 h 21600"/>
                    <a:gd name="T2" fmla="*/ 15 w 23618"/>
                    <a:gd name="T3" fmla="*/ 0 h 21600"/>
                    <a:gd name="T4" fmla="*/ 4 w 23618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3618"/>
                    <a:gd name="T10" fmla="*/ 0 h 21600"/>
                    <a:gd name="T11" fmla="*/ 23618 w 236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618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</a:path>
                    <a:path w="23618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  <a:lnTo>
                        <a:pt x="678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200" name="Arc 18"/>
                <p:cNvSpPr>
                  <a:spLocks/>
                </p:cNvSpPr>
                <p:nvPr/>
              </p:nvSpPr>
              <p:spPr bwMode="auto">
                <a:xfrm rot="8365566">
                  <a:off x="3923" y="1412"/>
                  <a:ext cx="603" cy="156"/>
                </a:xfrm>
                <a:custGeom>
                  <a:avLst/>
                  <a:gdLst>
                    <a:gd name="T0" fmla="*/ 0 w 23618"/>
                    <a:gd name="T1" fmla="*/ 0 h 21600"/>
                    <a:gd name="T2" fmla="*/ 15 w 23618"/>
                    <a:gd name="T3" fmla="*/ 0 h 21600"/>
                    <a:gd name="T4" fmla="*/ 4 w 23618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3618"/>
                    <a:gd name="T10" fmla="*/ 0 h 21600"/>
                    <a:gd name="T11" fmla="*/ 23618 w 236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618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</a:path>
                    <a:path w="23618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  <a:lnTo>
                        <a:pt x="678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7201" name="Arc 19"/>
                <p:cNvSpPr>
                  <a:spLocks/>
                </p:cNvSpPr>
                <p:nvPr/>
              </p:nvSpPr>
              <p:spPr bwMode="auto">
                <a:xfrm rot="7132203">
                  <a:off x="4629" y="796"/>
                  <a:ext cx="558" cy="156"/>
                </a:xfrm>
                <a:custGeom>
                  <a:avLst/>
                  <a:gdLst>
                    <a:gd name="T0" fmla="*/ 0 w 23618"/>
                    <a:gd name="T1" fmla="*/ 0 h 21600"/>
                    <a:gd name="T2" fmla="*/ 13 w 23618"/>
                    <a:gd name="T3" fmla="*/ 0 h 21600"/>
                    <a:gd name="T4" fmla="*/ 4 w 23618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3618"/>
                    <a:gd name="T10" fmla="*/ 0 h 21600"/>
                    <a:gd name="T11" fmla="*/ 23618 w 236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618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</a:path>
                    <a:path w="23618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  <a:lnTo>
                        <a:pt x="678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  <p:sp>
            <p:nvSpPr>
              <p:cNvPr id="7183" name="Text Box 22"/>
              <p:cNvSpPr txBox="1">
                <a:spLocks noChangeArrowheads="1"/>
              </p:cNvSpPr>
              <p:nvPr/>
            </p:nvSpPr>
            <p:spPr bwMode="auto">
              <a:xfrm>
                <a:off x="1088" y="3317"/>
                <a:ext cx="409" cy="17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dirty="0" smtClean="0"/>
                  <a:t>+ 3,6</a:t>
                </a:r>
                <a:endParaRPr lang="ru-RU" i="0" dirty="0">
                  <a:latin typeface="Arial" charset="0"/>
                </a:endParaRPr>
              </a:p>
            </p:txBody>
          </p:sp>
          <p:sp>
            <p:nvSpPr>
              <p:cNvPr id="7184" name="Text Box 24"/>
              <p:cNvSpPr txBox="1">
                <a:spLocks noChangeArrowheads="1"/>
              </p:cNvSpPr>
              <p:nvPr/>
            </p:nvSpPr>
            <p:spPr bwMode="auto">
              <a:xfrm>
                <a:off x="1429" y="2682"/>
                <a:ext cx="409" cy="17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dirty="0" smtClean="0"/>
                  <a:t>:6</a:t>
                </a:r>
                <a:endParaRPr lang="ru-RU" i="0" dirty="0">
                  <a:latin typeface="Arial" charset="0"/>
                </a:endParaRPr>
              </a:p>
            </p:txBody>
          </p:sp>
          <p:sp>
            <p:nvSpPr>
              <p:cNvPr id="7185" name="Text Box 25"/>
              <p:cNvSpPr txBox="1">
                <a:spLocks noChangeArrowheads="1"/>
              </p:cNvSpPr>
              <p:nvPr/>
            </p:nvSpPr>
            <p:spPr bwMode="auto">
              <a:xfrm>
                <a:off x="2494" y="2432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sz="1800" i="0" dirty="0"/>
                  <a:t>•</a:t>
                </a:r>
                <a:r>
                  <a:rPr lang="ru-RU" i="0" dirty="0"/>
                  <a:t> </a:t>
                </a:r>
                <a:r>
                  <a:rPr lang="ru-RU" i="0" dirty="0">
                    <a:latin typeface="Arial" charset="0"/>
                  </a:rPr>
                  <a:t>2</a:t>
                </a:r>
              </a:p>
            </p:txBody>
          </p:sp>
          <p:sp>
            <p:nvSpPr>
              <p:cNvPr id="7186" name="Text Box 26"/>
              <p:cNvSpPr txBox="1">
                <a:spLocks noChangeArrowheads="1"/>
              </p:cNvSpPr>
              <p:nvPr/>
            </p:nvSpPr>
            <p:spPr bwMode="auto">
              <a:xfrm>
                <a:off x="3424" y="2001"/>
                <a:ext cx="363" cy="17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dirty="0" smtClean="0"/>
                  <a:t>-2</a:t>
                </a:r>
                <a:endParaRPr lang="ru-RU" i="0" dirty="0">
                  <a:latin typeface="Arial" charset="0"/>
                </a:endParaRPr>
              </a:p>
            </p:txBody>
          </p:sp>
          <p:sp>
            <p:nvSpPr>
              <p:cNvPr id="7187" name="Text Box 27"/>
              <p:cNvSpPr txBox="1">
                <a:spLocks noChangeArrowheads="1"/>
              </p:cNvSpPr>
              <p:nvPr/>
            </p:nvSpPr>
            <p:spPr bwMode="auto">
              <a:xfrm>
                <a:off x="4286" y="1457"/>
                <a:ext cx="409" cy="17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sz="1800" i="0" dirty="0"/>
                  <a:t>•</a:t>
                </a:r>
                <a:r>
                  <a:rPr lang="ru-RU" i="0" dirty="0"/>
                  <a:t> </a:t>
                </a:r>
                <a:r>
                  <a:rPr lang="ru-RU" dirty="0" smtClean="0">
                    <a:latin typeface="Arial" charset="0"/>
                  </a:rPr>
                  <a:t>10</a:t>
                </a:r>
                <a:endParaRPr lang="ru-RU" i="0" dirty="0">
                  <a:latin typeface="Arial" charset="0"/>
                </a:endParaRPr>
              </a:p>
            </p:txBody>
          </p:sp>
          <p:sp>
            <p:nvSpPr>
              <p:cNvPr id="7188" name="Text Box 28"/>
              <p:cNvSpPr txBox="1">
                <a:spLocks noChangeArrowheads="1"/>
              </p:cNvSpPr>
              <p:nvPr/>
            </p:nvSpPr>
            <p:spPr bwMode="auto">
              <a:xfrm>
                <a:off x="5012" y="777"/>
                <a:ext cx="409" cy="17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i="0" dirty="0" smtClean="0"/>
                  <a:t> </a:t>
                </a:r>
                <a:endParaRPr lang="ru-RU" i="0" dirty="0">
                  <a:latin typeface="Arial" charset="0"/>
                </a:endParaRPr>
              </a:p>
            </p:txBody>
          </p:sp>
        </p:grpSp>
      </p:grp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490788" y="3976688"/>
            <a:ext cx="503237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dirty="0" smtClean="0">
                <a:latin typeface="Arial" charset="0"/>
              </a:rPr>
              <a:t>1,4</a:t>
            </a:r>
          </a:p>
          <a:p>
            <a:r>
              <a:rPr lang="ru-RU" dirty="0" smtClean="0">
                <a:latin typeface="Arial" charset="0"/>
              </a:rPr>
              <a:t>(</a:t>
            </a:r>
            <a:r>
              <a:rPr lang="ru-RU" dirty="0" err="1" smtClean="0">
                <a:latin typeface="Arial" charset="0"/>
              </a:rPr>
              <a:t>ло</a:t>
            </a:r>
            <a:r>
              <a:rPr lang="ru-RU" dirty="0" smtClean="0">
                <a:latin typeface="Arial" charset="0"/>
              </a:rPr>
              <a:t>)</a:t>
            </a:r>
            <a:endParaRPr lang="ru-RU" i="0" dirty="0">
              <a:latin typeface="Arial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024313" y="3319463"/>
            <a:ext cx="539750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i="0" dirty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2,8 (се)</a:t>
            </a:r>
            <a:endParaRPr lang="ru-RU" i="0" dirty="0">
              <a:latin typeface="Arial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5338763" y="2698750"/>
            <a:ext cx="647700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dirty="0" smtClean="0">
                <a:latin typeface="Arial" charset="0"/>
              </a:rPr>
              <a:t>0,8</a:t>
            </a:r>
          </a:p>
          <a:p>
            <a:r>
              <a:rPr lang="ru-RU" dirty="0" smtClean="0">
                <a:latin typeface="Arial" charset="0"/>
              </a:rPr>
              <a:t>(мен)</a:t>
            </a:r>
            <a:endParaRPr lang="ru-RU" i="0" dirty="0">
              <a:latin typeface="Arial" charset="0"/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507163" y="1785938"/>
            <a:ext cx="755650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dirty="0" smtClean="0">
                <a:latin typeface="Arial" charset="0"/>
              </a:rPr>
              <a:t>8 (</a:t>
            </a:r>
            <a:r>
              <a:rPr lang="ru-RU" dirty="0" err="1" smtClean="0">
                <a:latin typeface="Arial" charset="0"/>
              </a:rPr>
              <a:t>ные</a:t>
            </a:r>
            <a:r>
              <a:rPr lang="ru-RU" dirty="0" smtClean="0">
                <a:latin typeface="Arial" charset="0"/>
              </a:rPr>
              <a:t>)</a:t>
            </a:r>
            <a:endParaRPr lang="ru-RU" i="0" dirty="0">
              <a:latin typeface="Arial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32040" y="465313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652120" y="836712"/>
            <a:ext cx="1817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</a:rPr>
              <a:t>Голосеменные</a:t>
            </a:r>
            <a:endParaRPr lang="ru-RU" sz="2000" b="1" dirty="0"/>
          </a:p>
        </p:txBody>
      </p:sp>
      <p:sp>
        <p:nvSpPr>
          <p:cNvPr id="34" name="Нижний колонтитул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3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3095" grpId="0"/>
      <p:bldP spid="3101" grpId="0"/>
      <p:bldP spid="3102" grpId="0"/>
      <p:bldP spid="3103" grpId="0"/>
      <p:bldP spid="3104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</a:rPr>
              <a:t>Математика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42900" algn="l"/>
              </a:tabLst>
            </a:pPr>
            <a:endParaRPr lang="ru-RU" sz="2800" b="1" dirty="0" smtClean="0">
              <a:latin typeface="Arial" pitchFamily="34" charset="0"/>
              <a:ea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42900" algn="l"/>
              </a:tabLst>
            </a:pPr>
            <a:r>
              <a:rPr lang="ru-RU" sz="4800" b="1" dirty="0" smtClean="0">
                <a:latin typeface="Arial" pitchFamily="34" charset="0"/>
                <a:ea typeface="Times New Roman" pitchFamily="18" charset="0"/>
              </a:rPr>
              <a:t>Путешествие десятичных дробей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42900" algn="l"/>
              </a:tabLst>
            </a:pPr>
            <a:r>
              <a:rPr lang="ru-RU" sz="4800" b="1" dirty="0" smtClean="0">
                <a:latin typeface="Arial" pitchFamily="34" charset="0"/>
                <a:ea typeface="Times New Roman" pitchFamily="18" charset="0"/>
              </a:rPr>
              <a:t>в мир голосеменных.</a:t>
            </a:r>
            <a:endParaRPr lang="ru-RU" sz="4800" dirty="0" smtClean="0">
              <a:latin typeface="Arial" pitchFamily="34" charset="0"/>
            </a:endParaRPr>
          </a:p>
          <a:p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             Иванова Людмила Валентиновна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847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Решив  первое уравнение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- 27,5 =38,1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отгадаете   загадку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Высока, стройна, душиста,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небо тянется она.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Вся одежда золотиста,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шапка зелена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(656-ель              65,6-сосна            0,2-ольха)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Решив второе уравнение, вы узнаете кого называют на Руси русской красавицей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13,5 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0,25 = 0,5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 —  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1,8—береза        )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Корень третьего уравнения подскажет нам, какое растение сбрасывает иголки на зиму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11,88 :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2,9) = 2,7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( 0,73-ель             7,3 —    лиственница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46,9 — дуб)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        Иванова Людмила Валентиновна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28892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>Решить задачу</a:t>
            </a:r>
            <a:endParaRPr lang="ru-RU" sz="4000" b="1" i="1" dirty="0" smtClean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  Из одного дерева можно получить </a:t>
            </a:r>
            <a:r>
              <a:rPr lang="ru-RU" sz="6000" dirty="0" smtClean="0"/>
              <a:t>60</a:t>
            </a:r>
            <a:r>
              <a:rPr lang="ru-RU" sz="4000" dirty="0" smtClean="0"/>
              <a:t> кг бумаги. </a:t>
            </a:r>
            <a:r>
              <a:rPr lang="ru-RU" sz="6000" dirty="0" smtClean="0"/>
              <a:t>20</a:t>
            </a:r>
            <a:r>
              <a:rPr lang="ru-RU" sz="4000" dirty="0" smtClean="0"/>
              <a:t> кг макулатуры спасает 3 дерева от вырубки.</a:t>
            </a:r>
            <a:r>
              <a:rPr lang="ru-RU" sz="4000" b="1" dirty="0" smtClean="0"/>
              <a:t> Сколько можно сохранить  деревьев, если собрать 950 кг  макулатуры?</a:t>
            </a:r>
            <a:endParaRPr lang="ru-RU" sz="4000" dirty="0" smtClean="0"/>
          </a:p>
          <a:p>
            <a:endParaRPr lang="ru-RU" sz="2400" dirty="0" smtClean="0">
              <a:latin typeface="Georgia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                 Иванова Людмила Валентиновна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Лиственница - ценное хвойное дерево. К </a:t>
            </a:r>
            <a:r>
              <a:rPr lang="ru-RU" sz="4000" b="1" dirty="0" smtClean="0"/>
              <a:t>столетнем</a:t>
            </a:r>
            <a:r>
              <a:rPr lang="ru-RU" sz="4000" dirty="0" smtClean="0"/>
              <a:t>у юбилею она достигает </a:t>
            </a:r>
            <a:r>
              <a:rPr lang="ru-RU" sz="4000" b="1" dirty="0" smtClean="0"/>
              <a:t>30</a:t>
            </a:r>
            <a:r>
              <a:rPr lang="ru-RU" sz="4000" dirty="0" smtClean="0"/>
              <a:t> м высоту. На сколько  метров лиственница вырастает за год? 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800" dirty="0" smtClean="0"/>
              <a:t>Сосна ниже ели в </a:t>
            </a:r>
            <a:r>
              <a:rPr lang="ru-RU" sz="4800" b="1" dirty="0" smtClean="0"/>
              <a:t>2,4</a:t>
            </a:r>
            <a:r>
              <a:rPr lang="ru-RU" sz="4800" dirty="0" smtClean="0"/>
              <a:t> раза, ель выше  сосны на  </a:t>
            </a:r>
            <a:r>
              <a:rPr lang="ru-RU" sz="4800" b="1" dirty="0" smtClean="0"/>
              <a:t>2,52</a:t>
            </a:r>
            <a:r>
              <a:rPr lang="ru-RU" sz="4800" dirty="0" smtClean="0"/>
              <a:t> м. Какова высота ели и высота сосны?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5400" dirty="0" smtClean="0"/>
              <a:t>В роще растут 135 хвойных деревьев. Из них сосен в два раза больше, чем кедров, но на 5 меньше, чем елей. </a:t>
            </a:r>
            <a:r>
              <a:rPr lang="ru-RU" sz="5400" b="1" dirty="0" smtClean="0"/>
              <a:t>Сколько в роще деревьев каждого вида? 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5400" dirty="0" smtClean="0"/>
              <a:t>Вдоль дорожки друг за другом растут 10 деревьев, между которыми стоят скамейки. Сколько всего скамеек?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              Иванова Людмила 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</TotalTime>
  <Words>505</Words>
  <Application>Microsoft Office PowerPoint</Application>
  <PresentationFormat>Экран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Звонок</vt:lpstr>
      <vt:lpstr>Слайд 2</vt:lpstr>
      <vt:lpstr> Математика 5</vt:lpstr>
      <vt:lpstr>Решение уравнений</vt:lpstr>
      <vt:lpstr> Решить задачу</vt:lpstr>
      <vt:lpstr>Решить задачу</vt:lpstr>
      <vt:lpstr>Решить задачу</vt:lpstr>
      <vt:lpstr>Решить задачу</vt:lpstr>
      <vt:lpstr>Решить задачу</vt:lpstr>
      <vt:lpstr>Найди ошибку</vt:lpstr>
      <vt:lpstr>Найди ошибку </vt:lpstr>
      <vt:lpstr>Найди ошибку</vt:lpstr>
      <vt:lpstr>Найди ошибку</vt:lpstr>
      <vt:lpstr>Слайд 14</vt:lpstr>
      <vt:lpstr>«Лесенка достижений»</vt:lpstr>
      <vt:lpstr>ДОМАШНЕЕ ЗАДАНИЕ</vt:lpstr>
      <vt:lpstr>Молодцы!!! Спасибо за урок!!!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777</cp:lastModifiedBy>
  <cp:revision>50</cp:revision>
  <dcterms:created xsi:type="dcterms:W3CDTF">2014-04-10T07:37:15Z</dcterms:created>
  <dcterms:modified xsi:type="dcterms:W3CDTF">2017-01-21T15:39:51Z</dcterms:modified>
</cp:coreProperties>
</file>