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9"/>
  </p:notesMasterIdLst>
  <p:sldIdLst>
    <p:sldId id="291" r:id="rId2"/>
    <p:sldId id="269" r:id="rId3"/>
    <p:sldId id="296" r:id="rId4"/>
    <p:sldId id="281" r:id="rId5"/>
    <p:sldId id="265" r:id="rId6"/>
    <p:sldId id="282" r:id="rId7"/>
    <p:sldId id="283" r:id="rId8"/>
    <p:sldId id="284" r:id="rId9"/>
    <p:sldId id="285" r:id="rId10"/>
    <p:sldId id="286" r:id="rId11"/>
    <p:sldId id="287" r:id="rId12"/>
    <p:sldId id="288" r:id="rId13"/>
    <p:sldId id="289" r:id="rId14"/>
    <p:sldId id="264" r:id="rId15"/>
    <p:sldId id="257" r:id="rId16"/>
    <p:sldId id="271" r:id="rId17"/>
    <p:sldId id="277" r:id="rId18"/>
  </p:sldIdLst>
  <p:sldSz cx="9144000" cy="6858000" type="screen4x3"/>
  <p:notesSz cx="6735763" cy="98663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5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797B74-8ABC-4B73-A04E-7E1E1EDAD970}" type="datetimeFigureOut">
              <a:rPr lang="ru-RU" smtClean="0"/>
              <a:pPr/>
              <a:t>21.01.2017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678354-AC74-403D-BAE2-3985DD01A54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678354-AC74-403D-BAE2-3985DD01A549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47361-5B32-4D13-9C48-069330275736}" type="datetime1">
              <a:rPr lang="ru-RU" smtClean="0"/>
              <a:pPr/>
              <a:t>21.01.2017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16.04.2014                                                         Иванова Людмила Валентиновна</a:t>
            </a:r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B7D83-F4E9-4ADF-9BFB-704709B392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881E2-0043-498E-B5FF-1FA12D55B731}" type="datetime1">
              <a:rPr lang="ru-RU" smtClean="0"/>
              <a:pPr/>
              <a:t>21.01.2017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16.04.2014                                                         Иванова Людмила Валентиновна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B7D83-F4E9-4ADF-9BFB-704709B392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68296-A10A-4FAD-B183-B6F01755CC80}" type="datetime1">
              <a:rPr lang="ru-RU" smtClean="0"/>
              <a:pPr/>
              <a:t>21.01.2017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16.04.2014                                                         Иванова Людмила Валентиновна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B7D83-F4E9-4ADF-9BFB-704709B392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D0708-0D83-4E33-BA7E-1D86A082DC50}" type="datetime1">
              <a:rPr lang="ru-RU" smtClean="0"/>
              <a:pPr/>
              <a:t>21.01.2017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16.04.2014                                                         Иванова Людмила Валентиновна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B7D83-F4E9-4ADF-9BFB-704709B392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CBEDC-6432-4AC2-B930-6F2EF59F0AC8}" type="datetime1">
              <a:rPr lang="ru-RU" smtClean="0"/>
              <a:pPr/>
              <a:t>21.01.2017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16.04.2014                                                         Иванова Людмила Валентиновна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B7D83-F4E9-4ADF-9BFB-704709B392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C25C4-F362-47DD-9CE7-8F4DD9381821}" type="datetime1">
              <a:rPr lang="ru-RU" smtClean="0"/>
              <a:pPr/>
              <a:t>21.01.2017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16.04.2014                                                         Иванова Людмила Валентиновна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B7D83-F4E9-4ADF-9BFB-704709B392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CDCF0-BF43-430C-B19A-E8E09C704FE5}" type="datetime1">
              <a:rPr lang="ru-RU" smtClean="0"/>
              <a:pPr/>
              <a:t>21.01.2017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16.04.2014                                                         Иванова Людмила Валентиновна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B7D83-F4E9-4ADF-9BFB-704709B392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71BE3-FC89-4820-8670-9FFB1E5C3D1E}" type="datetime1">
              <a:rPr lang="ru-RU" smtClean="0"/>
              <a:pPr/>
              <a:t>21.01.2017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16.04.2014                                                         Иванова Людмила Валентиновна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B7D83-F4E9-4ADF-9BFB-704709B392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3C66D-3AFA-42E0-B489-36AC2E1EA02E}" type="datetime1">
              <a:rPr lang="ru-RU" smtClean="0"/>
              <a:pPr/>
              <a:t>21.01.2017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16.04.2014                                                         Иванова Людмила Валентиновна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B7D83-F4E9-4ADF-9BFB-704709B392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D0ECB-90D3-4533-8E5D-FDA04431571D}" type="datetime1">
              <a:rPr lang="ru-RU" smtClean="0"/>
              <a:pPr/>
              <a:t>21.01.2017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16.04.2014                                                         Иванова Людмила Валентиновна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B7D83-F4E9-4ADF-9BFB-704709B392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529F3-021C-4D1F-8A0E-9822E7D5202C}" type="datetime1">
              <a:rPr lang="ru-RU" smtClean="0"/>
              <a:pPr/>
              <a:t>21.01.2017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16.04.2014                                                         Иванова Людмила Валентиновна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93B7D83-F4E9-4ADF-9BFB-704709B3922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C9BDD83-0BE9-4F70-8D12-F1EA55A71B42}" type="datetime1">
              <a:rPr lang="ru-RU" smtClean="0"/>
              <a:pPr/>
              <a:t>21.01.2017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ru-RU" smtClean="0"/>
              <a:t>16.04.2014                                                         Иванова Людмила Валентиновна</a:t>
            </a: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93B7D83-F4E9-4ADF-9BFB-704709B39222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Звонок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428736"/>
            <a:ext cx="8229600" cy="45259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endParaRPr lang="ru-RU" sz="2800" dirty="0" smtClean="0">
              <a:latin typeface="Monotype Corsiva" pitchFamily="66" charset="0"/>
            </a:endParaRPr>
          </a:p>
          <a:p>
            <a:pPr>
              <a:buNone/>
            </a:pPr>
            <a:r>
              <a:rPr lang="ru-RU" sz="2800" dirty="0" smtClean="0">
                <a:latin typeface="Monotype Corsiva" pitchFamily="66" charset="0"/>
              </a:rPr>
              <a:t>Долгожданный дан звонок,</a:t>
            </a:r>
          </a:p>
          <a:p>
            <a:pPr>
              <a:buNone/>
            </a:pPr>
            <a:r>
              <a:rPr lang="ru-RU" sz="2800" dirty="0" smtClean="0">
                <a:latin typeface="Monotype Corsiva" pitchFamily="66" charset="0"/>
              </a:rPr>
              <a:t>Начинается урок </a:t>
            </a:r>
          </a:p>
          <a:p>
            <a:pPr>
              <a:buNone/>
            </a:pPr>
            <a:r>
              <a:rPr lang="ru-RU" sz="2800" dirty="0" smtClean="0">
                <a:latin typeface="Monotype Corsiva" pitchFamily="66" charset="0"/>
              </a:rPr>
              <a:t>Пусть сегодня для нас всех,</a:t>
            </a:r>
          </a:p>
          <a:p>
            <a:pPr>
              <a:buNone/>
            </a:pPr>
            <a:r>
              <a:rPr lang="ru-RU" sz="2800" dirty="0" smtClean="0">
                <a:latin typeface="Monotype Corsiva" pitchFamily="66" charset="0"/>
              </a:rPr>
              <a:t>На уроке сопутствует успех!</a:t>
            </a:r>
          </a:p>
          <a:p>
            <a:pPr>
              <a:buNone/>
            </a:pPr>
            <a:r>
              <a:rPr lang="ru-RU" sz="2800" dirty="0" smtClean="0">
                <a:latin typeface="Monotype Corsiva" pitchFamily="66" charset="0"/>
              </a:rPr>
              <a:t>Поприветствуем гостей,</a:t>
            </a:r>
          </a:p>
          <a:p>
            <a:pPr>
              <a:buNone/>
            </a:pPr>
            <a:r>
              <a:rPr lang="ru-RU" sz="2800" dirty="0" smtClean="0">
                <a:latin typeface="Monotype Corsiva" pitchFamily="66" charset="0"/>
              </a:rPr>
              <a:t>С ними нам вдвойне теплей!</a:t>
            </a:r>
          </a:p>
          <a:p>
            <a:pPr>
              <a:buNone/>
            </a:pPr>
            <a:r>
              <a:rPr lang="ru-RU" sz="2800" dirty="0" smtClean="0">
                <a:latin typeface="Monotype Corsiva" pitchFamily="66" charset="0"/>
              </a:rPr>
              <a:t>Пожелаем нам удачи,</a:t>
            </a:r>
          </a:p>
          <a:p>
            <a:pPr>
              <a:buNone/>
            </a:pPr>
            <a:r>
              <a:rPr lang="ru-RU" sz="2800" dirty="0" smtClean="0">
                <a:latin typeface="Monotype Corsiva" pitchFamily="66" charset="0"/>
              </a:rPr>
              <a:t>И успешности в придачу!</a:t>
            </a:r>
            <a:endParaRPr lang="ru-RU" sz="2800" dirty="0">
              <a:latin typeface="Monotype Corsiva" pitchFamily="66" charset="0"/>
            </a:endParaRPr>
          </a:p>
        </p:txBody>
      </p:sp>
      <p:pic>
        <p:nvPicPr>
          <p:cNvPr id="4" name="Рисунок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29190" y="2071678"/>
            <a:ext cx="2857500" cy="2609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                  </a:t>
            </a:r>
            <a:r>
              <a:rPr lang="ru-RU" dirty="0" smtClean="0"/>
              <a:t>Иванова Людмила Валентиновна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Найди ошибку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sz="5400" dirty="0" smtClean="0"/>
              <a:t>1.</a:t>
            </a:r>
            <a:r>
              <a:rPr lang="ru-RU" sz="5400" b="1" i="1" dirty="0" smtClean="0"/>
              <a:t>ЧТОБЫ УМНОЖИТЬ ДЕСЯТИЧНУЮ ДРОБЬ НА 10, 100, 1000 и т.д.,  надо в этой дроби перенести запятую на столько цифр влево, сколько нулей стоит в множителе после единицы.</a:t>
            </a:r>
            <a:endParaRPr lang="ru-RU" sz="5400" dirty="0" smtClean="0"/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Иванова Людмила Валентиновна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Найди ошибку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i="1" dirty="0" smtClean="0"/>
              <a:t>2</a:t>
            </a:r>
            <a:r>
              <a:rPr lang="ru-RU" sz="4000" b="1" i="1" dirty="0" smtClean="0"/>
              <a:t>. ЧТОБЫ РАЗДЕЛИТЬ  ДЕСЯТИЧНУЮ ДРОБЬ НА 10, 100, 1000 и т.д.,  надо в этой дроби перенести запятую на столько цифр влево, сколько нулей стоит в множителе после единицы.</a:t>
            </a:r>
            <a:endParaRPr lang="ru-RU" sz="4000" dirty="0" smtClean="0"/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Иванова Людмила Валентиновна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Найди ошибку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b="1" i="1" u="sng" dirty="0" smtClean="0"/>
              <a:t>3</a:t>
            </a:r>
            <a:r>
              <a:rPr lang="ru-RU" sz="3600" b="1" i="1" u="sng" dirty="0" smtClean="0"/>
              <a:t>. </a:t>
            </a:r>
            <a:r>
              <a:rPr lang="ru-RU" sz="3600" b="1" i="1" dirty="0" smtClean="0"/>
              <a:t>ЧТОБЫ ПЕРЕМНОЖИТЬ  ДЕСЯТИЧНЫЕ  ДРОБИ и надо выполнить  умножение не обращая внимание на запятые , а потом отделить запятой столько цифр слева </a:t>
            </a:r>
            <a:r>
              <a:rPr lang="ru-RU" sz="3600" b="1" i="1" dirty="0" err="1" smtClean="0"/>
              <a:t>сколько,сколько</a:t>
            </a:r>
            <a:r>
              <a:rPr lang="ru-RU" sz="3600" b="1" i="1" dirty="0" smtClean="0"/>
              <a:t> их стоит после запятой в обоих множителях вместе.</a:t>
            </a:r>
            <a:endParaRPr lang="ru-RU" sz="3600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1Иванова Людмила Валентиновна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Найди ошибку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3600" b="1" i="1" dirty="0" smtClean="0"/>
              <a:t>ЧТОБЫ РАЗДЕЛИТЬ ЧИСЛО НА  ДЕСЯТИЧНУЮ  ДРОБЬ  надо выполнить  деление не обращая внимание на запятые, а потом отделить запятой столько цифр слева сколько ,сколько их стоит после запятой в обоих множителях вместе.</a:t>
            </a:r>
            <a:endParaRPr lang="ru-RU" sz="3600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Иванова Людмила Валентиновна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-1143000"/>
            <a:ext cx="8229600" cy="1143000"/>
          </a:xfrm>
        </p:spPr>
        <p:txBody>
          <a:bodyPr/>
          <a:lstStyle/>
          <a:p>
            <a:endParaRPr lang="ru-RU" dirty="0" smtClean="0">
              <a:latin typeface="Comic Sans MS" pitchFamily="66" charset="0"/>
            </a:endParaRPr>
          </a:p>
        </p:txBody>
      </p:sp>
      <p:pic>
        <p:nvPicPr>
          <p:cNvPr id="16388" name="Picture 4" descr="123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7013" y="0"/>
            <a:ext cx="1695450" cy="1228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9" name="AutoShape 7"/>
          <p:cNvSpPr>
            <a:spLocks noChangeArrowheads="1"/>
          </p:cNvSpPr>
          <p:nvPr/>
        </p:nvSpPr>
        <p:spPr bwMode="auto">
          <a:xfrm>
            <a:off x="971550" y="1773238"/>
            <a:ext cx="1655763" cy="1366837"/>
          </a:xfrm>
          <a:prstGeom prst="smileyFace">
            <a:avLst>
              <a:gd name="adj" fmla="val 4653"/>
            </a:avLst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6390" name="AutoShape 8"/>
          <p:cNvSpPr>
            <a:spLocks noChangeArrowheads="1"/>
          </p:cNvSpPr>
          <p:nvPr/>
        </p:nvSpPr>
        <p:spPr bwMode="auto">
          <a:xfrm>
            <a:off x="971550" y="3357563"/>
            <a:ext cx="1655763" cy="1366837"/>
          </a:xfrm>
          <a:prstGeom prst="smileyFace">
            <a:avLst>
              <a:gd name="adj" fmla="val 194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6391" name="AutoShape 9"/>
          <p:cNvSpPr>
            <a:spLocks noChangeArrowheads="1"/>
          </p:cNvSpPr>
          <p:nvPr/>
        </p:nvSpPr>
        <p:spPr bwMode="auto">
          <a:xfrm>
            <a:off x="971550" y="4941888"/>
            <a:ext cx="1655763" cy="1366837"/>
          </a:xfrm>
          <a:prstGeom prst="smileyFace">
            <a:avLst>
              <a:gd name="adj" fmla="val -4653"/>
            </a:avLst>
          </a:prstGeom>
          <a:solidFill>
            <a:srgbClr val="99CC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6392" name="TextBox 10"/>
          <p:cNvSpPr txBox="1">
            <a:spLocks noChangeArrowheads="1"/>
          </p:cNvSpPr>
          <p:nvPr/>
        </p:nvSpPr>
        <p:spPr bwMode="auto">
          <a:xfrm>
            <a:off x="3001963" y="2151063"/>
            <a:ext cx="3760787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Урок понравился</a:t>
            </a:r>
          </a:p>
        </p:txBody>
      </p:sp>
      <p:sp>
        <p:nvSpPr>
          <p:cNvPr id="16393" name="TextBox 11"/>
          <p:cNvSpPr txBox="1">
            <a:spLocks noChangeArrowheads="1"/>
          </p:cNvSpPr>
          <p:nvPr/>
        </p:nvSpPr>
        <p:spPr bwMode="auto">
          <a:xfrm>
            <a:off x="2782888" y="3684588"/>
            <a:ext cx="41624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Остались вопросы</a:t>
            </a:r>
          </a:p>
        </p:txBody>
      </p:sp>
      <p:sp>
        <p:nvSpPr>
          <p:cNvPr id="16394" name="TextBox 12"/>
          <p:cNvSpPr txBox="1">
            <a:spLocks noChangeArrowheads="1"/>
          </p:cNvSpPr>
          <p:nvPr/>
        </p:nvSpPr>
        <p:spPr bwMode="auto">
          <a:xfrm>
            <a:off x="3111500" y="5473700"/>
            <a:ext cx="42719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Урок не понравился</a:t>
            </a:r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          Иванова Людмила Валентиновна</a:t>
            </a: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«</a:t>
            </a:r>
            <a:r>
              <a:rPr lang="ru-RU" b="1" i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eorgia" pitchFamily="18" charset="0"/>
              </a:rPr>
              <a:t>Лесенка достижений</a:t>
            </a:r>
            <a:r>
              <a:rPr lang="ru-RU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»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755576" y="836712"/>
            <a:ext cx="7715200" cy="4968974"/>
          </a:xfrm>
        </p:spPr>
        <p:txBody>
          <a:bodyPr>
            <a:normAutofit/>
          </a:bodyPr>
          <a:lstStyle/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endParaRPr lang="ru-RU" sz="3600" b="1" i="1" dirty="0" smtClean="0">
              <a:solidFill>
                <a:srgbClr val="0033CC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sz="3600" b="1" i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Мне было интересно..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sz="3600" b="1" i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Мне было трудно…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sz="3600" b="1" i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Больше всего мне понравилось…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sz="3600" b="1" i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Своей работой на уроке я доволен (не совсем, не доволен), потому что…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endParaRPr lang="ru-RU" sz="3600" b="1" i="1" dirty="0" smtClean="0">
              <a:solidFill>
                <a:srgbClr val="0033CC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3319" name="Picture 7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436096" y="4265612"/>
            <a:ext cx="1793875" cy="259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0" name="Picture 8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C0C0C0"/>
              </a:clrFrom>
              <a:clrTo>
                <a:srgbClr val="C0C0C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164288" y="4410075"/>
            <a:ext cx="1617662" cy="244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                Иванова Людмила Валентиновна</a:t>
            </a: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33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33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" dur="1000"/>
                                        <p:tgtEl>
                                          <p:spTgt spid="13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3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3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7" dur="1000"/>
                                        <p:tgtEl>
                                          <p:spTgt spid="13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"/>
                            </p:stCondLst>
                            <p:childTnLst>
                              <p:par>
                                <p:cTn id="2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500"/>
                            </p:stCondLst>
                            <p:childTnLst>
                              <p:par>
                                <p:cTn id="37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4" descr="CuteWarez&amp;Creep (8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7140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51" name="Текст 2"/>
          <p:cNvSpPr>
            <a:spLocks noGrp="1"/>
          </p:cNvSpPr>
          <p:nvPr>
            <p:ph type="body" idx="4294967295"/>
          </p:nvPr>
        </p:nvSpPr>
        <p:spPr>
          <a:xfrm>
            <a:off x="0" y="1406525"/>
            <a:ext cx="7570788" cy="698500"/>
          </a:xfrm>
        </p:spPr>
        <p:txBody>
          <a:bodyPr>
            <a:normAutofit/>
          </a:bodyPr>
          <a:lstStyle/>
          <a:p>
            <a:pPr marL="44450" indent="0" eaLnBrk="1" hangingPunct="1">
              <a:spcBef>
                <a:spcPct val="0"/>
              </a:spcBef>
              <a:buFontTx/>
              <a:buNone/>
            </a:pPr>
            <a:r>
              <a:rPr lang="ru-RU" b="1" i="1" dirty="0" smtClean="0">
                <a:latin typeface="Times New Roman" pitchFamily="18" charset="0"/>
              </a:rPr>
              <a:t>1. Познакомьтесь  с информацией о секвойе.</a:t>
            </a:r>
          </a:p>
          <a:p>
            <a:pPr marL="44450" indent="0" eaLnBrk="1" hangingPunct="1">
              <a:spcBef>
                <a:spcPct val="0"/>
              </a:spcBef>
              <a:buFontTx/>
              <a:buNone/>
            </a:pPr>
            <a:endParaRPr lang="ru-RU" b="1" i="1" dirty="0" smtClean="0">
              <a:latin typeface="Times New Roman" pitchFamily="18" charset="0"/>
            </a:endParaRPr>
          </a:p>
        </p:txBody>
      </p:sp>
      <p:sp>
        <p:nvSpPr>
          <p:cNvPr id="27652" name="Содержимое 3"/>
          <p:cNvSpPr>
            <a:spLocks noGrp="1"/>
          </p:cNvSpPr>
          <p:nvPr>
            <p:ph sz="half" idx="4294967295"/>
          </p:nvPr>
        </p:nvSpPr>
        <p:spPr>
          <a:xfrm>
            <a:off x="0" y="2133600"/>
            <a:ext cx="8153400" cy="3992563"/>
          </a:xfrm>
        </p:spPr>
        <p:txBody>
          <a:bodyPr/>
          <a:lstStyle/>
          <a:p>
            <a:pPr marL="365125" indent="-282575" eaLnBrk="1" hangingPunct="1">
              <a:buFontTx/>
              <a:buNone/>
            </a:pPr>
            <a:r>
              <a:rPr lang="ru-RU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2. Используя математические данные в полученной информации составьте математическую задачу и решите ее  .</a:t>
            </a:r>
          </a:p>
          <a:p>
            <a:pPr marL="365125" indent="-282575" eaLnBrk="1" hangingPunct="1">
              <a:buFontTx/>
              <a:buNone/>
            </a:pPr>
            <a:endParaRPr lang="ru-RU" b="1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217488"/>
            <a:ext cx="7972425" cy="854075"/>
          </a:xfrm>
        </p:spPr>
        <p:txBody>
          <a:bodyPr anchor="b">
            <a:normAutofit/>
          </a:bodyPr>
          <a:lstStyle/>
          <a:p>
            <a:pPr algn="ctr" eaLnBrk="1" hangingPunct="1">
              <a:lnSpc>
                <a:spcPts val="2000"/>
              </a:lnSpc>
              <a:defRPr/>
            </a:pPr>
            <a:r>
              <a:rPr lang="ru-RU" sz="41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ДОМАШНЕЕ ЗАДАНИЕ</a:t>
            </a:r>
          </a:p>
        </p:txBody>
      </p:sp>
      <p:pic>
        <p:nvPicPr>
          <p:cNvPr id="27654" name="Рисунок 5" descr="D:\Мои документы\Мои рисунки\image001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11760" y="3789040"/>
            <a:ext cx="2628900" cy="278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Иванова Людмила Валентиновна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868" y="214290"/>
            <a:ext cx="2214578" cy="2214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2500306"/>
            <a:ext cx="8229600" cy="1143000"/>
          </a:xfrm>
        </p:spPr>
        <p:txBody>
          <a:bodyPr>
            <a:noAutofit/>
          </a:bodyPr>
          <a:lstStyle/>
          <a:p>
            <a:r>
              <a:rPr lang="ru-RU" sz="6600" dirty="0" smtClean="0"/>
              <a:t>Молодцы!!!</a:t>
            </a:r>
            <a:br>
              <a:rPr lang="ru-RU" sz="6600" dirty="0" smtClean="0"/>
            </a:br>
            <a:r>
              <a:rPr lang="ru-RU" sz="6600" dirty="0" smtClean="0"/>
              <a:t>Спасибо за урок!!!</a:t>
            </a:r>
            <a:endParaRPr lang="ru-RU" sz="6600" dirty="0"/>
          </a:p>
        </p:txBody>
      </p:sp>
      <p:pic>
        <p:nvPicPr>
          <p:cNvPr id="5" name="Содержимое 4"/>
          <p:cNvPicPr>
            <a:picLocks noGr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4348" y="4143380"/>
            <a:ext cx="2857520" cy="2376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3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214942" y="4214818"/>
            <a:ext cx="2899530" cy="21431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Иванова Людмила Валентиновна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2" name="Text Box 20"/>
          <p:cNvSpPr txBox="1">
            <a:spLocks noChangeArrowheads="1"/>
          </p:cNvSpPr>
          <p:nvPr/>
        </p:nvSpPr>
        <p:spPr bwMode="auto">
          <a:xfrm>
            <a:off x="395536" y="332656"/>
            <a:ext cx="687838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</a:rPr>
              <a:t>Восстановите цепочку вычислений</a:t>
            </a:r>
            <a:endParaRPr lang="ru-RU" sz="1800" dirty="0">
              <a:latin typeface="Bookman Old Style" pitchFamily="18" charset="0"/>
            </a:endParaRPr>
          </a:p>
        </p:txBody>
      </p:sp>
      <p:sp>
        <p:nvSpPr>
          <p:cNvPr id="3095" name="Text Box 23"/>
          <p:cNvSpPr txBox="1">
            <a:spLocks noChangeArrowheads="1"/>
          </p:cNvSpPr>
          <p:nvPr/>
        </p:nvSpPr>
        <p:spPr bwMode="auto">
          <a:xfrm>
            <a:off x="1259632" y="4797152"/>
            <a:ext cx="647700" cy="55399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ru-RU" i="0" dirty="0">
                <a:latin typeface="Arial" charset="0"/>
              </a:rPr>
              <a:t> </a:t>
            </a:r>
            <a:r>
              <a:rPr lang="ru-RU" dirty="0" smtClean="0">
                <a:latin typeface="Arial" charset="0"/>
              </a:rPr>
              <a:t>8,4</a:t>
            </a:r>
          </a:p>
          <a:p>
            <a:r>
              <a:rPr lang="ru-RU" dirty="0" smtClean="0">
                <a:latin typeface="Arial" charset="0"/>
              </a:rPr>
              <a:t>(го)</a:t>
            </a:r>
            <a:endParaRPr lang="ru-RU" i="0" dirty="0">
              <a:latin typeface="Arial" charset="0"/>
            </a:endParaRPr>
          </a:p>
        </p:txBody>
      </p:sp>
      <p:grpSp>
        <p:nvGrpSpPr>
          <p:cNvPr id="2" name="Group 37"/>
          <p:cNvGrpSpPr>
            <a:grpSpLocks/>
          </p:cNvGrpSpPr>
          <p:nvPr/>
        </p:nvGrpSpPr>
        <p:grpSpPr bwMode="auto">
          <a:xfrm>
            <a:off x="323528" y="909167"/>
            <a:ext cx="7921625" cy="5543550"/>
            <a:chOff x="431" y="437"/>
            <a:chExt cx="4990" cy="3492"/>
          </a:xfrm>
        </p:grpSpPr>
        <p:sp>
          <p:nvSpPr>
            <p:cNvPr id="7180" name="Text Box 21"/>
            <p:cNvSpPr txBox="1">
              <a:spLocks noChangeArrowheads="1"/>
            </p:cNvSpPr>
            <p:nvPr/>
          </p:nvSpPr>
          <p:spPr bwMode="auto">
            <a:xfrm>
              <a:off x="476" y="3634"/>
              <a:ext cx="431" cy="17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ru-RU" i="0" dirty="0">
                  <a:latin typeface="Arial" charset="0"/>
                </a:rPr>
                <a:t>  </a:t>
              </a:r>
              <a:r>
                <a:rPr lang="ru-RU" i="0" dirty="0" smtClean="0">
                  <a:latin typeface="Arial" charset="0"/>
                </a:rPr>
                <a:t>4,8</a:t>
              </a:r>
              <a:endParaRPr lang="ru-RU" i="0" dirty="0">
                <a:latin typeface="Arial" charset="0"/>
              </a:endParaRPr>
            </a:p>
          </p:txBody>
        </p:sp>
        <p:grpSp>
          <p:nvGrpSpPr>
            <p:cNvPr id="3" name="Group 36"/>
            <p:cNvGrpSpPr>
              <a:grpSpLocks/>
            </p:cNvGrpSpPr>
            <p:nvPr/>
          </p:nvGrpSpPr>
          <p:grpSpPr bwMode="auto">
            <a:xfrm>
              <a:off x="431" y="437"/>
              <a:ext cx="4990" cy="3492"/>
              <a:chOff x="431" y="437"/>
              <a:chExt cx="4990" cy="3492"/>
            </a:xfrm>
          </p:grpSpPr>
          <p:grpSp>
            <p:nvGrpSpPr>
              <p:cNvPr id="4" name="Group 35"/>
              <p:cNvGrpSpPr>
                <a:grpSpLocks/>
              </p:cNvGrpSpPr>
              <p:nvPr/>
            </p:nvGrpSpPr>
            <p:grpSpPr bwMode="auto">
              <a:xfrm>
                <a:off x="431" y="437"/>
                <a:ext cx="4898" cy="3492"/>
                <a:chOff x="431" y="437"/>
                <a:chExt cx="4898" cy="3492"/>
              </a:xfrm>
            </p:grpSpPr>
            <p:sp>
              <p:nvSpPr>
                <p:cNvPr id="7189" name="Rectangle 4"/>
                <p:cNvSpPr>
                  <a:spLocks noChangeArrowheads="1"/>
                </p:cNvSpPr>
                <p:nvPr/>
              </p:nvSpPr>
              <p:spPr bwMode="auto">
                <a:xfrm>
                  <a:off x="431" y="3612"/>
                  <a:ext cx="499" cy="317"/>
                </a:xfrm>
                <a:prstGeom prst="rect">
                  <a:avLst/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 dirty="0"/>
                </a:p>
              </p:txBody>
            </p:sp>
            <p:sp>
              <p:nvSpPr>
                <p:cNvPr id="7190" name="Rectangle 5"/>
                <p:cNvSpPr>
                  <a:spLocks noChangeArrowheads="1"/>
                </p:cNvSpPr>
                <p:nvPr/>
              </p:nvSpPr>
              <p:spPr bwMode="auto">
                <a:xfrm>
                  <a:off x="930" y="2931"/>
                  <a:ext cx="499" cy="317"/>
                </a:xfrm>
                <a:prstGeom prst="rect">
                  <a:avLst/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 dirty="0"/>
                </a:p>
              </p:txBody>
            </p:sp>
            <p:sp>
              <p:nvSpPr>
                <p:cNvPr id="7191" name="Rectangle 6"/>
                <p:cNvSpPr>
                  <a:spLocks noChangeArrowheads="1"/>
                </p:cNvSpPr>
                <p:nvPr/>
              </p:nvSpPr>
              <p:spPr bwMode="auto">
                <a:xfrm>
                  <a:off x="1701" y="2387"/>
                  <a:ext cx="499" cy="317"/>
                </a:xfrm>
                <a:prstGeom prst="rect">
                  <a:avLst/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 dirty="0"/>
                </a:p>
              </p:txBody>
            </p:sp>
            <p:sp>
              <p:nvSpPr>
                <p:cNvPr id="7192" name="Rectangle 8"/>
                <p:cNvSpPr>
                  <a:spLocks noChangeArrowheads="1"/>
                </p:cNvSpPr>
                <p:nvPr/>
              </p:nvSpPr>
              <p:spPr bwMode="auto">
                <a:xfrm>
                  <a:off x="3515" y="1570"/>
                  <a:ext cx="499" cy="317"/>
                </a:xfrm>
                <a:prstGeom prst="rect">
                  <a:avLst/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 dirty="0"/>
                </a:p>
              </p:txBody>
            </p:sp>
            <p:sp>
              <p:nvSpPr>
                <p:cNvPr id="7193" name="Rectangle 9"/>
                <p:cNvSpPr>
                  <a:spLocks noChangeArrowheads="1"/>
                </p:cNvSpPr>
                <p:nvPr/>
              </p:nvSpPr>
              <p:spPr bwMode="auto">
                <a:xfrm>
                  <a:off x="4286" y="1026"/>
                  <a:ext cx="499" cy="317"/>
                </a:xfrm>
                <a:prstGeom prst="rect">
                  <a:avLst/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 dirty="0"/>
                </a:p>
              </p:txBody>
            </p:sp>
            <p:sp>
              <p:nvSpPr>
                <p:cNvPr id="7194" name="Rectangle 10"/>
                <p:cNvSpPr>
                  <a:spLocks noChangeArrowheads="1"/>
                </p:cNvSpPr>
                <p:nvPr/>
              </p:nvSpPr>
              <p:spPr bwMode="auto">
                <a:xfrm>
                  <a:off x="3107" y="437"/>
                  <a:ext cx="2222" cy="226"/>
                </a:xfrm>
                <a:prstGeom prst="rect">
                  <a:avLst/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 dirty="0"/>
                </a:p>
              </p:txBody>
            </p:sp>
            <p:sp>
              <p:nvSpPr>
                <p:cNvPr id="7195" name="Rectangle 11"/>
                <p:cNvSpPr>
                  <a:spLocks noChangeArrowheads="1"/>
                </p:cNvSpPr>
                <p:nvPr/>
              </p:nvSpPr>
              <p:spPr bwMode="auto">
                <a:xfrm>
                  <a:off x="2653" y="1979"/>
                  <a:ext cx="499" cy="317"/>
                </a:xfrm>
                <a:prstGeom prst="rect">
                  <a:avLst/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 dirty="0"/>
                </a:p>
              </p:txBody>
            </p:sp>
            <p:sp>
              <p:nvSpPr>
                <p:cNvPr id="7196" name="Arc 14"/>
                <p:cNvSpPr>
                  <a:spLocks/>
                </p:cNvSpPr>
                <p:nvPr/>
              </p:nvSpPr>
              <p:spPr bwMode="auto">
                <a:xfrm rot="7465542">
                  <a:off x="598" y="3270"/>
                  <a:ext cx="528" cy="262"/>
                </a:xfrm>
                <a:custGeom>
                  <a:avLst/>
                  <a:gdLst>
                    <a:gd name="T0" fmla="*/ 0 w 26183"/>
                    <a:gd name="T1" fmla="*/ 0 h 21600"/>
                    <a:gd name="T2" fmla="*/ 11 w 26183"/>
                    <a:gd name="T3" fmla="*/ 2 h 21600"/>
                    <a:gd name="T4" fmla="*/ 3 w 26183"/>
                    <a:gd name="T5" fmla="*/ 3 h 21600"/>
                    <a:gd name="T6" fmla="*/ 0 60000 65536"/>
                    <a:gd name="T7" fmla="*/ 0 60000 65536"/>
                    <a:gd name="T8" fmla="*/ 0 60000 65536"/>
                    <a:gd name="T9" fmla="*/ 0 w 26183"/>
                    <a:gd name="T10" fmla="*/ 0 h 21600"/>
                    <a:gd name="T11" fmla="*/ 26183 w 26183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6183" h="21600" fill="none" extrusionOk="0">
                      <a:moveTo>
                        <a:pt x="-1" y="1094"/>
                      </a:moveTo>
                      <a:cubicBezTo>
                        <a:pt x="2189" y="369"/>
                        <a:pt x="4482" y="-1"/>
                        <a:pt x="6789" y="0"/>
                      </a:cubicBezTo>
                      <a:cubicBezTo>
                        <a:pt x="15031" y="0"/>
                        <a:pt x="22554" y="4690"/>
                        <a:pt x="26183" y="12090"/>
                      </a:cubicBezTo>
                    </a:path>
                    <a:path w="26183" h="21600" stroke="0" extrusionOk="0">
                      <a:moveTo>
                        <a:pt x="-1" y="1094"/>
                      </a:moveTo>
                      <a:cubicBezTo>
                        <a:pt x="2189" y="369"/>
                        <a:pt x="4482" y="-1"/>
                        <a:pt x="6789" y="0"/>
                      </a:cubicBezTo>
                      <a:cubicBezTo>
                        <a:pt x="15031" y="0"/>
                        <a:pt x="22554" y="4690"/>
                        <a:pt x="26183" y="12090"/>
                      </a:cubicBezTo>
                      <a:lnTo>
                        <a:pt x="6789" y="21600"/>
                      </a:lnTo>
                      <a:close/>
                    </a:path>
                  </a:pathLst>
                </a:custGeom>
                <a:noFill/>
                <a:ln w="25400">
                  <a:solidFill>
                    <a:schemeClr val="tx1"/>
                  </a:solidFill>
                  <a:round/>
                  <a:headEnd type="stealth" w="lg" len="lg"/>
                  <a:tailEnd/>
                </a:ln>
              </p:spPr>
              <p:txBody>
                <a:bodyPr wrap="none" anchor="ctr"/>
                <a:lstStyle/>
                <a:p>
                  <a:endParaRPr lang="ru-RU" dirty="0"/>
                </a:p>
              </p:txBody>
            </p:sp>
            <p:sp>
              <p:nvSpPr>
                <p:cNvPr id="7197" name="Arc 15"/>
                <p:cNvSpPr>
                  <a:spLocks/>
                </p:cNvSpPr>
                <p:nvPr/>
              </p:nvSpPr>
              <p:spPr bwMode="auto">
                <a:xfrm rot="20225440" flipH="1">
                  <a:off x="1179" y="2704"/>
                  <a:ext cx="581" cy="219"/>
                </a:xfrm>
                <a:custGeom>
                  <a:avLst/>
                  <a:gdLst>
                    <a:gd name="T0" fmla="*/ 0 w 27308"/>
                    <a:gd name="T1" fmla="*/ 0 h 21600"/>
                    <a:gd name="T2" fmla="*/ 12 w 27308"/>
                    <a:gd name="T3" fmla="*/ 1 h 21600"/>
                    <a:gd name="T4" fmla="*/ 4 w 27308"/>
                    <a:gd name="T5" fmla="*/ 2 h 21600"/>
                    <a:gd name="T6" fmla="*/ 0 60000 65536"/>
                    <a:gd name="T7" fmla="*/ 0 60000 65536"/>
                    <a:gd name="T8" fmla="*/ 0 60000 65536"/>
                    <a:gd name="T9" fmla="*/ 0 w 27308"/>
                    <a:gd name="T10" fmla="*/ 0 h 21600"/>
                    <a:gd name="T11" fmla="*/ 27308 w 27308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7308" h="21600" fill="none" extrusionOk="0">
                      <a:moveTo>
                        <a:pt x="0" y="1502"/>
                      </a:moveTo>
                      <a:cubicBezTo>
                        <a:pt x="2520" y="509"/>
                        <a:pt x="5205" y="-1"/>
                        <a:pt x="7914" y="0"/>
                      </a:cubicBezTo>
                      <a:cubicBezTo>
                        <a:pt x="16156" y="0"/>
                        <a:pt x="23679" y="4690"/>
                        <a:pt x="27308" y="12090"/>
                      </a:cubicBezTo>
                    </a:path>
                    <a:path w="27308" h="21600" stroke="0" extrusionOk="0">
                      <a:moveTo>
                        <a:pt x="0" y="1502"/>
                      </a:moveTo>
                      <a:cubicBezTo>
                        <a:pt x="2520" y="509"/>
                        <a:pt x="5205" y="-1"/>
                        <a:pt x="7914" y="0"/>
                      </a:cubicBezTo>
                      <a:cubicBezTo>
                        <a:pt x="16156" y="0"/>
                        <a:pt x="23679" y="4690"/>
                        <a:pt x="27308" y="12090"/>
                      </a:cubicBezTo>
                      <a:lnTo>
                        <a:pt x="7914" y="21600"/>
                      </a:lnTo>
                      <a:close/>
                    </a:path>
                  </a:pathLst>
                </a:custGeom>
                <a:noFill/>
                <a:ln w="25400">
                  <a:solidFill>
                    <a:schemeClr val="tx1"/>
                  </a:solidFill>
                  <a:round/>
                  <a:headEnd type="stealth" w="lg" len="lg"/>
                  <a:tailEnd/>
                </a:ln>
              </p:spPr>
              <p:txBody>
                <a:bodyPr wrap="none" anchor="ctr"/>
                <a:lstStyle/>
                <a:p>
                  <a:endParaRPr lang="ru-RU" dirty="0"/>
                </a:p>
              </p:txBody>
            </p:sp>
            <p:sp>
              <p:nvSpPr>
                <p:cNvPr id="7198" name="Arc 16"/>
                <p:cNvSpPr>
                  <a:spLocks/>
                </p:cNvSpPr>
                <p:nvPr/>
              </p:nvSpPr>
              <p:spPr bwMode="auto">
                <a:xfrm rot="-2042866" flipH="1" flipV="1">
                  <a:off x="2132" y="2205"/>
                  <a:ext cx="656" cy="305"/>
                </a:xfrm>
                <a:custGeom>
                  <a:avLst/>
                  <a:gdLst>
                    <a:gd name="T0" fmla="*/ 0 w 17346"/>
                    <a:gd name="T1" fmla="*/ 0 h 21600"/>
                    <a:gd name="T2" fmla="*/ 25 w 17346"/>
                    <a:gd name="T3" fmla="*/ 2 h 21600"/>
                    <a:gd name="T4" fmla="*/ 0 w 17346"/>
                    <a:gd name="T5" fmla="*/ 4 h 21600"/>
                    <a:gd name="T6" fmla="*/ 0 60000 65536"/>
                    <a:gd name="T7" fmla="*/ 0 60000 65536"/>
                    <a:gd name="T8" fmla="*/ 0 60000 65536"/>
                    <a:gd name="T9" fmla="*/ 0 w 17346"/>
                    <a:gd name="T10" fmla="*/ 0 h 21600"/>
                    <a:gd name="T11" fmla="*/ 17346 w 17346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7346" h="21600" fill="none" extrusionOk="0">
                      <a:moveTo>
                        <a:pt x="0" y="0"/>
                      </a:moveTo>
                      <a:cubicBezTo>
                        <a:pt x="33" y="0"/>
                        <a:pt x="67" y="-1"/>
                        <a:pt x="101" y="0"/>
                      </a:cubicBezTo>
                      <a:cubicBezTo>
                        <a:pt x="6879" y="0"/>
                        <a:pt x="13264" y="3181"/>
                        <a:pt x="17345" y="8593"/>
                      </a:cubicBezTo>
                    </a:path>
                    <a:path w="17346" h="21600" stroke="0" extrusionOk="0">
                      <a:moveTo>
                        <a:pt x="0" y="0"/>
                      </a:moveTo>
                      <a:cubicBezTo>
                        <a:pt x="33" y="0"/>
                        <a:pt x="67" y="-1"/>
                        <a:pt x="101" y="0"/>
                      </a:cubicBezTo>
                      <a:cubicBezTo>
                        <a:pt x="6879" y="0"/>
                        <a:pt x="13264" y="3181"/>
                        <a:pt x="17345" y="8593"/>
                      </a:cubicBezTo>
                      <a:lnTo>
                        <a:pt x="101" y="21600"/>
                      </a:lnTo>
                      <a:close/>
                    </a:path>
                  </a:pathLst>
                </a:custGeom>
                <a:noFill/>
                <a:ln w="25400">
                  <a:solidFill>
                    <a:schemeClr val="tx1"/>
                  </a:solidFill>
                  <a:round/>
                  <a:headEnd type="stealth" w="lg" len="lg"/>
                  <a:tailEnd/>
                </a:ln>
              </p:spPr>
              <p:txBody>
                <a:bodyPr wrap="none" anchor="ctr"/>
                <a:lstStyle/>
                <a:p>
                  <a:endParaRPr lang="ru-RU" dirty="0"/>
                </a:p>
              </p:txBody>
            </p:sp>
            <p:sp>
              <p:nvSpPr>
                <p:cNvPr id="7199" name="Arc 17"/>
                <p:cNvSpPr>
                  <a:spLocks/>
                </p:cNvSpPr>
                <p:nvPr/>
              </p:nvSpPr>
              <p:spPr bwMode="auto">
                <a:xfrm rot="8941115">
                  <a:off x="3107" y="1911"/>
                  <a:ext cx="603" cy="156"/>
                </a:xfrm>
                <a:custGeom>
                  <a:avLst/>
                  <a:gdLst>
                    <a:gd name="T0" fmla="*/ 0 w 23618"/>
                    <a:gd name="T1" fmla="*/ 0 h 21600"/>
                    <a:gd name="T2" fmla="*/ 15 w 23618"/>
                    <a:gd name="T3" fmla="*/ 0 h 21600"/>
                    <a:gd name="T4" fmla="*/ 4 w 23618"/>
                    <a:gd name="T5" fmla="*/ 1 h 21600"/>
                    <a:gd name="T6" fmla="*/ 0 60000 65536"/>
                    <a:gd name="T7" fmla="*/ 0 60000 65536"/>
                    <a:gd name="T8" fmla="*/ 0 60000 65536"/>
                    <a:gd name="T9" fmla="*/ 0 w 23618"/>
                    <a:gd name="T10" fmla="*/ 0 h 21600"/>
                    <a:gd name="T11" fmla="*/ 23618 w 23618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3618" h="21600" fill="none" extrusionOk="0">
                      <a:moveTo>
                        <a:pt x="-1" y="1094"/>
                      </a:moveTo>
                      <a:cubicBezTo>
                        <a:pt x="2189" y="369"/>
                        <a:pt x="4482" y="-1"/>
                        <a:pt x="6789" y="0"/>
                      </a:cubicBezTo>
                      <a:cubicBezTo>
                        <a:pt x="13329" y="0"/>
                        <a:pt x="19518" y="2963"/>
                        <a:pt x="23618" y="8059"/>
                      </a:cubicBezTo>
                    </a:path>
                    <a:path w="23618" h="21600" stroke="0" extrusionOk="0">
                      <a:moveTo>
                        <a:pt x="-1" y="1094"/>
                      </a:moveTo>
                      <a:cubicBezTo>
                        <a:pt x="2189" y="369"/>
                        <a:pt x="4482" y="-1"/>
                        <a:pt x="6789" y="0"/>
                      </a:cubicBezTo>
                      <a:cubicBezTo>
                        <a:pt x="13329" y="0"/>
                        <a:pt x="19518" y="2963"/>
                        <a:pt x="23618" y="8059"/>
                      </a:cubicBezTo>
                      <a:lnTo>
                        <a:pt x="6789" y="21600"/>
                      </a:lnTo>
                      <a:close/>
                    </a:path>
                  </a:pathLst>
                </a:custGeom>
                <a:noFill/>
                <a:ln w="25400">
                  <a:solidFill>
                    <a:schemeClr val="tx1"/>
                  </a:solidFill>
                  <a:round/>
                  <a:headEnd type="stealth" w="lg" len="lg"/>
                  <a:tailEnd/>
                </a:ln>
              </p:spPr>
              <p:txBody>
                <a:bodyPr wrap="none" anchor="ctr"/>
                <a:lstStyle/>
                <a:p>
                  <a:endParaRPr lang="ru-RU" dirty="0"/>
                </a:p>
              </p:txBody>
            </p:sp>
            <p:sp>
              <p:nvSpPr>
                <p:cNvPr id="7200" name="Arc 18"/>
                <p:cNvSpPr>
                  <a:spLocks/>
                </p:cNvSpPr>
                <p:nvPr/>
              </p:nvSpPr>
              <p:spPr bwMode="auto">
                <a:xfrm rot="8365566">
                  <a:off x="3923" y="1412"/>
                  <a:ext cx="603" cy="156"/>
                </a:xfrm>
                <a:custGeom>
                  <a:avLst/>
                  <a:gdLst>
                    <a:gd name="T0" fmla="*/ 0 w 23618"/>
                    <a:gd name="T1" fmla="*/ 0 h 21600"/>
                    <a:gd name="T2" fmla="*/ 15 w 23618"/>
                    <a:gd name="T3" fmla="*/ 0 h 21600"/>
                    <a:gd name="T4" fmla="*/ 4 w 23618"/>
                    <a:gd name="T5" fmla="*/ 1 h 21600"/>
                    <a:gd name="T6" fmla="*/ 0 60000 65536"/>
                    <a:gd name="T7" fmla="*/ 0 60000 65536"/>
                    <a:gd name="T8" fmla="*/ 0 60000 65536"/>
                    <a:gd name="T9" fmla="*/ 0 w 23618"/>
                    <a:gd name="T10" fmla="*/ 0 h 21600"/>
                    <a:gd name="T11" fmla="*/ 23618 w 23618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3618" h="21600" fill="none" extrusionOk="0">
                      <a:moveTo>
                        <a:pt x="-1" y="1094"/>
                      </a:moveTo>
                      <a:cubicBezTo>
                        <a:pt x="2189" y="369"/>
                        <a:pt x="4482" y="-1"/>
                        <a:pt x="6789" y="0"/>
                      </a:cubicBezTo>
                      <a:cubicBezTo>
                        <a:pt x="13329" y="0"/>
                        <a:pt x="19518" y="2963"/>
                        <a:pt x="23618" y="8059"/>
                      </a:cubicBezTo>
                    </a:path>
                    <a:path w="23618" h="21600" stroke="0" extrusionOk="0">
                      <a:moveTo>
                        <a:pt x="-1" y="1094"/>
                      </a:moveTo>
                      <a:cubicBezTo>
                        <a:pt x="2189" y="369"/>
                        <a:pt x="4482" y="-1"/>
                        <a:pt x="6789" y="0"/>
                      </a:cubicBezTo>
                      <a:cubicBezTo>
                        <a:pt x="13329" y="0"/>
                        <a:pt x="19518" y="2963"/>
                        <a:pt x="23618" y="8059"/>
                      </a:cubicBezTo>
                      <a:lnTo>
                        <a:pt x="6789" y="21600"/>
                      </a:lnTo>
                      <a:close/>
                    </a:path>
                  </a:pathLst>
                </a:custGeom>
                <a:noFill/>
                <a:ln w="25400">
                  <a:solidFill>
                    <a:schemeClr val="tx1"/>
                  </a:solidFill>
                  <a:round/>
                  <a:headEnd type="stealth" w="lg" len="lg"/>
                  <a:tailEnd/>
                </a:ln>
              </p:spPr>
              <p:txBody>
                <a:bodyPr wrap="none" anchor="ctr"/>
                <a:lstStyle/>
                <a:p>
                  <a:endParaRPr lang="ru-RU" dirty="0"/>
                </a:p>
              </p:txBody>
            </p:sp>
            <p:sp>
              <p:nvSpPr>
                <p:cNvPr id="7201" name="Arc 19"/>
                <p:cNvSpPr>
                  <a:spLocks/>
                </p:cNvSpPr>
                <p:nvPr/>
              </p:nvSpPr>
              <p:spPr bwMode="auto">
                <a:xfrm rot="7132203">
                  <a:off x="4629" y="796"/>
                  <a:ext cx="558" cy="156"/>
                </a:xfrm>
                <a:custGeom>
                  <a:avLst/>
                  <a:gdLst>
                    <a:gd name="T0" fmla="*/ 0 w 23618"/>
                    <a:gd name="T1" fmla="*/ 0 h 21600"/>
                    <a:gd name="T2" fmla="*/ 13 w 23618"/>
                    <a:gd name="T3" fmla="*/ 0 h 21600"/>
                    <a:gd name="T4" fmla="*/ 4 w 23618"/>
                    <a:gd name="T5" fmla="*/ 1 h 21600"/>
                    <a:gd name="T6" fmla="*/ 0 60000 65536"/>
                    <a:gd name="T7" fmla="*/ 0 60000 65536"/>
                    <a:gd name="T8" fmla="*/ 0 60000 65536"/>
                    <a:gd name="T9" fmla="*/ 0 w 23618"/>
                    <a:gd name="T10" fmla="*/ 0 h 21600"/>
                    <a:gd name="T11" fmla="*/ 23618 w 23618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3618" h="21600" fill="none" extrusionOk="0">
                      <a:moveTo>
                        <a:pt x="-1" y="1094"/>
                      </a:moveTo>
                      <a:cubicBezTo>
                        <a:pt x="2189" y="369"/>
                        <a:pt x="4482" y="-1"/>
                        <a:pt x="6789" y="0"/>
                      </a:cubicBezTo>
                      <a:cubicBezTo>
                        <a:pt x="13329" y="0"/>
                        <a:pt x="19518" y="2963"/>
                        <a:pt x="23618" y="8059"/>
                      </a:cubicBezTo>
                    </a:path>
                    <a:path w="23618" h="21600" stroke="0" extrusionOk="0">
                      <a:moveTo>
                        <a:pt x="-1" y="1094"/>
                      </a:moveTo>
                      <a:cubicBezTo>
                        <a:pt x="2189" y="369"/>
                        <a:pt x="4482" y="-1"/>
                        <a:pt x="6789" y="0"/>
                      </a:cubicBezTo>
                      <a:cubicBezTo>
                        <a:pt x="13329" y="0"/>
                        <a:pt x="19518" y="2963"/>
                        <a:pt x="23618" y="8059"/>
                      </a:cubicBezTo>
                      <a:lnTo>
                        <a:pt x="6789" y="21600"/>
                      </a:lnTo>
                      <a:close/>
                    </a:path>
                  </a:pathLst>
                </a:custGeom>
                <a:noFill/>
                <a:ln w="25400">
                  <a:solidFill>
                    <a:schemeClr val="tx1"/>
                  </a:solidFill>
                  <a:round/>
                  <a:headEnd type="stealth" w="lg" len="lg"/>
                  <a:tailEnd/>
                </a:ln>
              </p:spPr>
              <p:txBody>
                <a:bodyPr wrap="none" anchor="ctr"/>
                <a:lstStyle/>
                <a:p>
                  <a:endParaRPr lang="ru-RU" dirty="0"/>
                </a:p>
              </p:txBody>
            </p:sp>
          </p:grpSp>
          <p:sp>
            <p:nvSpPr>
              <p:cNvPr id="7183" name="Text Box 22"/>
              <p:cNvSpPr txBox="1">
                <a:spLocks noChangeArrowheads="1"/>
              </p:cNvSpPr>
              <p:nvPr/>
            </p:nvSpPr>
            <p:spPr bwMode="auto">
              <a:xfrm>
                <a:off x="1088" y="3317"/>
                <a:ext cx="409" cy="174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r>
                  <a:rPr lang="ru-RU" dirty="0" smtClean="0"/>
                  <a:t>+ 3,6</a:t>
                </a:r>
                <a:endParaRPr lang="ru-RU" i="0" dirty="0">
                  <a:latin typeface="Arial" charset="0"/>
                </a:endParaRPr>
              </a:p>
            </p:txBody>
          </p:sp>
          <p:sp>
            <p:nvSpPr>
              <p:cNvPr id="7184" name="Text Box 24"/>
              <p:cNvSpPr txBox="1">
                <a:spLocks noChangeArrowheads="1"/>
              </p:cNvSpPr>
              <p:nvPr/>
            </p:nvSpPr>
            <p:spPr bwMode="auto">
              <a:xfrm>
                <a:off x="1429" y="2682"/>
                <a:ext cx="409" cy="174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r>
                  <a:rPr lang="ru-RU" dirty="0" smtClean="0"/>
                  <a:t>:6</a:t>
                </a:r>
                <a:endParaRPr lang="ru-RU" i="0" dirty="0">
                  <a:latin typeface="Arial" charset="0"/>
                </a:endParaRPr>
              </a:p>
            </p:txBody>
          </p:sp>
          <p:sp>
            <p:nvSpPr>
              <p:cNvPr id="7185" name="Text Box 25"/>
              <p:cNvSpPr txBox="1">
                <a:spLocks noChangeArrowheads="1"/>
              </p:cNvSpPr>
              <p:nvPr/>
            </p:nvSpPr>
            <p:spPr bwMode="auto">
              <a:xfrm>
                <a:off x="2494" y="2432"/>
                <a:ext cx="409" cy="269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r>
                  <a:rPr lang="ru-RU" sz="1800" i="0" dirty="0"/>
                  <a:t>•</a:t>
                </a:r>
                <a:r>
                  <a:rPr lang="ru-RU" i="0" dirty="0"/>
                  <a:t> </a:t>
                </a:r>
                <a:r>
                  <a:rPr lang="ru-RU" i="0" dirty="0">
                    <a:latin typeface="Arial" charset="0"/>
                  </a:rPr>
                  <a:t>2</a:t>
                </a:r>
              </a:p>
            </p:txBody>
          </p:sp>
          <p:sp>
            <p:nvSpPr>
              <p:cNvPr id="7186" name="Text Box 26"/>
              <p:cNvSpPr txBox="1">
                <a:spLocks noChangeArrowheads="1"/>
              </p:cNvSpPr>
              <p:nvPr/>
            </p:nvSpPr>
            <p:spPr bwMode="auto">
              <a:xfrm>
                <a:off x="3424" y="2001"/>
                <a:ext cx="363" cy="174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r>
                  <a:rPr lang="ru-RU" dirty="0" smtClean="0"/>
                  <a:t>-2</a:t>
                </a:r>
                <a:endParaRPr lang="ru-RU" i="0" dirty="0">
                  <a:latin typeface="Arial" charset="0"/>
                </a:endParaRPr>
              </a:p>
            </p:txBody>
          </p:sp>
          <p:sp>
            <p:nvSpPr>
              <p:cNvPr id="7187" name="Text Box 27"/>
              <p:cNvSpPr txBox="1">
                <a:spLocks noChangeArrowheads="1"/>
              </p:cNvSpPr>
              <p:nvPr/>
            </p:nvSpPr>
            <p:spPr bwMode="auto">
              <a:xfrm>
                <a:off x="4286" y="1457"/>
                <a:ext cx="409" cy="174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r>
                  <a:rPr lang="ru-RU" sz="1800" i="0" dirty="0"/>
                  <a:t>•</a:t>
                </a:r>
                <a:r>
                  <a:rPr lang="ru-RU" i="0" dirty="0"/>
                  <a:t> </a:t>
                </a:r>
                <a:r>
                  <a:rPr lang="ru-RU" dirty="0" smtClean="0">
                    <a:latin typeface="Arial" charset="0"/>
                  </a:rPr>
                  <a:t>10</a:t>
                </a:r>
                <a:endParaRPr lang="ru-RU" i="0" dirty="0">
                  <a:latin typeface="Arial" charset="0"/>
                </a:endParaRPr>
              </a:p>
            </p:txBody>
          </p:sp>
          <p:sp>
            <p:nvSpPr>
              <p:cNvPr id="7188" name="Text Box 28"/>
              <p:cNvSpPr txBox="1">
                <a:spLocks noChangeArrowheads="1"/>
              </p:cNvSpPr>
              <p:nvPr/>
            </p:nvSpPr>
            <p:spPr bwMode="auto">
              <a:xfrm>
                <a:off x="5012" y="777"/>
                <a:ext cx="409" cy="174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r>
                  <a:rPr lang="ru-RU" i="0" dirty="0" smtClean="0"/>
                  <a:t> </a:t>
                </a:r>
                <a:endParaRPr lang="ru-RU" i="0" dirty="0">
                  <a:latin typeface="Arial" charset="0"/>
                </a:endParaRPr>
              </a:p>
            </p:txBody>
          </p:sp>
        </p:grpSp>
      </p:grpSp>
      <p:sp>
        <p:nvSpPr>
          <p:cNvPr id="3101" name="Text Box 29"/>
          <p:cNvSpPr txBox="1">
            <a:spLocks noChangeArrowheads="1"/>
          </p:cNvSpPr>
          <p:nvPr/>
        </p:nvSpPr>
        <p:spPr bwMode="auto">
          <a:xfrm>
            <a:off x="2490788" y="3976688"/>
            <a:ext cx="503237" cy="55399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ru-RU" dirty="0" smtClean="0">
                <a:latin typeface="Arial" charset="0"/>
              </a:rPr>
              <a:t>1,4</a:t>
            </a:r>
          </a:p>
          <a:p>
            <a:r>
              <a:rPr lang="ru-RU" dirty="0" smtClean="0">
                <a:latin typeface="Arial" charset="0"/>
              </a:rPr>
              <a:t>(</a:t>
            </a:r>
            <a:r>
              <a:rPr lang="ru-RU" dirty="0" err="1" smtClean="0">
                <a:latin typeface="Arial" charset="0"/>
              </a:rPr>
              <a:t>ло</a:t>
            </a:r>
            <a:r>
              <a:rPr lang="ru-RU" dirty="0" smtClean="0">
                <a:latin typeface="Arial" charset="0"/>
              </a:rPr>
              <a:t>)</a:t>
            </a:r>
            <a:endParaRPr lang="ru-RU" i="0" dirty="0">
              <a:latin typeface="Arial" charset="0"/>
            </a:endParaRPr>
          </a:p>
        </p:txBody>
      </p:sp>
      <p:sp>
        <p:nvSpPr>
          <p:cNvPr id="3102" name="Text Box 30"/>
          <p:cNvSpPr txBox="1">
            <a:spLocks noChangeArrowheads="1"/>
          </p:cNvSpPr>
          <p:nvPr/>
        </p:nvSpPr>
        <p:spPr bwMode="auto">
          <a:xfrm>
            <a:off x="4024313" y="3319463"/>
            <a:ext cx="539750" cy="55399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ru-RU" i="0" dirty="0">
                <a:latin typeface="Arial" charset="0"/>
              </a:rPr>
              <a:t> </a:t>
            </a:r>
            <a:r>
              <a:rPr lang="ru-RU" dirty="0" smtClean="0">
                <a:latin typeface="Arial" charset="0"/>
              </a:rPr>
              <a:t>2,8 (се)</a:t>
            </a:r>
            <a:endParaRPr lang="ru-RU" i="0" dirty="0">
              <a:latin typeface="Arial" charset="0"/>
            </a:endParaRPr>
          </a:p>
        </p:txBody>
      </p:sp>
      <p:sp>
        <p:nvSpPr>
          <p:cNvPr id="3103" name="Text Box 31"/>
          <p:cNvSpPr txBox="1">
            <a:spLocks noChangeArrowheads="1"/>
          </p:cNvSpPr>
          <p:nvPr/>
        </p:nvSpPr>
        <p:spPr bwMode="auto">
          <a:xfrm>
            <a:off x="5338763" y="2698750"/>
            <a:ext cx="647700" cy="55399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ru-RU" dirty="0" smtClean="0">
                <a:latin typeface="Arial" charset="0"/>
              </a:rPr>
              <a:t>0,8</a:t>
            </a:r>
          </a:p>
          <a:p>
            <a:r>
              <a:rPr lang="ru-RU" dirty="0" smtClean="0">
                <a:latin typeface="Arial" charset="0"/>
              </a:rPr>
              <a:t>(мен)</a:t>
            </a:r>
            <a:endParaRPr lang="ru-RU" i="0" dirty="0">
              <a:latin typeface="Arial" charset="0"/>
            </a:endParaRPr>
          </a:p>
        </p:txBody>
      </p:sp>
      <p:sp>
        <p:nvSpPr>
          <p:cNvPr id="3104" name="Text Box 32"/>
          <p:cNvSpPr txBox="1">
            <a:spLocks noChangeArrowheads="1"/>
          </p:cNvSpPr>
          <p:nvPr/>
        </p:nvSpPr>
        <p:spPr bwMode="auto">
          <a:xfrm>
            <a:off x="6507163" y="1785938"/>
            <a:ext cx="755650" cy="55399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ru-RU" dirty="0" smtClean="0">
                <a:latin typeface="Arial" charset="0"/>
              </a:rPr>
              <a:t>8 (</a:t>
            </a:r>
            <a:r>
              <a:rPr lang="ru-RU" dirty="0" err="1" smtClean="0">
                <a:latin typeface="Arial" charset="0"/>
              </a:rPr>
              <a:t>ные</a:t>
            </a:r>
            <a:r>
              <a:rPr lang="ru-RU" dirty="0" smtClean="0">
                <a:latin typeface="Arial" charset="0"/>
              </a:rPr>
              <a:t>)</a:t>
            </a:r>
            <a:endParaRPr lang="ru-RU" i="0" dirty="0">
              <a:latin typeface="Arial" charset="0"/>
            </a:endParaRPr>
          </a:p>
        </p:txBody>
      </p:sp>
      <p:sp>
        <p:nvSpPr>
          <p:cNvPr id="13313" name="Rectangle 1"/>
          <p:cNvSpPr>
            <a:spLocks noChangeArrowheads="1"/>
          </p:cNvSpPr>
          <p:nvPr/>
        </p:nvSpPr>
        <p:spPr bwMode="auto">
          <a:xfrm>
            <a:off x="4479634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2900" algn="l"/>
              </a:tabLst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932040" y="4653136"/>
            <a:ext cx="2375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7" name="Прямоугольник 36"/>
          <p:cNvSpPr/>
          <p:nvPr/>
        </p:nvSpPr>
        <p:spPr>
          <a:xfrm>
            <a:off x="5652120" y="836712"/>
            <a:ext cx="181735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 smtClean="0">
                <a:solidFill>
                  <a:prstClr val="black"/>
                </a:solidFill>
              </a:rPr>
              <a:t>Голосеменные</a:t>
            </a:r>
            <a:endParaRPr lang="ru-RU" sz="2000" b="1" dirty="0"/>
          </a:p>
        </p:txBody>
      </p:sp>
      <p:sp>
        <p:nvSpPr>
          <p:cNvPr id="34" name="Нижний колонтитул 3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        </a:t>
            </a:r>
            <a:r>
              <a:rPr lang="ru-RU" dirty="0" smtClean="0"/>
              <a:t>Иванова Людмила Валентиновна</a:t>
            </a:r>
            <a:endParaRPr lang="ru-RU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2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3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repeatCount="2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0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repeatCount="2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repeatCount="2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3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repeatCount="2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3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repeatCount="2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3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92" grpId="0"/>
      <p:bldP spid="3095" grpId="0"/>
      <p:bldP spid="3101" grpId="0"/>
      <p:bldP spid="3102" grpId="0"/>
      <p:bldP spid="3103" grpId="0"/>
      <p:bldP spid="3104" grpId="0"/>
      <p:bldP spid="3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algn="ctr"/>
            <a:r>
              <a:rPr lang="ru-RU" sz="3200" dirty="0" smtClean="0">
                <a:solidFill>
                  <a:schemeClr val="tx1"/>
                </a:solidFill>
                <a:latin typeface="Arial" pitchFamily="34" charset="0"/>
              </a:rPr>
              <a:t/>
            </a:r>
            <a:br>
              <a:rPr lang="ru-RU" sz="3200" dirty="0" smtClean="0">
                <a:solidFill>
                  <a:schemeClr val="tx1"/>
                </a:solidFill>
                <a:latin typeface="Arial" pitchFamily="34" charset="0"/>
              </a:rPr>
            </a:br>
            <a:r>
              <a:rPr lang="ru-RU" sz="3200" dirty="0" smtClean="0">
                <a:solidFill>
                  <a:schemeClr val="tx1"/>
                </a:solidFill>
                <a:latin typeface="Arial" pitchFamily="34" charset="0"/>
              </a:rPr>
              <a:t>Математика 5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ctr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  <a:tabLst>
                <a:tab pos="342900" algn="l"/>
              </a:tabLst>
            </a:pPr>
            <a:endParaRPr lang="ru-RU" sz="2800" b="1" dirty="0" smtClean="0">
              <a:latin typeface="Arial" pitchFamily="34" charset="0"/>
              <a:ea typeface="Times New Roman" pitchFamily="18" charset="0"/>
            </a:endParaRPr>
          </a:p>
          <a:p>
            <a:pPr marL="0" lvl="0" indent="0" algn="ctr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  <a:tabLst>
                <a:tab pos="342900" algn="l"/>
              </a:tabLst>
            </a:pPr>
            <a:r>
              <a:rPr lang="ru-RU" sz="4800" b="1" dirty="0" smtClean="0">
                <a:latin typeface="Arial" pitchFamily="34" charset="0"/>
                <a:ea typeface="Times New Roman" pitchFamily="18" charset="0"/>
              </a:rPr>
              <a:t>Путешествие десятичных дробей </a:t>
            </a:r>
          </a:p>
          <a:p>
            <a:pPr marL="0" lvl="0" indent="0" algn="ctr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  <a:tabLst>
                <a:tab pos="342900" algn="l"/>
              </a:tabLst>
            </a:pPr>
            <a:r>
              <a:rPr lang="ru-RU" sz="4800" b="1" dirty="0" smtClean="0">
                <a:latin typeface="Arial" pitchFamily="34" charset="0"/>
                <a:ea typeface="Times New Roman" pitchFamily="18" charset="0"/>
              </a:rPr>
              <a:t>в мир голосеменных.</a:t>
            </a:r>
            <a:endParaRPr lang="ru-RU" sz="4800" dirty="0" smtClean="0">
              <a:latin typeface="Arial" pitchFamily="34" charset="0"/>
            </a:endParaRPr>
          </a:p>
          <a:p>
            <a:endParaRPr lang="ru-RU" sz="4800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               Иванова Людмила Валентиновна</a:t>
            </a:r>
            <a:endParaRPr lang="ru-RU" dirty="0"/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0" y="0"/>
            <a:ext cx="184731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2900" algn="l"/>
              </a:tabLst>
            </a:pP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Решение уравнений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Решив  первое уравнение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- 27,5 =38,1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вы отгадаете   загадку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Высока, стройна, душиста,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небо тянется она.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Вся одежда золотиста,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Только шапка зелена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(656-ель              65,6-сосна            0,2-ольха)  </a:t>
            </a: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Решив второе уравнение, вы узнаете кого называют на Руси русской красавицей         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13,5 :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– 0,25 = 0,5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(18 —  ель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1,8—береза        )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Корень третьего уравнения подскажет нам, какое растение сбрасывает иголки на зиму    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11,88 : (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– 2,9) = 2,7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( 0,73-ель             7,3 —    лиственница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46,9 — дуб) </a:t>
            </a:r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          Иванова Людмила Валентиновна</a:t>
            </a:r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2600" y="288925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4000" dirty="0" smtClean="0"/>
              <a:t>Решить задачу</a:t>
            </a:r>
            <a:endParaRPr lang="ru-RU" sz="4000" b="1" i="1" dirty="0" smtClean="0">
              <a:latin typeface="Georg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000" dirty="0" smtClean="0"/>
              <a:t>       Из одного дерева можно получить </a:t>
            </a:r>
            <a:r>
              <a:rPr lang="ru-RU" sz="6000" dirty="0" smtClean="0"/>
              <a:t>60</a:t>
            </a:r>
            <a:r>
              <a:rPr lang="ru-RU" sz="4000" dirty="0" smtClean="0"/>
              <a:t> кг бумаги. </a:t>
            </a:r>
            <a:r>
              <a:rPr lang="ru-RU" sz="6000" dirty="0" smtClean="0"/>
              <a:t>20</a:t>
            </a:r>
            <a:r>
              <a:rPr lang="ru-RU" sz="4000" dirty="0" smtClean="0"/>
              <a:t> кг макулатуры спасает 3 дерева от вырубки.</a:t>
            </a:r>
            <a:r>
              <a:rPr lang="ru-RU" sz="4000" b="1" dirty="0" smtClean="0"/>
              <a:t> Сколько можно сохранить  деревьев, если собрать 950 кг  макулатуры?</a:t>
            </a:r>
            <a:endParaRPr lang="ru-RU" sz="4000" dirty="0" smtClean="0"/>
          </a:p>
          <a:p>
            <a:endParaRPr lang="ru-RU" sz="2400" dirty="0" smtClean="0">
              <a:latin typeface="Georgia" pitchFamily="18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                   Иванова Людмила Валентиновна</a:t>
            </a: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Решить задачу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000" dirty="0" smtClean="0"/>
              <a:t>Лиственница - ценное хвойное дерево. К </a:t>
            </a:r>
            <a:r>
              <a:rPr lang="ru-RU" sz="4000" b="1" dirty="0" smtClean="0"/>
              <a:t>столетнем</a:t>
            </a:r>
            <a:r>
              <a:rPr lang="ru-RU" sz="4000" dirty="0" smtClean="0"/>
              <a:t>у юбилею она достигает </a:t>
            </a:r>
            <a:r>
              <a:rPr lang="ru-RU" sz="4000" b="1" dirty="0" smtClean="0"/>
              <a:t>30</a:t>
            </a:r>
            <a:r>
              <a:rPr lang="ru-RU" sz="4000" dirty="0" smtClean="0"/>
              <a:t> м высоту. На сколько  метров лиственница вырастает за год? </a:t>
            </a:r>
            <a:endParaRPr lang="ru-RU" sz="4000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Иванова Людмила Валентиновна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Решить задачу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z="4800" dirty="0" smtClean="0"/>
              <a:t>Сосна ниже ели в </a:t>
            </a:r>
            <a:r>
              <a:rPr lang="ru-RU" sz="4800" b="1" dirty="0" smtClean="0"/>
              <a:t>2,4</a:t>
            </a:r>
            <a:r>
              <a:rPr lang="ru-RU" sz="4800" dirty="0" smtClean="0"/>
              <a:t> раза, ель выше  сосны на  </a:t>
            </a:r>
            <a:r>
              <a:rPr lang="ru-RU" sz="4800" b="1" dirty="0" smtClean="0"/>
              <a:t>2,52</a:t>
            </a:r>
            <a:r>
              <a:rPr lang="ru-RU" sz="4800" dirty="0" smtClean="0"/>
              <a:t> м. Какова высота ели и высота сосны?</a:t>
            </a:r>
          </a:p>
          <a:p>
            <a:pPr>
              <a:buNone/>
            </a:pPr>
            <a:r>
              <a:rPr lang="ru-RU" dirty="0" smtClean="0"/>
              <a:t> </a:t>
            </a:r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Иванова Людмила Валентиновна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Решить задачу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ru-RU" sz="5400" dirty="0" smtClean="0"/>
              <a:t>В роще растут 135 хвойных деревьев. Из них сосен в два раза больше, чем кедров, но на 5 меньше, чем елей. </a:t>
            </a:r>
            <a:r>
              <a:rPr lang="ru-RU" sz="5400" b="1" dirty="0" smtClean="0"/>
              <a:t>Сколько в роще деревьев каждого вида? </a:t>
            </a:r>
            <a:endParaRPr lang="ru-RU" sz="5400" dirty="0" smtClean="0"/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Иванова Людмила Валентиновна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Решить задачу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/>
            <a:r>
              <a:rPr lang="ru-RU" sz="5400" dirty="0" smtClean="0"/>
              <a:t>Вдоль дорожки друг за другом растут 10 деревьев, между которыми стоят скамейки. Сколько всего скамеек? </a:t>
            </a:r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                Иванова Людмила Валентиновна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384</TotalTime>
  <Words>505</Words>
  <Application>Microsoft Office PowerPoint</Application>
  <PresentationFormat>Экран (4:3)</PresentationFormat>
  <Paragraphs>92</Paragraphs>
  <Slides>17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Поток</vt:lpstr>
      <vt:lpstr>Звонок</vt:lpstr>
      <vt:lpstr>Слайд 2</vt:lpstr>
      <vt:lpstr> Математика 5</vt:lpstr>
      <vt:lpstr>Решение уравнений</vt:lpstr>
      <vt:lpstr> Решить задачу</vt:lpstr>
      <vt:lpstr>Решить задачу</vt:lpstr>
      <vt:lpstr>Решить задачу</vt:lpstr>
      <vt:lpstr>Решить задачу</vt:lpstr>
      <vt:lpstr>Решить задачу</vt:lpstr>
      <vt:lpstr>Найди ошибку</vt:lpstr>
      <vt:lpstr>Найди ошибку </vt:lpstr>
      <vt:lpstr>Найди ошибку</vt:lpstr>
      <vt:lpstr>Найди ошибку</vt:lpstr>
      <vt:lpstr>Слайд 14</vt:lpstr>
      <vt:lpstr>«Лесенка достижений»</vt:lpstr>
      <vt:lpstr>ДОМАШНЕЕ ЗАДАНИЕ</vt:lpstr>
      <vt:lpstr>Молодцы!!! Спасибо за урок!!!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Школа</dc:creator>
  <cp:lastModifiedBy>777</cp:lastModifiedBy>
  <cp:revision>50</cp:revision>
  <dcterms:created xsi:type="dcterms:W3CDTF">2014-04-10T07:37:15Z</dcterms:created>
  <dcterms:modified xsi:type="dcterms:W3CDTF">2017-01-21T15:39:51Z</dcterms:modified>
</cp:coreProperties>
</file>