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2E4E6-4C18-40CD-8FFC-735FC6A5FC6F}" type="datetimeFigureOut">
              <a:rPr lang="ru-RU" smtClean="0"/>
              <a:t>21.01.2017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1FF730-29D6-420B-A649-474881D6B7E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2E4E6-4C18-40CD-8FFC-735FC6A5FC6F}" type="datetimeFigureOut">
              <a:rPr lang="ru-RU" smtClean="0"/>
              <a:t>21.01.2017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F730-29D6-420B-A649-474881D6B7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2E4E6-4C18-40CD-8FFC-735FC6A5FC6F}" type="datetimeFigureOut">
              <a:rPr lang="ru-RU" smtClean="0"/>
              <a:t>21.01.2017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F730-29D6-420B-A649-474881D6B7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782E4E6-4C18-40CD-8FFC-735FC6A5FC6F}" type="datetimeFigureOut">
              <a:rPr lang="ru-RU" smtClean="0"/>
              <a:t>21.01.2017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01FF730-29D6-420B-A649-474881D6B7E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2E4E6-4C18-40CD-8FFC-735FC6A5FC6F}" type="datetimeFigureOut">
              <a:rPr lang="ru-RU" smtClean="0"/>
              <a:t>21.01.2017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F730-29D6-420B-A649-474881D6B7E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2E4E6-4C18-40CD-8FFC-735FC6A5FC6F}" type="datetimeFigureOut">
              <a:rPr lang="ru-RU" smtClean="0"/>
              <a:t>21.01.2017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F730-29D6-420B-A649-474881D6B7E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F730-29D6-420B-A649-474881D6B7E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2E4E6-4C18-40CD-8FFC-735FC6A5FC6F}" type="datetimeFigureOut">
              <a:rPr lang="ru-RU" smtClean="0"/>
              <a:t>21.01.2017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2E4E6-4C18-40CD-8FFC-735FC6A5FC6F}" type="datetimeFigureOut">
              <a:rPr lang="ru-RU" smtClean="0"/>
              <a:t>21.01.2017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F730-29D6-420B-A649-474881D6B7E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2E4E6-4C18-40CD-8FFC-735FC6A5FC6F}" type="datetimeFigureOut">
              <a:rPr lang="ru-RU" smtClean="0"/>
              <a:t>21.01.2017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F730-29D6-420B-A649-474881D6B7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782E4E6-4C18-40CD-8FFC-735FC6A5FC6F}" type="datetimeFigureOut">
              <a:rPr lang="ru-RU" smtClean="0"/>
              <a:t>21.01.2017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01FF730-29D6-420B-A649-474881D6B7E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2E4E6-4C18-40CD-8FFC-735FC6A5FC6F}" type="datetimeFigureOut">
              <a:rPr lang="ru-RU" smtClean="0"/>
              <a:t>21.01.2017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1FF730-29D6-420B-A649-474881D6B7E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782E4E6-4C18-40CD-8FFC-735FC6A5FC6F}" type="datetimeFigureOut">
              <a:rPr lang="ru-RU" smtClean="0"/>
              <a:t>21.01.2017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01FF730-29D6-420B-A649-474881D6B7E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777\Desktop\&#1053;&#1086;&#1074;&#1055;&#1088;&#1077;&#1079;&#1077;&#1085;&#1090;&#1072;&#1094;&#1080;&#1103;%2012%20&#1084;&#1077;&#1089;&#1103;&#1094;&#1077;&#1074;&#1072;&#1103;%20&#1087;&#1072;&#1087;&#1082;&#1072;\P1090560.MP4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Воспитатель: Матвиенко О.Н. ДОУ № 33 г. Томск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b="1" dirty="0" smtClean="0"/>
              <a:t>Родители как участники воспитательно-образовательного процесса в ДОУ.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P109055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792598" y="1520789"/>
            <a:ext cx="5976666" cy="3888432"/>
          </a:xfrm>
        </p:spPr>
      </p:pic>
      <p:pic>
        <p:nvPicPr>
          <p:cNvPr id="6" name="Содержимое 5" descr="P109056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3599892" y="1160748"/>
            <a:ext cx="6120678" cy="4608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P109055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413731" y="1141921"/>
            <a:ext cx="5362947" cy="4032449"/>
          </a:xfrm>
        </p:spPr>
      </p:pic>
      <p:pic>
        <p:nvPicPr>
          <p:cNvPr id="6" name="Содержимое 5" descr="P109056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3798738" y="1105918"/>
            <a:ext cx="5362945" cy="41044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P109055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332656"/>
            <a:ext cx="4968552" cy="5544615"/>
          </a:xfrm>
        </p:spPr>
      </p:pic>
      <p:pic>
        <p:nvPicPr>
          <p:cNvPr id="6" name="Содержимое 5" descr="P109056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273922" y="1138140"/>
            <a:ext cx="5496048" cy="38850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P109055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510790" y="1166974"/>
            <a:ext cx="5773092" cy="4248472"/>
          </a:xfrm>
        </p:spPr>
      </p:pic>
      <p:pic>
        <p:nvPicPr>
          <p:cNvPr id="8" name="Содержимое 7" descr="IMG_20170120_07281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499992" y="404664"/>
            <a:ext cx="4644008" cy="576064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P109056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432557" y="1448781"/>
            <a:ext cx="5832650" cy="3888432"/>
          </a:xfrm>
        </p:spPr>
      </p:pic>
      <p:pic>
        <p:nvPicPr>
          <p:cNvPr id="6" name="Содержимое 5" descr="P109056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197474" y="1434803"/>
            <a:ext cx="5904654" cy="39883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P109056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504564" y="1088742"/>
            <a:ext cx="5472608" cy="3960440"/>
          </a:xfrm>
        </p:spPr>
      </p:pic>
      <p:pic>
        <p:nvPicPr>
          <p:cNvPr id="6" name="Содержимое 5" descr="P109056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3906751" y="997908"/>
            <a:ext cx="5506961" cy="41764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P109057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828601" y="1268759"/>
            <a:ext cx="5904656" cy="4032449"/>
          </a:xfrm>
        </p:spPr>
      </p:pic>
      <p:pic>
        <p:nvPicPr>
          <p:cNvPr id="6" name="Содержимое 5" descr="P109057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39952" y="332656"/>
            <a:ext cx="4567486" cy="57606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905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8424936" cy="569133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1090560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524000" y="38100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2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заключительной части наступает самый важный этап этой художественной акции, когда созданные художниками (детьми и родителями) персонажи могут  превратиться воедино в целостную картину сказки.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Приоритет цели саморазвития личности требует новых подходов не только организации процесса обучения, но и новой системы взаимодействия между образовательным учреждением и семьей ребенка. Только в условиях тесного сотрудничества образовательных учреждений как социальных институтов и семьи, единства целей и подходов к обучению и воспитанию можно помочь детям успешно </a:t>
            </a:r>
            <a:r>
              <a:rPr lang="ru-RU" dirty="0" err="1" smtClean="0"/>
              <a:t>самореализоваться</a:t>
            </a:r>
            <a:r>
              <a:rPr lang="ru-RU" dirty="0" smtClean="0"/>
              <a:t> в </a:t>
            </a:r>
            <a:r>
              <a:rPr lang="ru-RU" dirty="0" smtClean="0"/>
              <a:t>будущем.</a:t>
            </a:r>
            <a:endParaRPr lang="ru-RU" dirty="0" smtClean="0"/>
          </a:p>
          <a:p>
            <a:r>
              <a:rPr lang="ru-RU" dirty="0" smtClean="0"/>
              <a:t>Приоритет семьи в воспитании ребенка зафиксирован сегодня в нормативных документах образования. Так, стратегическими для системы дошкольного образования документами являются: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lvl="0"/>
            <a:r>
              <a:rPr lang="ru-RU" dirty="0" smtClean="0"/>
              <a:t>«</a:t>
            </a:r>
            <a:r>
              <a:rPr lang="ru-RU" i="1" dirty="0" smtClean="0"/>
              <a:t>Концепция дошкольного воспитания</a:t>
            </a:r>
            <a:r>
              <a:rPr lang="ru-RU" dirty="0" smtClean="0"/>
              <a:t>» (1989), которая акцентирует внимание на следующих положениях: «Семья и детский сад, имея свои особые функции, не могут заменить друг друга. Важным условием </a:t>
            </a:r>
            <a:r>
              <a:rPr lang="ru-RU" dirty="0" err="1" smtClean="0"/>
              <a:t>преемственностиявляется</a:t>
            </a:r>
            <a:r>
              <a:rPr lang="ru-RU" dirty="0" smtClean="0"/>
              <a:t> установление доверительного, делового контакта между семьей и детским садом, в ходе которого корректируется воспитательная позиция родителей и педагога, что особенно необходимо при подготовке детей к школе».</a:t>
            </a:r>
          </a:p>
          <a:p>
            <a:pPr lvl="0"/>
            <a:r>
              <a:rPr lang="ru-RU" i="1" dirty="0" smtClean="0"/>
              <a:t>Закон Российской Федерации «Об образовании в РФ</a:t>
            </a:r>
            <a:r>
              <a:rPr lang="ru-RU" dirty="0" smtClean="0"/>
              <a:t>» (2012), в частности, указывает на то, что «Родители (законные представители) несовершеннолетних обучающихся (воспитанников) имеют преимущественное право на обучение и воспитание детей перед всеми другими лицами. Они обязаны заложить основы физического, нравственного и интеллектуального развития личности ребенка (статья 44, часть1).Принятие данного документа привносит много нового в функциональные обязанности педагогов ДОО, начиная от рефлексии уровня профессионально компетентности родителям в вопросах развития индивидуальных способностей и коррекции нарушений, заканчивая вопросами общественной экспертизы качества дошкольного образования «глазами родителей».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7200" dirty="0" smtClean="0"/>
              <a:t>Спасибо за внимание !</a:t>
            </a:r>
            <a:endParaRPr lang="ru-RU" sz="7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Подчеркнуто, что базовыми принципами современного дошкольного образования является сотрудничество Организации с семьёй, личностно-развивающий</a:t>
            </a:r>
            <a:r>
              <a:rPr lang="ru-RU" b="1" dirty="0" smtClean="0"/>
              <a:t> </a:t>
            </a:r>
            <a:r>
              <a:rPr lang="ru-RU" dirty="0" smtClean="0"/>
              <a:t>и гуманистический характер взаимодействия взрослых (родителей (законных представителей), педагогических и иных работников Организации) и детей. ФГОС ДО, является основой для оказания помощи родителям (законным представителям) в воспитании детей, охране и укреплении их физического и психического здоровья, в развитии индивидуальных способностей и необходимой коррекции нарушений их развития – п.1.7. Сотрудничество, мы понимаем, как общение «на равных», где никому не принадлежит привилегия указывать, контролировать, оценивать. Детский сад и семья должны стремиться к созданию единого пространства развития ребенка.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Между тем, сегодня, когда в обществе происходят сложные социально-экономические процессы, и одновременно коренным образом изменяются цели и ценности образования, родители потеряли привычные ориентиры в вопросах обучения и воспитания своих детей. Старые методы взаимодействия с детьми, которые вырабатывались в культуре веками, не работают, а новые не только не осознаны, но даже не прожиты в опыте взрослых – их учили и воспитывали по-другому. Все это требует изменения традиционных подходов к взаимодействию педагогов дошкольных образовательных учреждений с семьями воспитанников </a:t>
            </a:r>
            <a:r>
              <a:rPr lang="ru-RU" dirty="0" smtClean="0"/>
              <a:t>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В последние годы формы работы с родителями в нашем дошкольном образовательном учреждении стали более разнообразными: конкурсы, семейные гостиные, родительские клубы, мастерские, вечера вопросов и ответов, «круглые столы», уголки для родителей, лектории, тренинги и прочее. Все чаще используются интерактивные методы работы с родителями деловая игра, проект, </a:t>
            </a:r>
            <a:r>
              <a:rPr lang="ru-RU" dirty="0" err="1" smtClean="0"/>
              <a:t>видеокурсы</a:t>
            </a:r>
            <a:r>
              <a:rPr lang="ru-RU" dirty="0" smtClean="0"/>
              <a:t> и др.), ориентированные на получение знаний родителями не в «готовом» виде, а в результате самостоятельного поиска, осмысления. У родителей появилась реальная возможность не только обогатить свои знания в вопросах воспитания и развития ребенка, но еще и понять причины своих проблем в воспитании, выработать навыки эффективного взаимодействия с детьми </a:t>
            </a:r>
          </a:p>
          <a:p>
            <a:r>
              <a:rPr lang="ru-RU" dirty="0" smtClean="0"/>
              <a:t>Приведение взаимоотношений и взаимодействия семьи и ДОУ на уровень, адекватный их новым качествам и возможностям, является актуальной задачей для любого учебного заведения.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Преградой в решении этих задач является, как правило, высокая степень занятости родителей, особенно тех, кто понимает ценность индивидуализирующего образования и может сегодня его поддерживать. Проблема занятости преодолевается только на основе того же индивидуального подхода к родителю. Его присутствие и участие в том или ином проходящем в ДОУ мероприятии должно быть обусловлено его индивидуальным интересом, будь то хобби (на первой ступени в нашей модели), его принципиальной позиции по дискутируемому вопросу (на второй) или заинтересованностью в проектно-игровых изысканиях детей (на третьей ступени) в той же области деятельности, которой интересуется он сам.</a:t>
            </a:r>
          </a:p>
          <a:p>
            <a:r>
              <a:rPr lang="ru-RU" dirty="0" smtClean="0"/>
              <a:t>Важная роль в формировании образовательной среды принадлежит родителям, которые создают атмосферу сопричастности к тому, чем живет наш детский сад.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Для определения содержания деятельности мы провели опрос родителей. В ходе опроса большинство из них пожелало поучаствовать в совместной художественно-творческой деятельности педагогов, родителей и детей; получить практические навыки в художественно-эстетическом развитии детей, поэтому в нашем детском саду был создан  проект « Новогодняя сказка» Для подготовки к реализации проекта   совместно с родителями , была выбрана сказка « Двенадцать месяцев», выбор сказки был обозначен количеством персонажей, чем больше персонажей, тем больше участников проекта.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Цель проекта заключается в том, чтобы</a:t>
            </a:r>
          </a:p>
          <a:p>
            <a:pPr lvl="0"/>
            <a:r>
              <a:rPr lang="ru-RU" dirty="0" smtClean="0"/>
              <a:t>включить родителей и детей  в совместное творчество, где они станут участниками крупных коллективных художественно- прикладных работ. Показать, как из отдельных элементов можно создать интересные и необычные произведения, которыми уместно украсить интерьер детского учреждения или свою комнату, создать эффект вживания в творческий процесс даже у тех, кто никогда не брал кисть и карандаш, и другой материал  в руки. </a:t>
            </a:r>
          </a:p>
          <a:p>
            <a:r>
              <a:rPr lang="ru-RU" dirty="0" smtClean="0"/>
              <a:t>Проблема значимая для детей, на решение которой направлен проект: </a:t>
            </a:r>
            <a:br>
              <a:rPr lang="ru-RU" dirty="0" smtClean="0"/>
            </a:br>
            <a:r>
              <a:rPr lang="ru-RU" dirty="0" smtClean="0"/>
              <a:t>В современных условиях жизни у детей наблюдается снижение читательского интереса. К сожалению родители не всегда понимают, что книга является особым художественным способом познания окружающей действительности человеческих взаимоотношений и социальных ценностей и не прививают любовь к сказкам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ru-RU" dirty="0" smtClean="0"/>
              <a:t>Исходя из этого можно сказать, что у дошкольников недостаточные знания о русских народных сказках. Закрепление и систематизация знаний детей о русских народных сказках. . Формировать познавательный интерес дошкольников к изучению традиций новогоднего праздника, истории его возникновения.</a:t>
            </a:r>
          </a:p>
          <a:p>
            <a:pPr lvl="0"/>
            <a:r>
              <a:rPr lang="ru-RU" dirty="0" smtClean="0"/>
              <a:t> Воспитывать ценностное отношение к русским народным сказка</a:t>
            </a:r>
          </a:p>
          <a:p>
            <a:pPr lvl="0"/>
            <a:r>
              <a:rPr lang="ru-RU" dirty="0" smtClean="0"/>
              <a:t>. Создать праздничную атмосферу в преддверии Нового года.</a:t>
            </a:r>
          </a:p>
          <a:p>
            <a:r>
              <a:rPr lang="ru-RU" dirty="0" smtClean="0"/>
              <a:t>Реализация проекта осуществлялась поэтапно:</a:t>
            </a:r>
          </a:p>
          <a:p>
            <a:pPr lvl="0"/>
            <a:r>
              <a:rPr lang="ru-RU" dirty="0" smtClean="0"/>
              <a:t>Подготовительная часть (подготовка материалов для выполнения творческого задания; выбор персонажа для участника проекта).</a:t>
            </a:r>
          </a:p>
          <a:p>
            <a:pPr lvl="0"/>
            <a:r>
              <a:rPr lang="ru-RU" dirty="0" smtClean="0"/>
              <a:t>Творческая часть (объяснение задания, погружение в тему, создание фигуры человека из солёного теста) </a:t>
            </a:r>
          </a:p>
          <a:p>
            <a:pPr lvl="0"/>
            <a:r>
              <a:rPr lang="ru-RU" dirty="0" smtClean="0"/>
              <a:t>Заключительная часть (описание персонажа, разыгрывание сценок с участием созданных персонажей).</a:t>
            </a:r>
          </a:p>
          <a:p>
            <a:pPr lvl="0"/>
            <a:r>
              <a:rPr lang="ru-RU" dirty="0" smtClean="0"/>
              <a:t>Создание праздничной атмосферы в группе.</a:t>
            </a:r>
          </a:p>
          <a:p>
            <a:r>
              <a:rPr lang="ru-RU" dirty="0" smtClean="0"/>
              <a:t>В заключительной части наступает самый важный этап этой художественной акции, когда созданные художниками (детьми и родителями) персонажи могут  превратиться воедино в целостную картину сказки.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61221_1149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524000"/>
            <a:ext cx="762000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P109054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894060" y="1406227"/>
            <a:ext cx="5904656" cy="3901529"/>
          </a:xfrm>
        </p:spPr>
      </p:pic>
      <p:pic>
        <p:nvPicPr>
          <p:cNvPr id="6" name="Содержимое 5" descr="P109056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3527884" y="1088741"/>
            <a:ext cx="6048670" cy="45365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P109055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4824536" cy="5904656"/>
          </a:xfrm>
        </p:spPr>
      </p:pic>
      <p:pic>
        <p:nvPicPr>
          <p:cNvPr id="8" name="Содержимое 7" descr="P109056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028864" y="1163824"/>
            <a:ext cx="5982816" cy="3888432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29</TotalTime>
  <Words>689</Words>
  <Application>Microsoft Office PowerPoint</Application>
  <PresentationFormat>Экран (4:3)</PresentationFormat>
  <Paragraphs>27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Бумажная</vt:lpstr>
      <vt:lpstr>Родители как участники воспитательно-образовательного процесса в ДОУ.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Microsoft</dc:creator>
  <cp:lastModifiedBy>Microsoft</cp:lastModifiedBy>
  <cp:revision>11</cp:revision>
  <dcterms:created xsi:type="dcterms:W3CDTF">2017-01-21T13:34:09Z</dcterms:created>
  <dcterms:modified xsi:type="dcterms:W3CDTF">2017-01-21T14:03:10Z</dcterms:modified>
</cp:coreProperties>
</file>