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8" r:id="rId3"/>
    <p:sldId id="257" r:id="rId4"/>
    <p:sldId id="259" r:id="rId5"/>
    <p:sldId id="260" r:id="rId6"/>
    <p:sldId id="261" r:id="rId7"/>
    <p:sldId id="262" r:id="rId8"/>
    <p:sldId id="268" r:id="rId9"/>
    <p:sldId id="304" r:id="rId10"/>
    <p:sldId id="280" r:id="rId11"/>
    <p:sldId id="281" r:id="rId12"/>
    <p:sldId id="265" r:id="rId13"/>
    <p:sldId id="267" r:id="rId14"/>
    <p:sldId id="282" r:id="rId15"/>
    <p:sldId id="286" r:id="rId16"/>
    <p:sldId id="288" r:id="rId17"/>
    <p:sldId id="289" r:id="rId18"/>
    <p:sldId id="290" r:id="rId19"/>
    <p:sldId id="291" r:id="rId20"/>
    <p:sldId id="309" r:id="rId21"/>
    <p:sldId id="283" r:id="rId22"/>
    <p:sldId id="284" r:id="rId23"/>
    <p:sldId id="327" r:id="rId24"/>
    <p:sldId id="276" r:id="rId25"/>
    <p:sldId id="336" r:id="rId26"/>
    <p:sldId id="285" r:id="rId27"/>
    <p:sldId id="326" r:id="rId28"/>
    <p:sldId id="317" r:id="rId29"/>
    <p:sldId id="315" r:id="rId30"/>
    <p:sldId id="312" r:id="rId31"/>
    <p:sldId id="269" r:id="rId32"/>
    <p:sldId id="272" r:id="rId33"/>
    <p:sldId id="274" r:id="rId34"/>
    <p:sldId id="275" r:id="rId35"/>
    <p:sldId id="325" r:id="rId36"/>
    <p:sldId id="323" r:id="rId37"/>
    <p:sldId id="277" r:id="rId38"/>
    <p:sldId id="273" r:id="rId39"/>
    <p:sldId id="270" r:id="rId40"/>
    <p:sldId id="302" r:id="rId41"/>
    <p:sldId id="33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/>
            </a:pPr>
            <a:r>
              <a:rPr lang="ru-RU" sz="2800"/>
              <a:t>Динами</a:t>
            </a:r>
            <a:r>
              <a:rPr lang="ru-RU" sz="2800" baseline="0"/>
              <a:t>ка уровня физического развития</a:t>
            </a:r>
            <a:endParaRPr lang="ru-RU" sz="28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Вторая младшая группа 2014-2015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Физическое развитие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Средняя группа н. г. 2015-2016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Физическое развитие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4.4000000000000004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Средняя группа к. г. 2015-2016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Физическое развитие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4.5999999999999996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Старшая группа н. г. 2016-2017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Физическое развитие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2563200"/>
        <c:axId val="32564736"/>
      </c:barChart>
      <c:catAx>
        <c:axId val="32563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564736"/>
        <c:crosses val="autoZero"/>
        <c:auto val="1"/>
        <c:lblAlgn val="ctr"/>
        <c:lblOffset val="100"/>
        <c:noMultiLvlLbl val="0"/>
      </c:catAx>
      <c:valAx>
        <c:axId val="32564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563200"/>
        <c:crosses val="autoZero"/>
        <c:crossBetween val="between"/>
      </c:valAx>
      <c:dTable>
        <c:showHorzBorder val="1"/>
        <c:showVertBorder val="1"/>
        <c:showOutline val="1"/>
        <c:showKeys val="0"/>
        <c:txPr>
          <a:bodyPr/>
          <a:lstStyle/>
          <a:p>
            <a:pPr rtl="0">
              <a:defRPr sz="1100"/>
            </a:pPr>
            <a:endParaRPr lang="ru-RU"/>
          </a:p>
        </c:txPr>
      </c:dTable>
    </c:plotArea>
    <c:legend>
      <c:legendPos val="r"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1112664995231536E-3"/>
                  <c:y val="0.13160264457068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703988582459115E-2"/>
                  <c:y val="0.105282115656549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4326016"/>
        <c:axId val="34327552"/>
        <c:axId val="0"/>
      </c:bar3DChart>
      <c:catAx>
        <c:axId val="34326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327552"/>
        <c:crosses val="autoZero"/>
        <c:auto val="1"/>
        <c:lblAlgn val="ctr"/>
        <c:lblOffset val="100"/>
        <c:noMultiLvlLbl val="0"/>
      </c:catAx>
      <c:valAx>
        <c:axId val="3432755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4326016"/>
        <c:crosses val="autoZero"/>
        <c:crossBetween val="between"/>
      </c:valAx>
      <c:dTable>
        <c:showHorzBorder val="1"/>
        <c:showVertBorder val="1"/>
        <c:showOutline val="1"/>
        <c:showKeys val="0"/>
      </c:dTable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94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9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53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48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06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05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0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4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67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24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8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36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86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41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70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8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2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51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2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6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78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93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17999">
              <a:schemeClr val="accent3">
                <a:lumMod val="40000"/>
                <a:lumOff val="60000"/>
              </a:schemeClr>
            </a:gs>
            <a:gs pos="36000">
              <a:schemeClr val="accent3">
                <a:lumMod val="60000"/>
                <a:lumOff val="40000"/>
              </a:schemeClr>
            </a:gs>
            <a:gs pos="61000">
              <a:schemeClr val="accent4">
                <a:lumMod val="40000"/>
                <a:lumOff val="60000"/>
              </a:schemeClr>
            </a:gs>
            <a:gs pos="82001">
              <a:schemeClr val="accent6">
                <a:lumMod val="60000"/>
                <a:lumOff val="40000"/>
              </a:schemeClr>
            </a:gs>
            <a:gs pos="100000">
              <a:srgbClr val="CCCCF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5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17999">
              <a:schemeClr val="accent3">
                <a:lumMod val="40000"/>
                <a:lumOff val="60000"/>
              </a:schemeClr>
            </a:gs>
            <a:gs pos="36000">
              <a:schemeClr val="accent3">
                <a:lumMod val="60000"/>
                <a:lumOff val="40000"/>
              </a:schemeClr>
            </a:gs>
            <a:gs pos="61000">
              <a:schemeClr val="accent4">
                <a:lumMod val="40000"/>
                <a:lumOff val="60000"/>
              </a:schemeClr>
            </a:gs>
            <a:gs pos="82001">
              <a:schemeClr val="accent6">
                <a:lumMod val="60000"/>
                <a:lumOff val="40000"/>
              </a:schemeClr>
            </a:gs>
            <a:gs pos="100000">
              <a:srgbClr val="CCCCF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5FBCF-2319-49F9-AA47-6E83C55DBD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75D6B-14B1-434F-8898-296F6FC9D1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1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gif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СОЗДАНИЕ ПСИХОЛОГО-ПЕДАГОГИЧЕСКИХ УСЛОВИЙ ДЛЯ УКРЕПЛЕНИЯ ФИЗИЧЕСКОГО ЗДОРОВЬЯ ДЕТЕЙ, ЧЕРЕЗ СТАНОВЛЕНИЕ ЦЕННОСТЕЙ К ЗДОРОВОМУ ОБРАЗУ ЖИЗНИ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 старшей группы №8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Рябинушка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Капустина В. В.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2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20472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РЕАЛИЗАЦИЯ ИНДИВИДУАЛЬНОГО ПОДХОДА НА ФИЗКУЛЬТУРНЫХ ЗАНЯТИЯХ И В СВОБОДНОЙ ФИЗИЧЕСКОЙ АКТИВНОСТИ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Формирование заинтересованности ребёнка в занятиях физической культурой и к участию в спортивных играх, учитывая его индивидуальные склонности и особенности.</a:t>
            </a:r>
          </a:p>
          <a:p>
            <a:r>
              <a:rPr lang="ru-RU" dirty="0" smtClean="0"/>
              <a:t>Формирование подгрупп для занятий физкультурой с учетом состояния здоровья, темпа физического развития, функционального состояния в соответствии с медицинскими показаниями</a:t>
            </a:r>
          </a:p>
          <a:p>
            <a:r>
              <a:rPr lang="ru-RU" dirty="0" smtClean="0"/>
              <a:t>Наблюдение за самочувствием каждого ребёнка в процессе двигательной деятельности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54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МЕДИКО-ПРОФИЛАКТИЧЕСКИЕ ТЕХНОЛОГИИ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99439"/>
            <a:ext cx="7859216" cy="48058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- организация мониторинга здоровья детей и разработка рекомендаций по оптимизации детского здоровья;</a:t>
            </a:r>
          </a:p>
          <a:p>
            <a:pPr marL="0" indent="0">
              <a:buNone/>
            </a:pPr>
            <a:r>
              <a:rPr lang="ru-RU" sz="2400" dirty="0"/>
              <a:t>- организация и контроль питания детей, физического развития, закаливания;</a:t>
            </a:r>
          </a:p>
          <a:p>
            <a:pPr marL="0" indent="0">
              <a:buNone/>
            </a:pPr>
            <a:r>
              <a:rPr lang="ru-RU" sz="2400" dirty="0"/>
              <a:t>- организация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/>
              <a:t>профилактических мероприятий, способствующих резистентности детского организма (например, иммунизация</a:t>
            </a:r>
            <a:r>
              <a:rPr lang="ru-RU" sz="2400" dirty="0" smtClean="0"/>
              <a:t>, кислородные коктейли, чесночная терапия)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- организация контроля и помощи в обеспечении требований санитарно-эпидемиологических нормативов – Сан </a:t>
            </a:r>
            <a:r>
              <a:rPr lang="ru-RU" sz="2400" dirty="0" err="1"/>
              <a:t>ПиНов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- организация </a:t>
            </a:r>
            <a:r>
              <a:rPr lang="ru-RU" sz="2400" dirty="0" err="1"/>
              <a:t>здоровьесберегающей</a:t>
            </a:r>
            <a:r>
              <a:rPr lang="ru-RU" sz="2400" dirty="0"/>
              <a:t> среды в ДОУ.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6152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ФИЗКУЛЬТУРНО-ОЗДОРОВИТЕЛЬНЫЕ</a:t>
            </a:r>
            <a:r>
              <a:rPr lang="ru-RU" sz="4400" dirty="0" smtClean="0"/>
              <a:t> ТЕХНОЛОГИИ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8136904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/>
              <a:t>- развитие физических качеств</a:t>
            </a:r>
            <a:r>
              <a:rPr lang="ru-RU" sz="2600" dirty="0" smtClean="0"/>
              <a:t>;</a:t>
            </a:r>
            <a:endParaRPr lang="ru-RU" sz="2600" dirty="0"/>
          </a:p>
          <a:p>
            <a:pPr marL="0" indent="0">
              <a:buNone/>
            </a:pPr>
            <a:r>
              <a:rPr lang="ru-RU" sz="2600" dirty="0"/>
              <a:t>- контроль двигательной активности и становление физической культуры дошкольников</a:t>
            </a:r>
            <a:r>
              <a:rPr lang="ru-RU" sz="2600" dirty="0" smtClean="0"/>
              <a:t>,</a:t>
            </a:r>
            <a:endParaRPr lang="ru-RU" sz="2600" dirty="0"/>
          </a:p>
          <a:p>
            <a:pPr marL="0" indent="0">
              <a:buNone/>
            </a:pPr>
            <a:r>
              <a:rPr lang="ru-RU" sz="2600" dirty="0"/>
              <a:t>- формирование правильной осанки, профилактика нарушений опорно-двигательного аппарата</a:t>
            </a:r>
            <a:r>
              <a:rPr lang="ru-RU" sz="2600" dirty="0" smtClean="0"/>
              <a:t>;</a:t>
            </a:r>
            <a:endParaRPr lang="ru-RU" sz="2600" dirty="0"/>
          </a:p>
          <a:p>
            <a:pPr marL="0" indent="0">
              <a:buNone/>
            </a:pPr>
            <a:r>
              <a:rPr lang="ru-RU" sz="2600" dirty="0"/>
              <a:t>- воспитание привычки повседневной физической активности</a:t>
            </a:r>
            <a:r>
              <a:rPr lang="ru-RU" sz="2600" dirty="0" smtClean="0"/>
              <a:t>;</a:t>
            </a:r>
            <a:endParaRPr lang="ru-RU" sz="2600" dirty="0"/>
          </a:p>
          <a:p>
            <a:pPr marL="0" indent="0">
              <a:buNone/>
            </a:pPr>
            <a:r>
              <a:rPr lang="ru-RU" sz="2600" dirty="0"/>
              <a:t>- оздоровление средствами закаливания. Физкультурно-оздоровительная деятельность осуществляется на занятиях по физическому воспитанию  в виде различных гимнастик, физкультминуток, динамических пауз и пр</a:t>
            </a:r>
            <a:r>
              <a:rPr lang="ru-RU" sz="2600" dirty="0" smtClean="0"/>
              <a:t>.;</a:t>
            </a:r>
          </a:p>
        </p:txBody>
      </p:sp>
    </p:spTree>
    <p:extLst>
      <p:ext uri="{BB962C8B-B14F-4D97-AF65-F5344CB8AC3E}">
        <p14:creationId xmlns:p14="http://schemas.microsoft.com/office/powerpoint/2010/main" val="22963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РАБОТА ПО ПРОФИЛАКТИКЕ И СНИЖЕНИЮ ЗАБОЛЕВАЕМОСТИ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27707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Закаливание</a:t>
            </a:r>
          </a:p>
          <a:p>
            <a:r>
              <a:rPr lang="ru-RU" dirty="0" smtClean="0"/>
              <a:t>Дыхательная гимнастика</a:t>
            </a:r>
          </a:p>
          <a:p>
            <a:r>
              <a:rPr lang="ru-RU" dirty="0" smtClean="0"/>
              <a:t>Воздушные, солнечные ванны</a:t>
            </a:r>
          </a:p>
          <a:p>
            <a:r>
              <a:rPr lang="ru-RU" dirty="0" smtClean="0"/>
              <a:t>Витаминотерапия (огород)</a:t>
            </a:r>
          </a:p>
          <a:p>
            <a:r>
              <a:rPr lang="ru-RU" dirty="0" smtClean="0"/>
              <a:t>Фитотерапия (кислородные коктейли, чесночно-луковая терапия)</a:t>
            </a:r>
          </a:p>
          <a:p>
            <a:r>
              <a:rPr lang="ru-RU" dirty="0" smtClean="0"/>
              <a:t>Систематическая работа с часто болеющими детьми</a:t>
            </a:r>
          </a:p>
        </p:txBody>
      </p:sp>
    </p:spTree>
    <p:extLst>
      <p:ext uri="{BB962C8B-B14F-4D97-AF65-F5344CB8AC3E}">
        <p14:creationId xmlns:p14="http://schemas.microsoft.com/office/powerpoint/2010/main" val="25009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УТРЕННЯЯ ГИМНАСТИКА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 descr="G:\DCIM\100SSCAM\SDC17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74" y="1481490"/>
            <a:ext cx="3076732" cy="230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04" y="1484784"/>
            <a:ext cx="3077081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G:\DCIM\101SSCAM\SDC10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38" y="4019663"/>
            <a:ext cx="3086933" cy="2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G:\DCIM\101SSCAM\SDC101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04" y="3972807"/>
            <a:ext cx="3128570" cy="228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73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ЗАКАЛИВАЮЩИЕ ПРОЦЕДУРЫ: СОЛНЕЧНЫЕ ВАННЫ, БОСОХОЖДЕНИЕ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лето июль Капустина\SDC199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3182411" cy="238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лето июль Капустина\SDC1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62272"/>
            <a:ext cx="3182411" cy="238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лето июль Капустина\SDC199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49080"/>
            <a:ext cx="3182411" cy="238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С ВОДОЙ. ОБЛИВАНИЕ</a:t>
            </a:r>
            <a:endParaRPr lang="ru-RU" dirty="0"/>
          </a:p>
        </p:txBody>
      </p:sp>
      <p:pic>
        <p:nvPicPr>
          <p:cNvPr id="3074" name="Picture 2" descr="G:\DCIM\101SSCAM\SDC103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5414" y="3743926"/>
            <a:ext cx="3095468" cy="232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лето июль Капустина\SDC100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8295"/>
            <a:ext cx="3096344" cy="251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лето июль Капустина\SDC100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9344"/>
            <a:ext cx="3168352" cy="251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лето 2016 г\20160701_10105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56992"/>
            <a:ext cx="2268689" cy="299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F:\лето 2016 г\20160701_1005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05064"/>
            <a:ext cx="279559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23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Autofit/>
          </a:bodyPr>
          <a:lstStyle/>
          <a:p>
            <a:r>
              <a:rPr lang="ru-RU" dirty="0" smtClean="0"/>
              <a:t>СОБЛЮДЕНИЕ ПИТЬЕВОГО РЕЖИМА</a:t>
            </a:r>
            <a:endParaRPr lang="ru-RU" dirty="0"/>
          </a:p>
        </p:txBody>
      </p:sp>
      <p:pic>
        <p:nvPicPr>
          <p:cNvPr id="4098" name="Picture 2" descr="G:\DCIM\101SSCAM\SDC100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772816"/>
            <a:ext cx="2669504" cy="355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лето июль Капустина\SDC199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2204864"/>
            <a:ext cx="3537350" cy="265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9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 ВИТАМИННЫЙ ОГОРОД!!!</a:t>
            </a:r>
            <a:endParaRPr lang="ru-RU" dirty="0"/>
          </a:p>
        </p:txBody>
      </p:sp>
      <p:pic>
        <p:nvPicPr>
          <p:cNvPr id="4" name="Объект 3" descr="C:\Users\User\Desktop\огород\SDC1006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26873"/>
            <a:ext cx="2354801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огород\SDC199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46" y="1506100"/>
            <a:ext cx="2879251" cy="225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огород\SDC1999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05064"/>
            <a:ext cx="3312368" cy="2392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94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4690864" cy="12289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ЭКОЛОГИЧЕСКОЕ ВОСПИТАНИЕ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3933056"/>
            <a:ext cx="2952328" cy="26654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Вкус фасоли знаем мы,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Витамины ее нам точно нужны.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На грядках всегда прорастает,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Ее любой найдет и узнает.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2052" name="Picture 4" descr="G:\DCIM\100SSCAM\SDC18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52936"/>
            <a:ext cx="2853858" cy="380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G:\DCIM\101SSCAM\SDC108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23" y="1535334"/>
            <a:ext cx="2880320" cy="238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25" y="332656"/>
            <a:ext cx="392678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75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892480" cy="4525963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Вид проекта: 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групповой, 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область «Физическое развитие»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</a:rPr>
              <a:t>Интеграция образовательных областей: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Социально-коммуникативное развитие, Познавательное развитие, Физическое развитие, Речевое развитие, Художественно-эстетическое развитие</a:t>
            </a:r>
            <a:endParaRPr lang="ru-RU" b="1" dirty="0">
              <a:solidFill>
                <a:srgbClr val="000000"/>
              </a:solidFill>
              <a:latin typeface="verdana"/>
            </a:endParaRP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Продолжительность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: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долгосрочный 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(сентябрь 2014-декабрь 2016)</a:t>
            </a:r>
            <a:endParaRPr lang="ru-RU" dirty="0">
              <a:solidFill>
                <a:srgbClr val="000000"/>
              </a:solidFill>
              <a:latin typeface="verdana"/>
            </a:endParaRPr>
          </a:p>
          <a:p>
            <a:pPr marL="0" lv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Участники 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проекта: 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педагоги, специалисты,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воспитанники, родители, медицинская служба.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195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КИСЛОРОДНЫЕ КОКТЕЙЛИ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G:\DCIM\100SSCAM\SDC18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4008446" cy="300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DCIM\101SSCAM\SDC107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27" y="1771219"/>
            <a:ext cx="4022576" cy="301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4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ГИМНАСТИКА МАЛЕНЬКИХ ВОЛШЕБНИКОВ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G:\DCIM\100SSCAM\SDC18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88471" y="1958803"/>
            <a:ext cx="3293761" cy="247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DCIM\100SSCAM\SDC18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89" y="3933056"/>
            <a:ext cx="3710702" cy="278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DCIM\100SSCAM\SDC189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52" y="1807303"/>
            <a:ext cx="3697758" cy="277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2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ПРОВЕДЕНИЕ ЗАНЯТИЙ ПО РАСШИРЕНИЮ ВАЛЕОЛОГИЧЕСКИХ ЗНАНИЙ ДЕТЕЙ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Формирование и закрепление культурно-гигиенических навыков</a:t>
            </a:r>
          </a:p>
          <a:p>
            <a:r>
              <a:rPr lang="ru-RU" dirty="0" smtClean="0"/>
              <a:t>Расширение знаний о себе, об особенностях своего тела</a:t>
            </a:r>
          </a:p>
          <a:p>
            <a:r>
              <a:rPr lang="ru-RU" dirty="0" smtClean="0"/>
              <a:t>Формирование привычки к ЗОЖ (правильное питание, соблюдение режима дня и др.)</a:t>
            </a:r>
            <a:endParaRPr lang="ru-RU" dirty="0"/>
          </a:p>
        </p:txBody>
      </p:sp>
      <p:pic>
        <p:nvPicPr>
          <p:cNvPr id="1026" name="Picture 2" descr="C:\Users\User\Desktop\тело\052b9abffd08216b633449797459aeb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2816"/>
            <a:ext cx="287433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78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460432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100" dirty="0" smtClean="0"/>
              <a:t>НОД С ИСПОЛЬЗОВАНИЕМ МЯГКОГО МОДУЛЬНОГО ОБОРУДОВАНИЯ</a:t>
            </a:r>
            <a:br>
              <a:rPr lang="ru-RU" sz="3100" dirty="0" smtClean="0"/>
            </a:br>
            <a:r>
              <a:rPr lang="ru-RU" sz="3100" dirty="0" smtClean="0"/>
              <a:t> ПО ФИЗИЧЕСКОМУ РАЗВИТИЮ </a:t>
            </a:r>
            <a:br>
              <a:rPr lang="ru-RU" sz="3100" dirty="0" smtClean="0"/>
            </a:br>
            <a:r>
              <a:rPr lang="ru-RU" sz="3100" dirty="0" smtClean="0"/>
              <a:t>С ДЕТЬМИ 5-6 ЛЕТ</a:t>
            </a:r>
            <a:br>
              <a:rPr lang="ru-RU" sz="3100" dirty="0" smtClean="0"/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983" y="1988840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/>
              <a:t>Тема:</a:t>
            </a:r>
            <a:r>
              <a:rPr lang="ru-RU" dirty="0" smtClean="0"/>
              <a:t> «Необыкновенное путешествие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/>
              <a:t>в</a:t>
            </a:r>
            <a:r>
              <a:rPr lang="ru-RU" dirty="0" smtClean="0"/>
              <a:t> страну здоровья»</a:t>
            </a:r>
          </a:p>
          <a:p>
            <a:pPr marL="0" indent="0">
              <a:buNone/>
            </a:pPr>
            <a:r>
              <a:rPr lang="ru-RU" b="1" dirty="0"/>
              <a:t>Цель: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Оптимизация двигательной деятельности детей через использование мягкого модульного оборудования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C:\Users\User\Desktop\физ-ра занятие\IMG_07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13" y="2206321"/>
            <a:ext cx="2814493" cy="1940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физ-ра занятие\IMG_077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94" y="4005064"/>
            <a:ext cx="2635045" cy="179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физ-ра занятие\IMG_077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112" y="1440098"/>
            <a:ext cx="2336165" cy="194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C:\Users\User\Desktop\физ-ра занятие\IMG_0778.JPG"/>
          <p:cNvPicPr>
            <a:picLocks noGrp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08" y="4293096"/>
            <a:ext cx="2736304" cy="2272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33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548680"/>
            <a:ext cx="4104456" cy="403244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Организовать для детей эмоционально окрашенную физкультурную деятельность</a:t>
            </a:r>
          </a:p>
          <a:p>
            <a:r>
              <a:rPr lang="ru-RU" dirty="0" smtClean="0"/>
              <a:t>Продолжить работу, направленную на формирование произвольных движений, развитие физических качеств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55" y="3933056"/>
            <a:ext cx="3671848" cy="278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55" y="980728"/>
            <a:ext cx="3573810" cy="274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1"/>
          <a:stretch/>
        </p:blipFill>
        <p:spPr bwMode="auto">
          <a:xfrm>
            <a:off x="701761" y="4302946"/>
            <a:ext cx="3168352" cy="236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55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ФИЗКУЛЬТУРНЫЕ ЗАНЯТИЯ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44824"/>
            <a:ext cx="3121423" cy="415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диск фотографии\SDC18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23066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диск фотографии\SDC189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78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8964488" cy="1138138"/>
          </a:xfrm>
        </p:spPr>
        <p:txBody>
          <a:bodyPr>
            <a:noAutofit/>
          </a:bodyPr>
          <a:lstStyle/>
          <a:p>
            <a:r>
              <a:rPr lang="ru-RU" sz="3600" dirty="0" smtClean="0"/>
              <a:t>ДОСУГ – </a:t>
            </a:r>
            <a:br>
              <a:rPr lang="ru-RU" sz="3600" dirty="0" smtClean="0"/>
            </a:br>
            <a:r>
              <a:rPr lang="ru-RU" sz="3600" dirty="0" smtClean="0"/>
              <a:t>ПОЛУЧЕНИЕ ПОЛОЖИТЕЛЬНЫХ ЭМОЦИЙ, ПОДДЕРЖКА ПСИХОЛОГИЧЕСКОГО ЗДОРОВЬЯ</a:t>
            </a:r>
            <a:endParaRPr lang="ru-RU" sz="3600" dirty="0"/>
          </a:p>
        </p:txBody>
      </p:sp>
      <p:pic>
        <p:nvPicPr>
          <p:cNvPr id="4" name="Picture 2" descr="G:\DCIM\100SSCAM\SDC192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2675377" cy="200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DCIM\100SSCAM\SDC192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0518" y="4203086"/>
            <a:ext cx="2736302" cy="20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Калейдоскоп\досуг\Кадр VTS_03_1 (00-11-3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2157056"/>
            <a:ext cx="3042338" cy="202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Калейдоскоп\досуг\Кадр VTS_03_2 (00-02-48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13" y="4380087"/>
            <a:ext cx="3341004" cy="222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42368"/>
            <a:ext cx="2969027" cy="21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C:\Users\User\Desktop\осень 2016\0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54" y="4185281"/>
            <a:ext cx="3024185" cy="226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47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БАСКЕТБОЛ, ГОЛЬФ, КОЛЬЦЕБРОС</a:t>
            </a:r>
            <a:endParaRPr lang="ru-RU" dirty="0"/>
          </a:p>
        </p:txBody>
      </p:sp>
      <p:pic>
        <p:nvPicPr>
          <p:cNvPr id="1026" name="Picture 2" descr="E:\DCIM\101SSCAM\SDC104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9810" y="2376754"/>
            <a:ext cx="3379119" cy="253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CIM\101SSCAM\SDC104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551" y="4221088"/>
            <a:ext cx="2966387" cy="22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DCIM\101SSCAM\SDC104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2834" y="2391965"/>
            <a:ext cx="3361735" cy="252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50" y="1340768"/>
            <a:ext cx="3499092" cy="261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84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79" y="371630"/>
            <a:ext cx="6557245" cy="1143000"/>
          </a:xfrm>
        </p:spPr>
        <p:txBody>
          <a:bodyPr/>
          <a:lstStyle/>
          <a:p>
            <a:r>
              <a:rPr lang="ru-RU" dirty="0" smtClean="0"/>
              <a:t>ФИЗИЧЕСКАЯ РЕКРЕАЦИЯ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Детский спортивный комплекс</a:t>
            </a:r>
            <a:endParaRPr lang="ru-RU" dirty="0"/>
          </a:p>
        </p:txBody>
      </p:sp>
      <p:pic>
        <p:nvPicPr>
          <p:cNvPr id="1026" name="Picture 2" descr="G:\DCIM\101SSCAM\SDC109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7255" y="2945377"/>
            <a:ext cx="3757470" cy="281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CIM\101SSCAM\SDC10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84205" y="744442"/>
            <a:ext cx="3294289" cy="247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DCIM\101SSCAM\SDC109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8211" y="3372734"/>
            <a:ext cx="3582321" cy="268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DCIM\101SSCAM\SDC109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9603" y="2887479"/>
            <a:ext cx="3294289" cy="247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37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ДОСТИЖЕНИЯ ДЕТЕЙ В ХОРЕОГРАФИИ И В СПОРТИВНЫХ СЕКЦИЯХ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124" name="Picture 4" descr="F:\фото детей на секциях\h7rLBmCF4r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638" y="1563664"/>
            <a:ext cx="3137418" cy="224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фото детей на секциях\image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154" y="1772816"/>
            <a:ext cx="2580179" cy="20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фото детей на секциях\image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607" y="4143685"/>
            <a:ext cx="2705272" cy="179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:\фото детей на секциях\IMG_1770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120" y="4005912"/>
            <a:ext cx="3564454" cy="237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8" y="1563664"/>
            <a:ext cx="25500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2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u="sng" dirty="0" smtClean="0">
                <a:latin typeface="Times New Roman" pitchFamily="18" charset="0"/>
                <a:ea typeface="Calibri"/>
                <a:cs typeface="Times New Roman" pitchFamily="18" charset="0"/>
              </a:rPr>
              <a:t>ЦЕЛЬ</a:t>
            </a:r>
            <a:r>
              <a:rPr lang="ru-RU" sz="4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ПРОЕКТА: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Обеспечение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высокого уровня реального здоровья, </a:t>
            </a:r>
            <a:r>
              <a:rPr lang="ru-RU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валеологической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компетентности и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культуры безопасного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поведения,  не наносящего ущерба физическому и психическому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состоянию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Снижение заболеваемости через оптимизацию </a:t>
            </a:r>
            <a:r>
              <a:rPr lang="ru-RU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здоровьесберегающей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 деятельности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5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>
            <a:normAutofit/>
          </a:bodyPr>
          <a:lstStyle/>
          <a:p>
            <a:r>
              <a:rPr lang="ru-RU" sz="5400" i="1" dirty="0" smtClean="0"/>
              <a:t>РАБОТА С РОДИТЕЛЯМИ</a:t>
            </a:r>
            <a:endParaRPr lang="ru-RU" sz="54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856984" cy="5040560"/>
          </a:xfrm>
        </p:spPr>
        <p:txBody>
          <a:bodyPr numCol="2"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600" dirty="0" smtClean="0"/>
              <a:t>формировать </a:t>
            </a:r>
            <a:r>
              <a:rPr lang="ru-RU" sz="2600" dirty="0"/>
              <a:t>мотивацию здоровья и поведенческих навыков здорового образа жизни у членов </a:t>
            </a:r>
            <a:r>
              <a:rPr lang="ru-RU" sz="2600" dirty="0" smtClean="0"/>
              <a:t>семьи</a:t>
            </a:r>
            <a:endParaRPr lang="ru-RU" sz="2600" dirty="0"/>
          </a:p>
          <a:p>
            <a:pPr>
              <a:buFont typeface="Wingdings" pitchFamily="2" charset="2"/>
              <a:buChar char="ü"/>
            </a:pPr>
            <a:r>
              <a:rPr lang="ru-RU" sz="2600" dirty="0" smtClean="0"/>
              <a:t>обогащать </a:t>
            </a:r>
            <a:r>
              <a:rPr lang="ru-RU" sz="2600" dirty="0"/>
              <a:t>опыт оздоровительной деятельности в семье, способствовать накоплению у родителей знаний по грамотной организации оздоровительной деятельности в семье</a:t>
            </a:r>
            <a:r>
              <a:rPr lang="ru-RU" sz="2600" dirty="0" smtClean="0"/>
              <a:t>;</a:t>
            </a:r>
          </a:p>
          <a:p>
            <a:pPr>
              <a:buFont typeface="Wingdings" pitchFamily="2" charset="2"/>
              <a:buChar char="ü"/>
            </a:pPr>
            <a:endParaRPr lang="ru-RU" sz="2600" dirty="0"/>
          </a:p>
          <a:p>
            <a:pPr>
              <a:buFont typeface="Wingdings" pitchFamily="2" charset="2"/>
              <a:buChar char="ü"/>
            </a:pPr>
            <a:r>
              <a:rPr lang="ru-RU" sz="2600" dirty="0" smtClean="0"/>
              <a:t>активизировать </a:t>
            </a:r>
            <a:r>
              <a:rPr lang="ru-RU" sz="2600" dirty="0"/>
              <a:t>родительский интерес, творчество, самостоятельный поиск способов решения проблем в области здоровья; </a:t>
            </a:r>
            <a:endParaRPr lang="ru-RU" sz="2600" dirty="0" smtClean="0"/>
          </a:p>
          <a:p>
            <a:pPr>
              <a:buFont typeface="Wingdings" pitchFamily="2" charset="2"/>
              <a:buChar char="ü"/>
            </a:pPr>
            <a:r>
              <a:rPr lang="ru-RU" sz="2600" dirty="0" smtClean="0"/>
              <a:t>создать </a:t>
            </a:r>
            <a:r>
              <a:rPr lang="ru-RU" sz="2600" dirty="0"/>
              <a:t>установку на совместную работу с целью решения всех психолого-педагогических проблем развития ребенка;</a:t>
            </a:r>
          </a:p>
          <a:p>
            <a:pPr>
              <a:buFont typeface="Wingdings" pitchFamily="2" charset="2"/>
              <a:buChar char="ü"/>
            </a:pPr>
            <a:r>
              <a:rPr lang="ru-RU" sz="2600" dirty="0" err="1" smtClean="0"/>
              <a:t>валеологическое</a:t>
            </a:r>
            <a:r>
              <a:rPr lang="ru-RU" sz="2600" dirty="0" smtClean="0"/>
              <a:t> </a:t>
            </a:r>
            <a:r>
              <a:rPr lang="ru-RU" sz="2600" dirty="0"/>
              <a:t>просвещение родителей</a:t>
            </a:r>
          </a:p>
          <a:p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67410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«ПАПА –МОЙ ЛУЧШИЙ ДРУГ!» </a:t>
            </a:r>
            <a:br>
              <a:rPr lang="ru-RU" dirty="0" smtClean="0"/>
            </a:br>
            <a:r>
              <a:rPr lang="ru-RU" dirty="0" smtClean="0"/>
              <a:t>(ВТОРАЯ МЛАДШАЯ ГРУППА)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2" y="1700808"/>
            <a:ext cx="3062528" cy="201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038278" cy="221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755"/>
            <a:ext cx="3240360" cy="254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71919"/>
            <a:ext cx="3753814" cy="238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5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diamond/>
      </p:transition>
    </mc:Choice>
    <mc:Fallback xmlns="">
      <p:transition spd="slow" advClick="0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latin typeface="Times New Roman"/>
                <a:ea typeface="Calibri"/>
                <a:cs typeface="Times New Roman"/>
              </a:rPr>
              <a:t> «ПАПА – ГОРДОСТЬ МОЯ!» (СРЕДНЯЯ ГРУППА)</a:t>
            </a:r>
            <a:r>
              <a:rPr lang="ru-RU" sz="4000" dirty="0" smtClean="0">
                <a:ea typeface="Calibri"/>
                <a:cs typeface="Times New Roman"/>
              </a:rPr>
              <a:t/>
            </a:r>
            <a:br>
              <a:rPr lang="ru-RU" sz="4000" dirty="0" smtClean="0">
                <a:ea typeface="Calibri"/>
                <a:cs typeface="Times New Roman"/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848880"/>
            <a:ext cx="3744416" cy="3672408"/>
          </a:xfrm>
        </p:spPr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1000" dirty="0"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200" i="1" dirty="0">
                <a:latin typeface="Times New Roman"/>
                <a:ea typeface="Calibri"/>
                <a:cs typeface="Times New Roman"/>
              </a:rPr>
              <a:t>Цель:</a:t>
            </a:r>
            <a:endParaRPr lang="ru-RU" sz="2200" dirty="0">
              <a:ea typeface="Calibri"/>
              <a:cs typeface="Times New Roman"/>
            </a:endParaRPr>
          </a:p>
          <a:p>
            <a:pPr marL="0" lvl="0" indent="0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200" dirty="0">
                <a:latin typeface="Times New Roman"/>
                <a:ea typeface="Calibri"/>
                <a:cs typeface="Times New Roman"/>
              </a:rPr>
              <a:t>совершенствовать двигательные умения,</a:t>
            </a:r>
            <a:endParaRPr lang="ru-RU" sz="2200" dirty="0">
              <a:ea typeface="Calibri"/>
              <a:cs typeface="Times New Roman"/>
            </a:endParaRPr>
          </a:p>
          <a:p>
            <a:pPr marL="0" lvl="0" indent="0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200" dirty="0">
                <a:latin typeface="Times New Roman"/>
                <a:ea typeface="Calibri"/>
                <a:cs typeface="Times New Roman"/>
              </a:rPr>
              <a:t>углублять интерес к физической культуре и спорту, укреплять здоровье,</a:t>
            </a:r>
            <a:endParaRPr lang="ru-RU" sz="2200" dirty="0">
              <a:ea typeface="Calibri"/>
              <a:cs typeface="Times New Roman"/>
            </a:endParaRPr>
          </a:p>
          <a:p>
            <a:pPr marL="0" lvl="0" indent="0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200" dirty="0">
                <a:latin typeface="Times New Roman"/>
                <a:ea typeface="Calibri"/>
                <a:cs typeface="Times New Roman"/>
              </a:rPr>
              <a:t>способствовать сближению родителей и детей,</a:t>
            </a:r>
            <a:endParaRPr lang="ru-RU" sz="2200" dirty="0">
              <a:ea typeface="Calibri"/>
              <a:cs typeface="Times New Roman"/>
            </a:endParaRPr>
          </a:p>
          <a:p>
            <a:pPr marL="0" lvl="0" indent="0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200" dirty="0">
                <a:latin typeface="Times New Roman"/>
                <a:ea typeface="Calibri"/>
                <a:cs typeface="Times New Roman"/>
              </a:rPr>
              <a:t>формировать волевые качества: целеустремленность, выдержку, развитию чувства взаимопомощи, поддержки,</a:t>
            </a:r>
            <a:endParaRPr lang="ru-RU" sz="2200" dirty="0">
              <a:ea typeface="Calibri"/>
              <a:cs typeface="Times New Roman"/>
            </a:endParaRPr>
          </a:p>
          <a:p>
            <a:pPr marL="0" lvl="0" indent="0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200" dirty="0">
                <a:latin typeface="Times New Roman"/>
                <a:ea typeface="Calibri"/>
                <a:cs typeface="Times New Roman"/>
              </a:rPr>
              <a:t>воспитывать чувство уважения к Российской Армии, любовь к Родине.</a:t>
            </a:r>
            <a:endParaRPr lang="ru-RU" sz="22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5" name="Рисунок 4" descr="G:\DCIM\100SSCAM\SDC1916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783" y="1340768"/>
            <a:ext cx="2801625" cy="317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DCIM\100SSCAM\SDC191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75479"/>
            <a:ext cx="3567240" cy="223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09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7246"/>
            <a:ext cx="787929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«СПОРТ –АЛЬТЕРНАТИВА </a:t>
            </a:r>
            <a:br>
              <a:rPr lang="ru-RU" dirty="0" smtClean="0"/>
            </a:br>
            <a:r>
              <a:rPr lang="ru-RU" dirty="0" smtClean="0"/>
              <a:t>ПАГУБНЫМ ПРИВЫЧКАМ»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/>
              <a:t>Цель: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Приобщение детей  к здоровому образу жизни</a:t>
            </a:r>
          </a:p>
          <a:p>
            <a:pPr marL="0" indent="0">
              <a:buNone/>
            </a:pPr>
            <a:r>
              <a:rPr lang="ru-RU" sz="1600" b="1" i="1" dirty="0"/>
              <a:t> </a:t>
            </a:r>
            <a:r>
              <a:rPr lang="ru-RU" sz="1600" b="1" u="sng" dirty="0"/>
              <a:t>Задачи:</a:t>
            </a:r>
            <a:endParaRPr lang="ru-RU" sz="1600" dirty="0"/>
          </a:p>
          <a:p>
            <a:pPr marL="0" lvl="0" indent="0">
              <a:buNone/>
            </a:pPr>
            <a:r>
              <a:rPr lang="ru-RU" sz="1600" dirty="0"/>
              <a:t>Обеспечить оптимальный двигательный режим детей и взрослых в течении мероприятия;</a:t>
            </a:r>
          </a:p>
          <a:p>
            <a:pPr marL="0" lvl="0" indent="0">
              <a:buNone/>
            </a:pPr>
            <a:r>
              <a:rPr lang="ru-RU" sz="1600" dirty="0"/>
              <a:t>Обогатить родителей знаниями, практическими умениями в организации и проведении досугов </a:t>
            </a:r>
          </a:p>
          <a:p>
            <a:pPr marL="0" lvl="0" indent="0">
              <a:buNone/>
            </a:pPr>
            <a:r>
              <a:rPr lang="ru-RU" sz="1600" dirty="0"/>
              <a:t>Предоставить детям возможность применять двигательные навыки и умения, приобретенные на физкультурных занятиях</a:t>
            </a:r>
          </a:p>
          <a:p>
            <a:pPr marL="0" lvl="0" indent="0">
              <a:buNone/>
            </a:pPr>
            <a:r>
              <a:rPr lang="ru-RU" sz="1600" dirty="0"/>
              <a:t>Прививать любовь к занятиям физкультурой и спортом, развивать ловкость, быстроту, выносливость.</a:t>
            </a:r>
          </a:p>
          <a:p>
            <a:pPr marL="0" lvl="0" indent="0">
              <a:buNone/>
            </a:pPr>
            <a:r>
              <a:rPr lang="ru-RU" sz="1600" dirty="0"/>
              <a:t>Осуществлять преемственность в физическом воспитании детей между детским садом и семьёй;</a:t>
            </a:r>
          </a:p>
          <a:p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 descr="C:\Users\User\Desktop\ФОТО\DSC_08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528392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ФОТО\DSC_08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092" y="3914475"/>
            <a:ext cx="3592319" cy="2406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79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«СПОРТ –АЛЬТЕРНАТИВА </a:t>
            </a:r>
            <a:br>
              <a:rPr lang="ru-RU" sz="4000" dirty="0" smtClean="0">
                <a:solidFill>
                  <a:prstClr val="black"/>
                </a:solidFill>
              </a:rPr>
            </a:br>
            <a:r>
              <a:rPr lang="ru-RU" sz="4000" dirty="0" smtClean="0">
                <a:solidFill>
                  <a:prstClr val="black"/>
                </a:solidFill>
              </a:rPr>
              <a:t>ПАГУБНЫМ ПРИВЫЧКАМ»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D:\2015_11_19\IMG_358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341" y="1869922"/>
            <a:ext cx="3005853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ФОТО\DSC_09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44" y="1628800"/>
            <a:ext cx="3875624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6" descr="C:\Users\User\Desktop\ФОТО\DSC_0862.JPG"/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44" y="3953694"/>
            <a:ext cx="3803616" cy="2571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03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089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119522"/>
            <a:ext cx="4316288" cy="528945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Я опубликовала сценарий спортивного праздника в семейном спортивном клубе с участием родителей на международном портале </a:t>
            </a:r>
            <a:r>
              <a:rPr lang="en-US" sz="3200" dirty="0" smtClean="0"/>
              <a:t>MAAM</a:t>
            </a:r>
            <a:r>
              <a:rPr lang="ru-RU" sz="3200" dirty="0" smtClean="0"/>
              <a:t>. Получила диплом 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528392" cy="499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26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714456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СПОРТИВНОЕ РАЗВЛЕЧЕНИЕ </a:t>
            </a:r>
            <a:br>
              <a:rPr lang="ru-RU" sz="3200" dirty="0" smtClean="0"/>
            </a:br>
            <a:r>
              <a:rPr lang="ru-RU" sz="3200" dirty="0" smtClean="0"/>
              <a:t>ВМЕСТЕ С РОДИТЕЛЯМИ</a:t>
            </a:r>
            <a:br>
              <a:rPr lang="ru-RU" sz="3200" dirty="0" smtClean="0"/>
            </a:br>
            <a:r>
              <a:rPr lang="ru-RU" sz="3200" dirty="0" smtClean="0"/>
              <a:t>К 1 ИЮНЯ - ДЕНЬ ЗАЩИТЫ ДЕТЕЙ </a:t>
            </a:r>
            <a:br>
              <a:rPr lang="ru-RU" sz="3200" dirty="0" smtClean="0"/>
            </a:br>
            <a:r>
              <a:rPr lang="ru-RU" sz="3200" dirty="0" smtClean="0"/>
              <a:t>«МЫ С СЕМЬЕЙ ВСТРЕЧАЕМ ЛЕТО!»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2495" y="2132856"/>
            <a:ext cx="3750568" cy="40939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Цель: </a:t>
            </a:r>
            <a:r>
              <a:rPr lang="ru-RU" sz="2000" dirty="0"/>
              <a:t>Создать радостную, праздничную, доброжелательную атмосферу. Вызвать желание принимать активное участие в </a:t>
            </a:r>
            <a:r>
              <a:rPr lang="ru-RU" sz="2000" dirty="0" smtClean="0"/>
              <a:t>празднике</a:t>
            </a:r>
            <a:r>
              <a:rPr lang="ru-RU" sz="2000" dirty="0"/>
              <a:t>.</a:t>
            </a:r>
          </a:p>
          <a:p>
            <a:pPr marL="0" indent="0">
              <a:buNone/>
            </a:pPr>
            <a:r>
              <a:rPr lang="ru-RU" sz="2000" b="1" dirty="0"/>
              <a:t>Задачи: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 Стимулировать совместную музыкально-игровую деятельность,</a:t>
            </a:r>
          </a:p>
          <a:p>
            <a:pPr marL="0" indent="0">
              <a:buNone/>
            </a:pPr>
            <a:r>
              <a:rPr lang="ru-RU" sz="2000" dirty="0"/>
              <a:t>эмоциональную отзывчивость детей.</a:t>
            </a:r>
          </a:p>
          <a:p>
            <a:pPr marL="0" indent="0">
              <a:buNone/>
            </a:pPr>
            <a:r>
              <a:rPr lang="ru-RU" sz="2000" dirty="0"/>
              <a:t>Развивать доброжелательные отношения между детьми.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88840"/>
            <a:ext cx="2590476" cy="195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43378"/>
            <a:ext cx="25908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37112"/>
            <a:ext cx="2766789" cy="208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SDC198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728" y="2132856"/>
            <a:ext cx="2343955" cy="201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96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DCIM\100SSCAM\SDC18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83" y="465017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CIM\100SSCAM\SDC18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64" y="4653562"/>
            <a:ext cx="2211084" cy="165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DCIM\100SSCAM\SDC18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530" y="2264160"/>
            <a:ext cx="1658313" cy="221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DCIM\100SSCAM\SDC180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979" y="4469657"/>
            <a:ext cx="2211084" cy="165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G:\DCIM\100SSCAM\SDC180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979" y="517552"/>
            <a:ext cx="2211084" cy="165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DCIM\100SSCAM\SDC180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55" y="432576"/>
            <a:ext cx="2437689" cy="18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DCIM\100SSCAM\SDC180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84517"/>
            <a:ext cx="2395207" cy="179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DCIM\100SSCAM\SDC1808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68" y="2526770"/>
            <a:ext cx="2597965" cy="194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1 июня\флаг.gif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879" y="2514618"/>
            <a:ext cx="2614921" cy="188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55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ru-RU" dirty="0" smtClean="0"/>
              <a:t>Результативность проекта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Дети гармонично физически развиты в соответствии  со своими возрастными особенностями, у них сформировано  желание двигаться, их двигательный опыт достаточно уже многообразен.</a:t>
            </a:r>
          </a:p>
          <a:p>
            <a:r>
              <a:rPr lang="ru-RU" dirty="0" smtClean="0"/>
              <a:t>Дети интересуются разнообразными физическими упражнениями, действиями с физкультурными пособиями.</a:t>
            </a:r>
          </a:p>
          <a:p>
            <a:r>
              <a:rPr lang="ru-RU" dirty="0" smtClean="0"/>
              <a:t>При   выполнении упражнений демонстрируют достаточную в соответствии с возрастными возможностями  координацию движений, стали быстро реагировать на сигналы, переключаться с одного движения на другое. </a:t>
            </a:r>
          </a:p>
          <a:p>
            <a:r>
              <a:rPr lang="ru-RU" dirty="0" smtClean="0"/>
              <a:t>Уверенно, самостоятельно и точно выполняют задания, действуют в общем для всех темпе; легко находят свое место при совместных построениях и в играх. </a:t>
            </a:r>
          </a:p>
          <a:p>
            <a:r>
              <a:rPr lang="ru-RU" dirty="0" smtClean="0"/>
              <a:t>С большим желанием вступают в общение с другими детьми и с воспитателем при  выполнении игровых физических упражнений и в подвижных играх. </a:t>
            </a:r>
          </a:p>
          <a:p>
            <a:r>
              <a:rPr lang="ru-RU" dirty="0" smtClean="0"/>
              <a:t>Проявляют инициативность, с большим удовольствием участвуют  в подвижных играх, строго соблюдает правила, стремятся к выполнению ведущих ролей в игре.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4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228848"/>
              </p:ext>
            </p:extLst>
          </p:nvPr>
        </p:nvGraphicFramePr>
        <p:xfrm>
          <a:off x="323528" y="620688"/>
          <a:ext cx="8568952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8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 ЗАДАЧИ </a:t>
            </a:r>
            <a:br>
              <a:rPr lang="ru-RU" sz="3600" dirty="0" smtClean="0"/>
            </a:br>
            <a:r>
              <a:rPr lang="ru-RU" sz="3600" dirty="0" smtClean="0"/>
              <a:t>ЗДОРОВЬЕСБЕРЕГАЮЩЕЙ ДЕЯТЕЛЬНОСТИ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5"/>
          <a:stretch/>
        </p:blipFill>
        <p:spPr bwMode="auto">
          <a:xfrm>
            <a:off x="282468" y="1413164"/>
            <a:ext cx="8754028" cy="525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08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СФОРМИРОВАННОСТЬ ОСНОВ И </a:t>
            </a:r>
            <a:b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КУЛЬТУРНО </a:t>
            </a:r>
            <a:r>
              <a:rPr lang="ru-RU" sz="2800" b="1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ГИГИЕНИЧЕСКИХ НАВЫКОВ ЗДОРОВОГО ОБРАЗА ЖИЗНИ У СТАРШИХ ДОШКОЛЬНИКОВ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309539"/>
              </p:ext>
            </p:extLst>
          </p:nvPr>
        </p:nvGraphicFramePr>
        <p:xfrm>
          <a:off x="457200" y="1700212"/>
          <a:ext cx="8363272" cy="4825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134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38138"/>
          </a:xfrm>
        </p:spPr>
        <p:txBody>
          <a:bodyPr>
            <a:noAutofit/>
          </a:bodyPr>
          <a:lstStyle/>
          <a:p>
            <a:r>
              <a:rPr lang="ru-RU" sz="3600" dirty="0" smtClean="0"/>
              <a:t>АКТУАЛЬНОСТЬ ФИЗИЧЕСКОГО РАЗВИТИЯ И ОПТИМИЗАЦИИ 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dirty="0" smtClean="0"/>
              <a:t>ЗДОРОВЬЕСБЕРЕГАЮЩЕЙ ДЕЯТЕЛЬНОСТИ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технологии в дошкольном образовании 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технологии, направленные на решение приоритетной задачи современного дошкольного образования - задачи сохранения, поддержания и обогащения здоровья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воспитанников.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7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Укрепление здоровья, формирование привычки к здоровому образу жизни, воспитание культуры здорового образа жизни</a:t>
            </a:r>
          </a:p>
          <a:p>
            <a:r>
              <a:rPr lang="ru-RU" dirty="0" smtClean="0"/>
              <a:t>Соблюдение требований ФГОС и условий для </a:t>
            </a:r>
            <a:r>
              <a:rPr lang="ru-RU" dirty="0" err="1" smtClean="0"/>
              <a:t>здоровьеформирования</a:t>
            </a:r>
            <a:r>
              <a:rPr lang="ru-RU" dirty="0" smtClean="0"/>
              <a:t>: развитие представлений о пользе физической активности, поддержка положительных эмоций, чувства «мышечной радости», развитие первоначальных представлений о строении и функциях своего тела, развитие навыков личной гигиены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22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/>
          <a:lstStyle/>
          <a:p>
            <a:r>
              <a:rPr lang="ru-RU" dirty="0" smtClean="0"/>
              <a:t>ОЖИДАЕМЫЕ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640960" cy="45259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800" dirty="0"/>
              <a:t>П</a:t>
            </a:r>
            <a:r>
              <a:rPr lang="ru-RU" sz="1800" dirty="0" smtClean="0"/>
              <a:t>родуктивно организованная </a:t>
            </a:r>
            <a:r>
              <a:rPr lang="ru-RU" sz="1800" dirty="0"/>
              <a:t>физкультурно- </a:t>
            </a:r>
            <a:r>
              <a:rPr lang="ru-RU" sz="1800" dirty="0" smtClean="0"/>
              <a:t>оздоровительная работа </a:t>
            </a:r>
            <a:r>
              <a:rPr lang="ru-RU" sz="1800" dirty="0"/>
              <a:t>с </a:t>
            </a:r>
            <a:r>
              <a:rPr lang="ru-RU" sz="1800" dirty="0" smtClean="0"/>
              <a:t>детьми поможет </a:t>
            </a:r>
            <a:r>
              <a:rPr lang="ru-RU" sz="1800" dirty="0"/>
              <a:t>сохранению, укреплению оздоровлению и улучшению </a:t>
            </a:r>
            <a:r>
              <a:rPr lang="ru-RU" sz="1800" dirty="0" smtClean="0"/>
              <a:t>детского здоровья: физического и </a:t>
            </a:r>
            <a:r>
              <a:rPr lang="ru-RU" sz="1800" dirty="0"/>
              <a:t>психического, а правильно организованная </a:t>
            </a:r>
            <a:r>
              <a:rPr lang="ru-RU" sz="1800" dirty="0" smtClean="0"/>
              <a:t>пространственная предметно-развивающая  </a:t>
            </a:r>
            <a:r>
              <a:rPr lang="ru-RU" sz="1800" dirty="0"/>
              <a:t>среда в группе  и на участке для занятий физкультурой представляет ребенку возможность проявить себя в социальном плане, освоить определенные правила здорового образа жизни, ощутить взаимосвязь с другими детьми, укрепить уверенность в своих силах.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/>
              <a:t>Снижение заболеваемости на </a:t>
            </a:r>
            <a:r>
              <a:rPr lang="ru-RU" sz="1800" dirty="0" smtClean="0"/>
              <a:t>7% </a:t>
            </a:r>
            <a:r>
              <a:rPr lang="ru-RU" sz="1800" dirty="0"/>
              <a:t>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/>
              <a:t>Наблюдение положительной динамики оздоровления (переход детей из группы часто болеющих в группу эпизодически болеющих);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/>
              <a:t>Активная помощь родителей в организации работы по оздоровлению детей;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/>
              <a:t>Систематизация работы по оздоровлению детей;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/>
              <a:t>Изготовление уголка здоровья для родителей;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/>
              <a:t>Заучивание стихотворений о здоровье;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/>
              <a:t>Создание  психологически эмоционального комфорта </a:t>
            </a:r>
            <a:r>
              <a:rPr lang="ru-RU" sz="1800" dirty="0"/>
              <a:t>в группе 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/>
              <a:t>Знакомство   </a:t>
            </a:r>
            <a:r>
              <a:rPr lang="ru-RU" sz="1800" dirty="0"/>
              <a:t>родителей  с методами  оздоровления детей в детском саду и дома;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err="1" smtClean="0"/>
              <a:t>Вовлечённость</a:t>
            </a:r>
            <a:r>
              <a:rPr lang="ru-RU" sz="1800" dirty="0" smtClean="0"/>
              <a:t> </a:t>
            </a:r>
            <a:r>
              <a:rPr lang="ru-RU" sz="1800" dirty="0"/>
              <a:t>родителей </a:t>
            </a:r>
            <a:r>
              <a:rPr lang="ru-RU" sz="1800" dirty="0" smtClean="0"/>
              <a:t>в процесс </a:t>
            </a:r>
            <a:r>
              <a:rPr lang="ru-RU" sz="1800" dirty="0"/>
              <a:t>по оздоровлению детей  в детском саду</a:t>
            </a:r>
            <a:r>
              <a:rPr lang="ru-RU" sz="1800" dirty="0" smtClean="0"/>
              <a:t>;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2373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ПРЕДМЕТНО-ПРОСТРАНСТВЕННАЯ СРЕДА ОФОРМЛЕНА В СООТВЕТСТВИИ С ТРЕБОВАНИЯМИ ФГОС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G:\DCIM\100SSCAM\SDC185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145" y="1700808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DCIM\100SSCAM\SDC185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3865306"/>
            <a:ext cx="3660125" cy="274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DCIM\100SSCAM\SDC185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3665802" cy="274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4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СОЗДАНИЕ УСЛОВИЙ ДЛЯ РАЗЛИЧНЫХ ВИДОВ ДВИГАТЕЛЬНОЙ АКТИВНОСТИ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Виды двигательной активности с помощью разнообразных физических упражнений для развития различных групп мышц</a:t>
            </a:r>
          </a:p>
          <a:p>
            <a:r>
              <a:rPr lang="ru-RU" dirty="0" smtClean="0"/>
              <a:t>Развитие физических качеств детей</a:t>
            </a:r>
          </a:p>
          <a:p>
            <a:r>
              <a:rPr lang="ru-RU" dirty="0" smtClean="0"/>
              <a:t>Формы организации двигательной активности: утренняя гимнастика, физкультурные занятия, физкультминутки, физические упражнения после сна «гимнастика маленьких волшебников», подвижные игры на воздухе, спортивные игры и развлечения…</a:t>
            </a:r>
          </a:p>
        </p:txBody>
      </p:sp>
    </p:spTree>
    <p:extLst>
      <p:ext uri="{BB962C8B-B14F-4D97-AF65-F5344CB8AC3E}">
        <p14:creationId xmlns:p14="http://schemas.microsoft.com/office/powerpoint/2010/main" val="22498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1104</Words>
  <Application>Microsoft Office PowerPoint</Application>
  <PresentationFormat>Экран (4:3)</PresentationFormat>
  <Paragraphs>128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1_Тема Office</vt:lpstr>
      <vt:lpstr>2_Тема Office</vt:lpstr>
      <vt:lpstr>СОЗДАНИЕ ПСИХОЛОГО-ПЕДАГОГИЧЕСКИХ УСЛОВИЙ ДЛЯ УКРЕПЛЕНИЯ ФИЗИЧЕСКОГО ЗДОРОВЬЯ ДЕТЕЙ, ЧЕРЕЗ СТАНОВЛЕНИЕ ЦЕННОСТЕЙ К ЗДОРОВОМУ ОБРАЗУ ЖИЗНИ </vt:lpstr>
      <vt:lpstr>Презентация PowerPoint</vt:lpstr>
      <vt:lpstr>ЦЕЛЬ ПРОЕКТА:</vt:lpstr>
      <vt:lpstr> ЗАДАЧИ  ЗДОРОВЬЕСБЕРЕГАЮЩЕЙ ДЕЯТЕЛЬНОСТИ</vt:lpstr>
      <vt:lpstr>АКТУАЛЬНОСТЬ ФИЗИЧЕСКОГО РАЗВИТИЯ И ОПТИМИЗАЦИИ  ЗДОРОВЬЕСБЕРЕГАЮЩЕЙ ДЕЯТЕЛЬНОСТИ</vt:lpstr>
      <vt:lpstr>АКТУАЛЬНОСТЬ ПРОЕКТА</vt:lpstr>
      <vt:lpstr>ОЖИДАЕМЫЕ РЕЗУЛЬТАТЫ</vt:lpstr>
      <vt:lpstr>ПРЕДМЕТНО-ПРОСТРАНСТВЕННАЯ СРЕДА ОФОРМЛЕНА В СООТВЕТСТВИИ С ТРЕБОВАНИЯМИ ФГОС</vt:lpstr>
      <vt:lpstr>СОЗДАНИЕ УСЛОВИЙ ДЛЯ РАЗЛИЧНЫХ ВИДОВ ДВИГАТЕЛЬНОЙ АКТИВНОСТИ </vt:lpstr>
      <vt:lpstr>РЕАЛИЗАЦИЯ ИНДИВИДУАЛЬНОГО ПОДХОДА НА ФИЗКУЛЬТУРНЫХ ЗАНЯТИЯХ И В СВОБОДНОЙ ФИЗИЧЕСКОЙ АКТИВНОСТИ</vt:lpstr>
      <vt:lpstr>МЕДИКО-ПРОФИЛАКТИЧЕСКИЕ ТЕХНОЛОГИИ</vt:lpstr>
      <vt:lpstr>ФИЗКУЛЬТУРНО-ОЗДОРОВИТЕЛЬНЫЕ ТЕХНОЛОГИИ</vt:lpstr>
      <vt:lpstr>РАБОТА ПО ПРОФИЛАКТИКЕ И СНИЖЕНИЮ ЗАБОЛЕВАЕМОСТИ</vt:lpstr>
      <vt:lpstr>УТРЕННЯЯ ГИМНАСТИКА</vt:lpstr>
      <vt:lpstr>ЗАКАЛИВАЮЩИЕ ПРОЦЕДУРЫ: СОЛНЕЧНЫЕ ВАННЫ, БОСОХОЖДЕНИЕ</vt:lpstr>
      <vt:lpstr>ИГРЫ С ВОДОЙ. ОБЛИВАНИЕ</vt:lpstr>
      <vt:lpstr>СОБЛЮДЕНИЕ ПИТЬЕВОГО РЕЖИМА</vt:lpstr>
      <vt:lpstr>НАШ ВИТАМИННЫЙ ОГОРОД!!!</vt:lpstr>
      <vt:lpstr>ЭКОЛОГИЧЕСКОЕ ВОСПИТАНИЕ</vt:lpstr>
      <vt:lpstr>КИСЛОРОДНЫЕ КОКТЕЙЛИ</vt:lpstr>
      <vt:lpstr>ГИМНАСТИКА МАЛЕНЬКИХ ВОЛШЕБНИКОВ</vt:lpstr>
      <vt:lpstr>ПРОВЕДЕНИЕ ЗАНЯТИЙ ПО РАСШИРЕНИЮ ВАЛЕОЛОГИЧЕСКИХ ЗНАНИЙ ДЕТЕЙ </vt:lpstr>
      <vt:lpstr>  НОД С ИСПОЛЬЗОВАНИЕМ МЯГКОГО МОДУЛЬНОГО ОБОРУДОВАНИЯ  ПО ФИЗИЧЕСКОМУ РАЗВИТИЮ  С ДЕТЬМИ 5-6 ЛЕТ </vt:lpstr>
      <vt:lpstr>Презентация PowerPoint</vt:lpstr>
      <vt:lpstr>ФИЗКУЛЬТУРНЫЕ ЗАНЯТИЯ</vt:lpstr>
      <vt:lpstr>ДОСУГ –  ПОЛУЧЕНИЕ ПОЛОЖИТЕЛЬНЫХ ЭМОЦИЙ, ПОДДЕРЖКА ПСИХОЛОГИЧЕСКОГО ЗДОРОВЬЯ</vt:lpstr>
      <vt:lpstr>БАСКЕТБОЛ, ГОЛЬФ, КОЛЬЦЕБРОС</vt:lpstr>
      <vt:lpstr>ФИЗИЧЕСКАЯ РЕКРЕАЦИЯ</vt:lpstr>
      <vt:lpstr>ДОСТИЖЕНИЯ ДЕТЕЙ В ХОРЕОГРАФИИ И В СПОРТИВНЫХ СЕКЦИЯХ</vt:lpstr>
      <vt:lpstr>РАБОТА С РОДИТЕЛЯМИ</vt:lpstr>
      <vt:lpstr>«ПАПА –МОЙ ЛУЧШИЙ ДРУГ!»  (ВТОРАЯ МЛАДШАЯ ГРУППА)</vt:lpstr>
      <vt:lpstr> «ПАПА – ГОРДОСТЬ МОЯ!» (СРЕДНЯЯ ГРУППА) </vt:lpstr>
      <vt:lpstr>«СПОРТ –АЛЬТЕРНАТИВА  ПАГУБНЫМ ПРИВЫЧКАМ»</vt:lpstr>
      <vt:lpstr>«СПОРТ –АЛЬТЕРНАТИВА  ПАГУБНЫМ ПРИВЫЧКАМ»</vt:lpstr>
      <vt:lpstr>Презентация PowerPoint</vt:lpstr>
      <vt:lpstr>СПОРТИВНОЕ РАЗВЛЕЧЕНИЕ  ВМЕСТЕ С РОДИТЕЛЯМИ К 1 ИЮНЯ - ДЕНЬ ЗАЩИТЫ ДЕТЕЙ  «МЫ С СЕМЬЕЙ ВСТРЕЧАЕМ ЛЕТО!» </vt:lpstr>
      <vt:lpstr>Презентация PowerPoint</vt:lpstr>
      <vt:lpstr>Результативность проекта </vt:lpstr>
      <vt:lpstr>Презентация PowerPoint</vt:lpstr>
      <vt:lpstr>СФОРМИРОВАННОСТЬ ОСНОВ И  КУЛЬТУРНО –ГИГИЕНИЧЕСКИХ НАВЫКОВ ЗДОРОВОГО ОБРАЗА ЖИЗНИ У СТАРШИХ ДОШКОЛЬНИКОВ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79</cp:revision>
  <dcterms:created xsi:type="dcterms:W3CDTF">2016-12-06T19:29:55Z</dcterms:created>
  <dcterms:modified xsi:type="dcterms:W3CDTF">2017-01-20T19:33:43Z</dcterms:modified>
</cp:coreProperties>
</file>