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56" r:id="rId9"/>
    <p:sldId id="271" r:id="rId10"/>
    <p:sldId id="272" r:id="rId11"/>
    <p:sldId id="257" r:id="rId12"/>
    <p:sldId id="259" r:id="rId13"/>
    <p:sldId id="260" r:id="rId14"/>
    <p:sldId id="261" r:id="rId15"/>
    <p:sldId id="262" r:id="rId16"/>
    <p:sldId id="263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65A00-AA34-4D14-8C75-301AD57C4ADF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65F6E-0C9E-412E-AC68-76CE37F0E7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000100" y="142852"/>
            <a:ext cx="8001056" cy="65722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75db6_df52046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142852"/>
            <a:ext cx="1524003" cy="1060706"/>
          </a:xfrm>
          <a:prstGeom prst="rect">
            <a:avLst/>
          </a:prstGeom>
        </p:spPr>
      </p:pic>
      <p:pic>
        <p:nvPicPr>
          <p:cNvPr id="10" name="Рисунок 9" descr="0_75db6_df52046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1428736"/>
            <a:ext cx="1524003" cy="1060706"/>
          </a:xfrm>
          <a:prstGeom prst="rect">
            <a:avLst/>
          </a:prstGeom>
        </p:spPr>
      </p:pic>
      <p:pic>
        <p:nvPicPr>
          <p:cNvPr id="11" name="Рисунок 10" descr="0_75db6_df52046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2786058"/>
            <a:ext cx="1524003" cy="1060706"/>
          </a:xfrm>
          <a:prstGeom prst="rect">
            <a:avLst/>
          </a:prstGeom>
        </p:spPr>
      </p:pic>
      <p:pic>
        <p:nvPicPr>
          <p:cNvPr id="12" name="Рисунок 11" descr="0_75db6_df52046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4214818"/>
            <a:ext cx="1524003" cy="1060706"/>
          </a:xfrm>
          <a:prstGeom prst="rect">
            <a:avLst/>
          </a:prstGeom>
        </p:spPr>
      </p:pic>
      <p:pic>
        <p:nvPicPr>
          <p:cNvPr id="13" name="Рисунок 12" descr="0_75db6_df52046_L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4282" y="5572140"/>
            <a:ext cx="1524003" cy="10607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357166"/>
            <a:ext cx="4011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8000"/>
                </a:solidFill>
                <a:latin typeface="Comic Sans MS" pitchFamily="66" charset="0"/>
              </a:rPr>
              <a:t>Поделка ЁЖИК</a:t>
            </a:r>
            <a:endParaRPr lang="ru-RU" sz="40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1284714228-0-36696-3325d8f1-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285860"/>
            <a:ext cx="3952876" cy="3399473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3108" y="5214950"/>
            <a:ext cx="6593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</a:rPr>
              <a:t>Презентацию выполнила:</a:t>
            </a:r>
          </a:p>
          <a:p>
            <a:r>
              <a:rPr lang="ru-RU" dirty="0" smtClean="0">
                <a:solidFill>
                  <a:srgbClr val="003300"/>
                </a:solidFill>
              </a:rPr>
              <a:t> учитель начальных классов Криницина Татьяна Сергеевна</a:t>
            </a:r>
          </a:p>
          <a:p>
            <a:r>
              <a:rPr lang="ru-RU" dirty="0" smtClean="0">
                <a:solidFill>
                  <a:srgbClr val="003300"/>
                </a:solidFill>
              </a:rPr>
              <a:t>Муниципальное бюджетное общеобразовательное учреждение </a:t>
            </a:r>
          </a:p>
          <a:p>
            <a:r>
              <a:rPr lang="ru-RU" dirty="0" smtClean="0">
                <a:solidFill>
                  <a:srgbClr val="003300"/>
                </a:solidFill>
              </a:rPr>
              <a:t>Средняя общеобразовательная школа № 57 г. Новосибирск</a:t>
            </a:r>
            <a:endParaRPr lang="ru-RU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28" y="857232"/>
            <a:ext cx="74295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aramond" pitchFamily="18" charset="0"/>
              </a:rPr>
              <a:t>Порядок выполнения работы в картинках</a:t>
            </a:r>
            <a:endParaRPr lang="ru-RU" sz="54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7" name="Рисунок 6" descr="ё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928934"/>
            <a:ext cx="3643338" cy="3397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1017_2047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928670"/>
            <a:ext cx="7000892" cy="464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1017_204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285860"/>
            <a:ext cx="6985048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1017_205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428736"/>
            <a:ext cx="7215238" cy="405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1017_205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500174"/>
            <a:ext cx="6858048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1017_205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571612"/>
            <a:ext cx="6643734" cy="373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1017_210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714488"/>
            <a:ext cx="6858048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000108"/>
            <a:ext cx="697232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008000"/>
                </a:solidFill>
                <a:latin typeface="Segoe Print" pitchFamily="2" charset="0"/>
              </a:rPr>
              <a:t>ПОДЕЛКА ГОТОВА!</a:t>
            </a:r>
            <a:br>
              <a:rPr lang="ru-RU" sz="3600" dirty="0" smtClean="0">
                <a:solidFill>
                  <a:srgbClr val="008000"/>
                </a:solidFill>
                <a:latin typeface="Segoe Print" pitchFamily="2" charset="0"/>
              </a:rPr>
            </a:br>
            <a:r>
              <a:rPr lang="ru-RU" sz="3600" dirty="0" smtClean="0">
                <a:solidFill>
                  <a:srgbClr val="008000"/>
                </a:solidFill>
                <a:latin typeface="Segoe Print" pitchFamily="2" charset="0"/>
              </a:rPr>
              <a:t>СПАСИБО ЗА РАБОТУ!</a:t>
            </a:r>
            <a:endParaRPr lang="ru-RU" sz="3600" dirty="0">
              <a:solidFill>
                <a:srgbClr val="008000"/>
              </a:solidFill>
              <a:latin typeface="Segoe Print" pitchFamily="2" charset="0"/>
            </a:endParaRPr>
          </a:p>
        </p:txBody>
      </p:sp>
      <p:pic>
        <p:nvPicPr>
          <p:cNvPr id="4" name="Содержимое 3" descr="485134f7db08143b2c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3000372"/>
            <a:ext cx="3357586" cy="3357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000108"/>
            <a:ext cx="471956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8000"/>
                </a:solidFill>
                <a:latin typeface="Comic Sans MS" pitchFamily="66" charset="0"/>
              </a:rPr>
              <a:t>Шубка – иголки,</a:t>
            </a:r>
          </a:p>
          <a:p>
            <a:r>
              <a:rPr lang="ru-RU" sz="3200" dirty="0" smtClean="0">
                <a:solidFill>
                  <a:srgbClr val="008000"/>
                </a:solidFill>
                <a:latin typeface="Comic Sans MS" pitchFamily="66" charset="0"/>
              </a:rPr>
              <a:t>Свернётся он – колкий,</a:t>
            </a:r>
          </a:p>
          <a:p>
            <a:r>
              <a:rPr lang="ru-RU" sz="3200" dirty="0" smtClean="0">
                <a:solidFill>
                  <a:srgbClr val="008000"/>
                </a:solidFill>
                <a:latin typeface="Comic Sans MS" pitchFamily="66" charset="0"/>
              </a:rPr>
              <a:t>Рукой не возьмёшь.</a:t>
            </a:r>
          </a:p>
          <a:p>
            <a:r>
              <a:rPr lang="ru-RU" sz="3200" dirty="0" smtClean="0">
                <a:solidFill>
                  <a:srgbClr val="008000"/>
                </a:solidFill>
                <a:latin typeface="Comic Sans MS" pitchFamily="66" charset="0"/>
              </a:rPr>
              <a:t>Кто это? ...</a:t>
            </a:r>
            <a:endParaRPr lang="ru-RU" sz="32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357562"/>
            <a:ext cx="4405322" cy="293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357166"/>
            <a:ext cx="7372344" cy="4525963"/>
          </a:xfrm>
        </p:spPr>
        <p:txBody>
          <a:bodyPr/>
          <a:lstStyle/>
          <a:p>
            <a:r>
              <a:rPr lang="ru-RU" sz="2000" dirty="0" smtClean="0">
                <a:solidFill>
                  <a:srgbClr val="008000"/>
                </a:solidFill>
                <a:latin typeface="Comic Sans MS" pitchFamily="66" charset="0"/>
              </a:rPr>
              <a:t>Еж – дикое животное, живущее в наших лесах. Мордочка у ежа маленькая, с вытянутым носом, вся покрытая короткими серыми волосками. Черные, как бусинки, глаза кажутся внимательными и умными, но видит ёжик плохо, а вот нюх у него прекрасный! Лапы у ёжика короткие с маленькими коготками. На спине ёж носит колючие иголки. А как же ему без иголок? Ведь они спасают его от врагов. Свернется ёжик в колючий клубок, ощетинит свои острые иглы – попробуй-ка, съешь его.</a:t>
            </a:r>
            <a:br>
              <a:rPr lang="ru-RU" sz="2000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rgbClr val="008000"/>
                </a:solidFill>
                <a:latin typeface="Comic Sans MS" pitchFamily="66" charset="0"/>
              </a:rPr>
              <a:t>Ёжик – хищник. Он питается червяками, жуками, ловит ящериц, ядовитых змей, мышей, лягушек. </a:t>
            </a:r>
            <a:r>
              <a:rPr lang="ru-RU" sz="2000" dirty="0" smtClean="0">
                <a:latin typeface="Comic Sans MS" pitchFamily="66" charset="0"/>
              </a:rPr>
              <a:t/>
            </a:r>
            <a:br>
              <a:rPr lang="ru-RU" sz="2000" dirty="0" smtClean="0">
                <a:latin typeface="Comic Sans MS" pitchFamily="66" charset="0"/>
              </a:rPr>
            </a:br>
            <a:endParaRPr lang="ru-RU" sz="2000" dirty="0">
              <a:latin typeface="Comic Sans MS" pitchFamily="66" charset="0"/>
            </a:endParaRPr>
          </a:p>
        </p:txBody>
      </p:sp>
      <p:pic>
        <p:nvPicPr>
          <p:cNvPr id="5" name="Рисунок 4" descr="da3e3342c152ed9f1bc29745d18dd2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4202650"/>
            <a:ext cx="4000528" cy="2369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85728"/>
            <a:ext cx="6786610" cy="3829064"/>
          </a:xfrm>
        </p:spPr>
        <p:txBody>
          <a:bodyPr/>
          <a:lstStyle/>
          <a:p>
            <a:r>
              <a:rPr lang="ru-RU" sz="2000" dirty="0" smtClean="0">
                <a:solidFill>
                  <a:srgbClr val="008000"/>
                </a:solidFill>
                <a:latin typeface="Comic Sans MS" pitchFamily="66" charset="0"/>
              </a:rPr>
              <a:t>Возле старого пня ежик устраивает себе норку и устилает её сухими опавшими листьями. Ёжик по-своему заготавливает подстилку. Кубарем катается по траве и накалывает листву на свои иглы. Ёж не делает запасов на зиму. Когда настанут холода, он заберется в свой теплый уютный домик и крепко проспит до весны. Накроет пушистый снег </a:t>
            </a:r>
            <a:r>
              <a:rPr lang="ru-RU" sz="2000" dirty="0" err="1" smtClean="0">
                <a:solidFill>
                  <a:srgbClr val="008000"/>
                </a:solidFill>
                <a:latin typeface="Comic Sans MS" pitchFamily="66" charset="0"/>
              </a:rPr>
              <a:t>ежиную</a:t>
            </a:r>
            <a:r>
              <a:rPr lang="ru-RU" sz="2000" dirty="0" smtClean="0">
                <a:solidFill>
                  <a:srgbClr val="008000"/>
                </a:solidFill>
                <a:latin typeface="Comic Sans MS" pitchFamily="66" charset="0"/>
              </a:rPr>
              <a:t> норку, никто под снегом не найдет и сон не потревожит.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5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143248"/>
            <a:ext cx="4071966" cy="3256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428604"/>
            <a:ext cx="6829444" cy="4525963"/>
          </a:xfrm>
        </p:spPr>
        <p:txBody>
          <a:bodyPr/>
          <a:lstStyle/>
          <a:p>
            <a: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  <a:t>Когда пригреет теплое, весеннее солнышко, побегут ручьи и растает снег, ежик выходит из норы. Весной в </a:t>
            </a:r>
            <a:r>
              <a:rPr lang="ru-RU" sz="1800" dirty="0" err="1" smtClean="0">
                <a:solidFill>
                  <a:srgbClr val="008000"/>
                </a:solidFill>
                <a:latin typeface="Comic Sans MS" pitchFamily="66" charset="0"/>
              </a:rPr>
              <a:t>ежиной</a:t>
            </a:r>
            <a: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  <a:t> норе появляются ежата, они родятся с закрытыми глазами и ушами. Иголок на ежатах сначала нет, они появляются через час-полтора после рождения – белые, мягкие. Мама-ежиха очень любит своих детей, кормит их молоком, почувствовав первые признаки опасности, перетаскивает в другое место. Когда малыши подрастут, откроются глазки и ушки, а иголки потемнеют и станут твердыми, ежата выходят из норы. Они бегают следом за мамой-ежихой, смешно пофыркивая и постукивая коготками. Ёж и ежиха учат искать ежат пропитание, ловить жуков, моллюсков, мышей.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f46d8cd872d6ded4d42f51f28f2c4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4429132"/>
            <a:ext cx="5921388" cy="2208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357166"/>
            <a:ext cx="6829444" cy="4525963"/>
          </a:xfrm>
        </p:spPr>
        <p:txBody>
          <a:bodyPr/>
          <a:lstStyle/>
          <a:p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</a:rPr>
              <a:t>Днем ежи спят в норе под старым пнем, а ночью выходят на охоту.</a:t>
            </a:r>
            <a:br>
              <a:rPr lang="ru-RU" sz="2800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</a:rPr>
              <a:t>Ежи быстро привыкают к людям, пьют из блюдца молоко, а мышей ловят не хуже кошек.</a:t>
            </a:r>
          </a:p>
          <a:p>
            <a:endParaRPr lang="ru-RU" dirty="0"/>
          </a:p>
        </p:txBody>
      </p:sp>
      <p:pic>
        <p:nvPicPr>
          <p:cNvPr id="4" name="Рисунок 3" descr="cute-hedgehog-photography-Favim.com-3465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786190"/>
            <a:ext cx="4354907" cy="2828930"/>
          </a:xfrm>
          <a:prstGeom prst="rect">
            <a:avLst/>
          </a:prstGeom>
        </p:spPr>
      </p:pic>
      <p:pic>
        <p:nvPicPr>
          <p:cNvPr id="5" name="Рисунок 4" descr="v-ruke-ez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211" y="2357430"/>
            <a:ext cx="2762630" cy="4159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8000"/>
                </a:solidFill>
                <a:latin typeface="Comic Sans MS" pitchFamily="66" charset="0"/>
              </a:rPr>
              <a:t>ФИЗМИНУТКА «ЁЖИК»</a:t>
            </a:r>
            <a:endParaRPr lang="ru-RU" sz="24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857232"/>
            <a:ext cx="5357850" cy="3643338"/>
          </a:xfrm>
        </p:spPr>
        <p:txBody>
          <a:bodyPr/>
          <a:lstStyle/>
          <a:p>
            <a: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  <a:t>Жил в лесу колючий ежик, </a:t>
            </a:r>
            <a:b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  <a:t>Был клубочком и без ножек, </a:t>
            </a:r>
            <a:endParaRPr lang="ru-RU" sz="1800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  <a:t>Не </a:t>
            </a:r>
            <a: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  <a:t>умел он хлопать —Хлоп-хлоп-хлоп, </a:t>
            </a:r>
            <a:b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  <a:t>Не </a:t>
            </a:r>
            <a: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  <a:t>умел он топать —Топ-топ-топ. </a:t>
            </a:r>
            <a:b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  <a:t>Не </a:t>
            </a:r>
            <a: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  <a:t>умел он прыгать — Прыг-прыг-прыг </a:t>
            </a:r>
            <a:b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  <a:t>Только </a:t>
            </a:r>
            <a: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  <a:t>носом двигать – Шмыг-шмыг-шмыг </a:t>
            </a:r>
            <a:b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  <a:t>А </a:t>
            </a:r>
            <a: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  <a:t>ребятки в лес пришли, </a:t>
            </a:r>
            <a:b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  <a:t>Ежика в лесу нашли, </a:t>
            </a:r>
            <a:b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  <a:t>Научили </a:t>
            </a:r>
            <a: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  <a:t>хлопать — Хлоп-хлоп-хлоп, </a:t>
            </a:r>
            <a:b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  <a:t>Научили </a:t>
            </a:r>
            <a: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  <a:t>топать — Топ-топ-топ. </a:t>
            </a:r>
            <a:b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  <a:t>Научили </a:t>
            </a:r>
            <a: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  <a:t>прыгать — Прыг-прыг-прыг, </a:t>
            </a:r>
            <a:b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  <a:t>Научили </a:t>
            </a:r>
            <a:r>
              <a:rPr lang="ru-RU" sz="1800" dirty="0" smtClean="0">
                <a:solidFill>
                  <a:srgbClr val="008000"/>
                </a:solidFill>
                <a:latin typeface="Comic Sans MS" pitchFamily="66" charset="0"/>
              </a:rPr>
              <a:t>бегать… </a:t>
            </a:r>
            <a:r>
              <a:rPr lang="ru-RU" sz="1400" dirty="0" smtClean="0">
                <a:latin typeface="Comic Sans MS" pitchFamily="66" charset="0"/>
              </a:rPr>
              <a:t/>
            </a:r>
            <a:br>
              <a:rPr lang="ru-RU" sz="1400" dirty="0" smtClean="0">
                <a:latin typeface="Comic Sans MS" pitchFamily="66" charset="0"/>
              </a:rPr>
            </a:br>
            <a:r>
              <a:rPr lang="ru-RU" sz="1400" dirty="0" smtClean="0">
                <a:latin typeface="Comic Sans MS" pitchFamily="66" charset="0"/>
              </a:rPr>
              <a:t/>
            </a:r>
            <a:br>
              <a:rPr lang="ru-RU" sz="1400" dirty="0" smtClean="0">
                <a:latin typeface="Comic Sans MS" pitchFamily="66" charset="0"/>
              </a:rPr>
            </a:br>
            <a:r>
              <a:rPr lang="ru-RU" sz="1400" dirty="0" smtClean="0">
                <a:latin typeface="Comic Sans MS" pitchFamily="66" charset="0"/>
              </a:rPr>
              <a:t/>
            </a:r>
            <a:br>
              <a:rPr lang="ru-RU" sz="1400" dirty="0" smtClean="0">
                <a:latin typeface="Comic Sans MS" pitchFamily="66" charset="0"/>
              </a:rPr>
            </a:br>
            <a:endParaRPr lang="ru-RU" sz="1400" dirty="0">
              <a:latin typeface="Comic Sans MS" pitchFamily="66" charset="0"/>
            </a:endParaRPr>
          </a:p>
        </p:txBody>
      </p:sp>
      <p:pic>
        <p:nvPicPr>
          <p:cNvPr id="4" name="Рисунок 3" descr="48710925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714356"/>
            <a:ext cx="885825" cy="1371600"/>
          </a:xfrm>
          <a:prstGeom prst="rect">
            <a:avLst/>
          </a:prstGeom>
        </p:spPr>
      </p:pic>
      <p:pic>
        <p:nvPicPr>
          <p:cNvPr id="5" name="Рисунок 4" descr="11006546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4643446"/>
            <a:ext cx="1828800" cy="1600200"/>
          </a:xfrm>
          <a:prstGeom prst="rect">
            <a:avLst/>
          </a:prstGeom>
        </p:spPr>
      </p:pic>
      <p:pic>
        <p:nvPicPr>
          <p:cNvPr id="6" name="Рисунок 5" descr="42832791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4643446"/>
            <a:ext cx="1143008" cy="1461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857232"/>
            <a:ext cx="79296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ПОДЕЛКА ЁЖИК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 descr="ё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928802"/>
            <a:ext cx="4786346" cy="4462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654032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8000"/>
                </a:solidFill>
                <a:latin typeface="Comic Sans MS" pitchFamily="66" charset="0"/>
              </a:rPr>
              <a:t>ПОВТОРИМ ПРАВИЛА РАБОТЫ С НОЖНИЦАМИ</a:t>
            </a:r>
            <a:endParaRPr lang="ru-RU" sz="18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142984"/>
            <a:ext cx="7072362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92D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362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ФИЗМИНУТКА «ЁЖИК»</vt:lpstr>
      <vt:lpstr>Слайд 8</vt:lpstr>
      <vt:lpstr>ПОВТОРИМ ПРАВИЛА РАБОТЫ С НОЖНИЦАМИ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ПОДЕЛКА ГОТОВА! СПАСИБО ЗА РАБОТУ!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 Криницина</cp:lastModifiedBy>
  <cp:revision>11</cp:revision>
  <dcterms:created xsi:type="dcterms:W3CDTF">2014-05-31T11:31:36Z</dcterms:created>
  <dcterms:modified xsi:type="dcterms:W3CDTF">2017-01-20T20:47:55Z</dcterms:modified>
</cp:coreProperties>
</file>