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7" r:id="rId13"/>
    <p:sldId id="279" r:id="rId14"/>
    <p:sldId id="278" r:id="rId15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1218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photo-106567595_417323815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club106567595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7" descr="POV_KqSJYBU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Рисунок 5" descr="Без имени11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00113" y="908050"/>
            <a:ext cx="7772400" cy="14700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2000" dirty="0" smtClean="0">
                <a:solidFill>
                  <a:srgbClr val="480D97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дошкольное учреждение «Детский сад </a:t>
            </a:r>
            <a:r>
              <a:rPr lang="ru-RU" sz="2000" dirty="0" err="1" smtClean="0">
                <a:solidFill>
                  <a:srgbClr val="480D97"/>
                </a:solidFill>
                <a:latin typeface="Times New Roman" pitchFamily="18" charset="0"/>
                <a:cs typeface="Times New Roman" pitchFamily="18" charset="0"/>
              </a:rPr>
              <a:t>общеразвивающего</a:t>
            </a:r>
            <a:r>
              <a:rPr lang="ru-RU" sz="2000" dirty="0" smtClean="0">
                <a:solidFill>
                  <a:srgbClr val="480D97"/>
                </a:solidFill>
                <a:latin typeface="Times New Roman" pitchFamily="18" charset="0"/>
                <a:cs typeface="Times New Roman" pitchFamily="18" charset="0"/>
              </a:rPr>
              <a:t> вида №5» городского округа г. Салават</a:t>
            </a:r>
            <a:r>
              <a:rPr lang="ru-RU" sz="3600" dirty="0" smtClean="0">
                <a:solidFill>
                  <a:srgbClr val="480D97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480D97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480D97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3600" dirty="0" smtClean="0">
                <a:solidFill>
                  <a:srgbClr val="480D97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480D97"/>
                </a:solidFill>
                <a:latin typeface="Times New Roman" pitchFamily="18" charset="0"/>
                <a:cs typeface="Times New Roman" pitchFamily="18" charset="0"/>
              </a:rPr>
              <a:t> Инновационные формы работы с родителями ДОО</a:t>
            </a:r>
            <a:r>
              <a:rPr lang="ru-RU" dirty="0" smtClean="0">
                <a:solidFill>
                  <a:srgbClr val="480D97"/>
                </a:solidFill>
              </a:rPr>
              <a:t/>
            </a:r>
            <a:br>
              <a:rPr lang="ru-RU" dirty="0" smtClean="0">
                <a:solidFill>
                  <a:srgbClr val="480D97"/>
                </a:solidFill>
              </a:rPr>
            </a:br>
            <a:endParaRPr lang="ru-RU" dirty="0" smtClean="0">
              <a:solidFill>
                <a:srgbClr val="480D97"/>
              </a:solidFill>
            </a:endParaRPr>
          </a:p>
        </p:txBody>
      </p:sp>
      <p:sp>
        <p:nvSpPr>
          <p:cNvPr id="1434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140200" y="5589588"/>
            <a:ext cx="4857750" cy="1071562"/>
          </a:xfrm>
        </p:spPr>
        <p:txBody>
          <a:bodyPr/>
          <a:lstStyle/>
          <a:p>
            <a:pPr eaLnBrk="1" hangingPunct="1"/>
            <a:r>
              <a:rPr lang="ru-RU" sz="2400" smtClean="0">
                <a:solidFill>
                  <a:srgbClr val="480D97"/>
                </a:solidFill>
                <a:latin typeface="Times New Roman" pitchFamily="18" charset="0"/>
                <a:cs typeface="Times New Roman" pitchFamily="18" charset="0"/>
              </a:rPr>
              <a:t>Выполнила</a:t>
            </a:r>
            <a:r>
              <a:rPr lang="ru-RU" smtClean="0">
                <a:solidFill>
                  <a:srgbClr val="480D97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r" eaLnBrk="1" hangingPunct="1"/>
            <a:r>
              <a:rPr lang="ru-RU" sz="2400" smtClean="0">
                <a:solidFill>
                  <a:srgbClr val="480D97"/>
                </a:solidFill>
                <a:latin typeface="Times New Roman" pitchFamily="18" charset="0"/>
                <a:cs typeface="Times New Roman" pitchFamily="18" charset="0"/>
              </a:rPr>
              <a:t> Янгирова Айгыль Кажмухановна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Рисунок 6" descr="Без имениваваавава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b="1" smtClean="0">
                <a:solidFill>
                  <a:srgbClr val="480D97"/>
                </a:solidFill>
                <a:latin typeface="Times New Roman" pitchFamily="18" charset="0"/>
                <a:cs typeface="Times New Roman" pitchFamily="18" charset="0"/>
              </a:rPr>
              <a:t>Раздел  фотоальбом «Наши маленькие победы»</a:t>
            </a:r>
          </a:p>
        </p:txBody>
      </p:sp>
      <p:pic>
        <p:nvPicPr>
          <p:cNvPr id="37892" name="Содержимое 3" descr="C:\Users\Админ\Desktop\DCIM\133___11\IMG_4437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57188" y="1500188"/>
            <a:ext cx="3929062" cy="2857500"/>
          </a:xfrm>
          <a:ln>
            <a:solidFill>
              <a:schemeClr val="tx2"/>
            </a:solidFill>
          </a:ln>
        </p:spPr>
      </p:pic>
      <p:sp>
        <p:nvSpPr>
          <p:cNvPr id="37893" name="Прямоугольник 4"/>
          <p:cNvSpPr>
            <a:spLocks noChangeArrowheads="1"/>
          </p:cNvSpPr>
          <p:nvPr/>
        </p:nvSpPr>
        <p:spPr bwMode="auto">
          <a:xfrm>
            <a:off x="857250" y="4572000"/>
            <a:ext cx="33512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>
                <a:solidFill>
                  <a:srgbClr val="480D97"/>
                </a:solidFill>
                <a:latin typeface="Times New Roman" pitchFamily="18" charset="0"/>
                <a:cs typeface="Times New Roman" pitchFamily="18" charset="0"/>
              </a:rPr>
              <a:t>Рисование</a:t>
            </a:r>
            <a:r>
              <a:rPr lang="ru-RU">
                <a:solidFill>
                  <a:srgbClr val="480D97"/>
                </a:solidFill>
              </a:rPr>
              <a:t> </a:t>
            </a:r>
            <a:r>
              <a:rPr lang="ru-RU" sz="2800">
                <a:solidFill>
                  <a:srgbClr val="480D97"/>
                </a:solidFill>
                <a:latin typeface="Times New Roman" pitchFamily="18" charset="0"/>
                <a:cs typeface="Times New Roman" pitchFamily="18" charset="0"/>
              </a:rPr>
              <a:t>ладошкой</a:t>
            </a:r>
          </a:p>
        </p:txBody>
      </p:sp>
      <p:pic>
        <p:nvPicPr>
          <p:cNvPr id="37894" name="Рисунок 5" descr="C:\Users\Админ\Desktop\fTSbvyZrz-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0" y="3571875"/>
            <a:ext cx="4071938" cy="28575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37895" name="Прямоугольник 6"/>
          <p:cNvSpPr>
            <a:spLocks noChangeArrowheads="1"/>
          </p:cNvSpPr>
          <p:nvPr/>
        </p:nvSpPr>
        <p:spPr bwMode="auto">
          <a:xfrm>
            <a:off x="4857750" y="2928938"/>
            <a:ext cx="36639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>
                <a:solidFill>
                  <a:srgbClr val="480D97"/>
                </a:solidFill>
                <a:latin typeface="Times New Roman" pitchFamily="18" charset="0"/>
                <a:cs typeface="Times New Roman" pitchFamily="18" charset="0"/>
              </a:rPr>
              <a:t>Рисование пальчиками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Рисунок 6" descr="Без имениваваавава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5" name="Заголовок 1"/>
          <p:cNvSpPr>
            <a:spLocks noGrp="1"/>
          </p:cNvSpPr>
          <p:nvPr>
            <p:ph type="title"/>
          </p:nvPr>
        </p:nvSpPr>
        <p:spPr>
          <a:xfrm>
            <a:off x="539750" y="6858000"/>
            <a:ext cx="8229600" cy="1143000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38916" name="Содержимое 3" descr="C:\Users\Админ\Desktop\DCIM\136___02\IMG_4560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 rot="21053332">
            <a:off x="285750" y="214313"/>
            <a:ext cx="4214813" cy="3429000"/>
          </a:xfrm>
          <a:ln>
            <a:solidFill>
              <a:schemeClr val="tx2"/>
            </a:solidFill>
          </a:ln>
        </p:spPr>
      </p:pic>
      <p:pic>
        <p:nvPicPr>
          <p:cNvPr id="38917" name="Рисунок 4" descr="C:\Users\Админ\Desktop\imageCAHM9M8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62935">
            <a:off x="4411663" y="3424238"/>
            <a:ext cx="4541837" cy="314325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8" name="Рисунок 7" descr="C:\Users\Админ\Desktop\aB3pqFv-b4A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476672"/>
            <a:ext cx="3695700" cy="26146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 descr="C:\Users\Админ\Desktop\a_8fuP2oZdk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3645024"/>
            <a:ext cx="3648075" cy="271799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Рисунок 3" descr="Без имениваваавава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8" y="357188"/>
            <a:ext cx="8229600" cy="11430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3600" b="1" dirty="0" smtClean="0">
                <a:solidFill>
                  <a:srgbClr val="480D97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br>
              <a:rPr lang="ru-RU" sz="3600" b="1" dirty="0" smtClean="0">
                <a:solidFill>
                  <a:srgbClr val="480D97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sz="3600" b="1" dirty="0">
              <a:solidFill>
                <a:srgbClr val="480D9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700" name="Содержимое 2"/>
          <p:cNvSpPr>
            <a:spLocks noGrp="1"/>
          </p:cNvSpPr>
          <p:nvPr>
            <p:ph idx="1"/>
          </p:nvPr>
        </p:nvSpPr>
        <p:spPr>
          <a:xfrm>
            <a:off x="214313" y="1600200"/>
            <a:ext cx="8643937" cy="3614738"/>
          </a:xfrm>
        </p:spPr>
        <p:txBody>
          <a:bodyPr/>
          <a:lstStyle/>
          <a:p>
            <a:pPr algn="just" eaLnBrk="1" hangingPunct="1">
              <a:buFontTx/>
              <a:buNone/>
            </a:pPr>
            <a:endParaRPr lang="ru-RU" smtClean="0">
              <a:solidFill>
                <a:srgbClr val="480D97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endParaRPr lang="ru-RU" smtClean="0"/>
          </a:p>
        </p:txBody>
      </p:sp>
      <p:pic>
        <p:nvPicPr>
          <p:cNvPr id="5" name="Рисунок 4" descr="https://pp.vk.me/c630830/v630830407/32b88/n0V3bAAQLiE.jpg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88640"/>
            <a:ext cx="4680520" cy="295232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Рисунок 5" descr="C:\Users\Админ\Desktop\fzSJ_95Sxxc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3356992"/>
            <a:ext cx="4943503" cy="31979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C:\Users\Админ\Desktop\DCIM\133___11\IMG_4395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5963" y="1052513"/>
            <a:ext cx="3168650" cy="4248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Рисунок 4" descr="Без имениваваавава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9" name="Заголовок 1"/>
          <p:cNvSpPr>
            <a:spLocks noGrp="1"/>
          </p:cNvSpPr>
          <p:nvPr>
            <p:ph type="title"/>
          </p:nvPr>
        </p:nvSpPr>
        <p:spPr>
          <a:xfrm>
            <a:off x="304800" y="6858000"/>
            <a:ext cx="8229600" cy="1143000"/>
          </a:xfrm>
        </p:spPr>
        <p:txBody>
          <a:bodyPr/>
          <a:lstStyle/>
          <a:p>
            <a:pPr algn="ctr"/>
            <a:endParaRPr lang="ru-RU" sz="3600" b="1" dirty="0" smtClean="0">
              <a:solidFill>
                <a:srgbClr val="480D9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940" name="Содержимое 3" descr="https://pp.vk.me/c615719/v615719561/14f62/whrnEiduiq8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62000" y="1066800"/>
            <a:ext cx="3500438" cy="4668838"/>
          </a:xfrm>
          <a:ln>
            <a:solidFill>
              <a:schemeClr val="tx2"/>
            </a:solidFill>
          </a:ln>
        </p:spPr>
      </p:pic>
      <p:pic>
        <p:nvPicPr>
          <p:cNvPr id="39941" name="Рисунок 4" descr="https://psv4.vk.me/c415828/u152898561/docs/1405b4ecd567/0LGnNZbHENs.jpg?extra=LK5ZqBudAU-OmIhgouE5JlfrgTIRazNpmuXiBKcpAbq_eljdsVG_jmt9rVxpYoMgYW4S38mRPAv3yb6iCYbvt1CQlfa0O-yxkRpXoddkumXjYmITIsCgCC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1066800"/>
            <a:ext cx="3357562" cy="471487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Рисунок 7" descr="Без имениваваавава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1" name="Заголовок 1"/>
          <p:cNvSpPr>
            <a:spLocks noGrp="1"/>
          </p:cNvSpPr>
          <p:nvPr>
            <p:ph type="title"/>
          </p:nvPr>
        </p:nvSpPr>
        <p:spPr>
          <a:xfrm>
            <a:off x="539750" y="7389813"/>
            <a:ext cx="8229600" cy="1143000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43012" name="Рисунок 5" descr="36127357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150" y="1268413"/>
            <a:ext cx="5473700" cy="574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олилиния 6"/>
          <p:cNvSpPr/>
          <p:nvPr/>
        </p:nvSpPr>
        <p:spPr>
          <a:xfrm>
            <a:off x="228600" y="681421"/>
            <a:ext cx="8458200" cy="1223579"/>
          </a:xfrm>
          <a:custGeom>
            <a:avLst/>
            <a:gdLst>
              <a:gd name="connsiteX0" fmla="*/ 0 w 8396850"/>
              <a:gd name="connsiteY0" fmla="*/ 0 h 923330"/>
              <a:gd name="connsiteX1" fmla="*/ 8396850 w 8396850"/>
              <a:gd name="connsiteY1" fmla="*/ 0 h 923330"/>
              <a:gd name="connsiteX2" fmla="*/ 8396850 w 8396850"/>
              <a:gd name="connsiteY2" fmla="*/ 923330 h 923330"/>
              <a:gd name="connsiteX3" fmla="*/ 0 w 8396850"/>
              <a:gd name="connsiteY3" fmla="*/ 923330 h 923330"/>
              <a:gd name="connsiteX4" fmla="*/ 0 w 8396850"/>
              <a:gd name="connsiteY4" fmla="*/ 0 h 923330"/>
              <a:gd name="connsiteX0" fmla="*/ 0 w 8396850"/>
              <a:gd name="connsiteY0" fmla="*/ 0 h 1371600"/>
              <a:gd name="connsiteX1" fmla="*/ 8396850 w 8396850"/>
              <a:gd name="connsiteY1" fmla="*/ 0 h 1371600"/>
              <a:gd name="connsiteX2" fmla="*/ 8396850 w 8396850"/>
              <a:gd name="connsiteY2" fmla="*/ 923330 h 1371600"/>
              <a:gd name="connsiteX3" fmla="*/ 76200 w 8396850"/>
              <a:gd name="connsiteY3" fmla="*/ 1371600 h 1371600"/>
              <a:gd name="connsiteX4" fmla="*/ 0 w 8396850"/>
              <a:gd name="connsiteY4" fmla="*/ 0 h 1371600"/>
              <a:gd name="connsiteX0" fmla="*/ 0 w 8396850"/>
              <a:gd name="connsiteY0" fmla="*/ 0 h 1371600"/>
              <a:gd name="connsiteX1" fmla="*/ 8396850 w 8396850"/>
              <a:gd name="connsiteY1" fmla="*/ 0 h 1371600"/>
              <a:gd name="connsiteX2" fmla="*/ 8396850 w 8396850"/>
              <a:gd name="connsiteY2" fmla="*/ 923330 h 1371600"/>
              <a:gd name="connsiteX3" fmla="*/ 76200 w 8396850"/>
              <a:gd name="connsiteY3" fmla="*/ 1371600 h 1371600"/>
              <a:gd name="connsiteX4" fmla="*/ 0 w 8396850"/>
              <a:gd name="connsiteY4" fmla="*/ 0 h 1371600"/>
              <a:gd name="connsiteX0" fmla="*/ 0 w 8396850"/>
              <a:gd name="connsiteY0" fmla="*/ 0 h 1521023"/>
              <a:gd name="connsiteX1" fmla="*/ 8396850 w 8396850"/>
              <a:gd name="connsiteY1" fmla="*/ 0 h 1521023"/>
              <a:gd name="connsiteX2" fmla="*/ 8382000 w 8396850"/>
              <a:gd name="connsiteY2" fmla="*/ 1371600 h 1521023"/>
              <a:gd name="connsiteX3" fmla="*/ 76200 w 8396850"/>
              <a:gd name="connsiteY3" fmla="*/ 1371600 h 1521023"/>
              <a:gd name="connsiteX4" fmla="*/ 0 w 8396850"/>
              <a:gd name="connsiteY4" fmla="*/ 0 h 1521023"/>
              <a:gd name="connsiteX0" fmla="*/ 0 w 8396850"/>
              <a:gd name="connsiteY0" fmla="*/ 0 h 1371600"/>
              <a:gd name="connsiteX1" fmla="*/ 8396850 w 8396850"/>
              <a:gd name="connsiteY1" fmla="*/ 0 h 1371600"/>
              <a:gd name="connsiteX2" fmla="*/ 8382000 w 8396850"/>
              <a:gd name="connsiteY2" fmla="*/ 1371600 h 1371600"/>
              <a:gd name="connsiteX3" fmla="*/ 76200 w 8396850"/>
              <a:gd name="connsiteY3" fmla="*/ 1371600 h 1371600"/>
              <a:gd name="connsiteX4" fmla="*/ 0 w 8396850"/>
              <a:gd name="connsiteY4" fmla="*/ 0 h 1371600"/>
              <a:gd name="connsiteX0" fmla="*/ 0 w 8396850"/>
              <a:gd name="connsiteY0" fmla="*/ 0 h 1371600"/>
              <a:gd name="connsiteX1" fmla="*/ 8396850 w 8396850"/>
              <a:gd name="connsiteY1" fmla="*/ 0 h 1371600"/>
              <a:gd name="connsiteX2" fmla="*/ 8382000 w 8396850"/>
              <a:gd name="connsiteY2" fmla="*/ 1371600 h 1371600"/>
              <a:gd name="connsiteX3" fmla="*/ 76200 w 8396850"/>
              <a:gd name="connsiteY3" fmla="*/ 1371600 h 1371600"/>
              <a:gd name="connsiteX4" fmla="*/ 0 w 8396850"/>
              <a:gd name="connsiteY4" fmla="*/ 0 h 1371600"/>
              <a:gd name="connsiteX0" fmla="*/ 0 w 8473050"/>
              <a:gd name="connsiteY0" fmla="*/ 533400 h 1371600"/>
              <a:gd name="connsiteX1" fmla="*/ 8473050 w 8473050"/>
              <a:gd name="connsiteY1" fmla="*/ 0 h 1371600"/>
              <a:gd name="connsiteX2" fmla="*/ 8458200 w 8473050"/>
              <a:gd name="connsiteY2" fmla="*/ 1371600 h 1371600"/>
              <a:gd name="connsiteX3" fmla="*/ 152400 w 8473050"/>
              <a:gd name="connsiteY3" fmla="*/ 1371600 h 1371600"/>
              <a:gd name="connsiteX4" fmla="*/ 0 w 8473050"/>
              <a:gd name="connsiteY4" fmla="*/ 533400 h 1371600"/>
              <a:gd name="connsiteX0" fmla="*/ 0 w 8473050"/>
              <a:gd name="connsiteY0" fmla="*/ 533400 h 1371600"/>
              <a:gd name="connsiteX1" fmla="*/ 8473050 w 8473050"/>
              <a:gd name="connsiteY1" fmla="*/ 0 h 1371600"/>
              <a:gd name="connsiteX2" fmla="*/ 8458200 w 8473050"/>
              <a:gd name="connsiteY2" fmla="*/ 1371600 h 1371600"/>
              <a:gd name="connsiteX3" fmla="*/ 152400 w 8473050"/>
              <a:gd name="connsiteY3" fmla="*/ 1371600 h 1371600"/>
              <a:gd name="connsiteX4" fmla="*/ 0 w 8473050"/>
              <a:gd name="connsiteY4" fmla="*/ 533400 h 1371600"/>
              <a:gd name="connsiteX0" fmla="*/ 0 w 8458200"/>
              <a:gd name="connsiteY0" fmla="*/ 385379 h 1223579"/>
              <a:gd name="connsiteX1" fmla="*/ 8458200 w 8458200"/>
              <a:gd name="connsiteY1" fmla="*/ 461579 h 1223579"/>
              <a:gd name="connsiteX2" fmla="*/ 8458200 w 8458200"/>
              <a:gd name="connsiteY2" fmla="*/ 1223579 h 1223579"/>
              <a:gd name="connsiteX3" fmla="*/ 152400 w 8458200"/>
              <a:gd name="connsiteY3" fmla="*/ 1223579 h 1223579"/>
              <a:gd name="connsiteX4" fmla="*/ 0 w 8458200"/>
              <a:gd name="connsiteY4" fmla="*/ 385379 h 1223579"/>
              <a:gd name="connsiteX0" fmla="*/ 0 w 8458200"/>
              <a:gd name="connsiteY0" fmla="*/ 385379 h 1223579"/>
              <a:gd name="connsiteX1" fmla="*/ 8458200 w 8458200"/>
              <a:gd name="connsiteY1" fmla="*/ 461579 h 1223579"/>
              <a:gd name="connsiteX2" fmla="*/ 8458200 w 8458200"/>
              <a:gd name="connsiteY2" fmla="*/ 1223579 h 1223579"/>
              <a:gd name="connsiteX3" fmla="*/ 152400 w 8458200"/>
              <a:gd name="connsiteY3" fmla="*/ 1223579 h 1223579"/>
              <a:gd name="connsiteX4" fmla="*/ 0 w 8458200"/>
              <a:gd name="connsiteY4" fmla="*/ 385379 h 1223579"/>
              <a:gd name="connsiteX0" fmla="*/ 0 w 8458200"/>
              <a:gd name="connsiteY0" fmla="*/ 385379 h 1223579"/>
              <a:gd name="connsiteX1" fmla="*/ 8458200 w 8458200"/>
              <a:gd name="connsiteY1" fmla="*/ 461579 h 1223579"/>
              <a:gd name="connsiteX2" fmla="*/ 8458200 w 8458200"/>
              <a:gd name="connsiteY2" fmla="*/ 1223579 h 1223579"/>
              <a:gd name="connsiteX3" fmla="*/ 152400 w 8458200"/>
              <a:gd name="connsiteY3" fmla="*/ 1223579 h 1223579"/>
              <a:gd name="connsiteX4" fmla="*/ 0 w 8458200"/>
              <a:gd name="connsiteY4" fmla="*/ 385379 h 1223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58200" h="1223579">
                <a:moveTo>
                  <a:pt x="0" y="385379"/>
                </a:moveTo>
                <a:cubicBezTo>
                  <a:pt x="2803329" y="0"/>
                  <a:pt x="5620712" y="174296"/>
                  <a:pt x="8458200" y="461579"/>
                </a:cubicBezTo>
                <a:lnTo>
                  <a:pt x="8458200" y="1223579"/>
                </a:lnTo>
                <a:cubicBezTo>
                  <a:pt x="5729319" y="805443"/>
                  <a:pt x="2657936" y="656370"/>
                  <a:pt x="152400" y="1223579"/>
                </a:cubicBezTo>
                <a:lnTo>
                  <a:pt x="0" y="385379"/>
                </a:lnTo>
                <a:close/>
              </a:path>
            </a:pathLst>
          </a:custGeom>
          <a:noFill/>
        </p:spPr>
        <p:txBody>
          <a:bodyPr wrap="none">
            <a:prstTxWarp prst="textDeflateBottom">
              <a:avLst/>
            </a:prstTxWarp>
            <a:spAutoFit/>
          </a:bodyPr>
          <a:lstStyle/>
          <a:p>
            <a:pPr algn="ctr">
              <a:defRPr/>
            </a:pPr>
            <a:r>
              <a:rPr lang="ru-RU" sz="54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Спасибо за внимание!</a:t>
            </a:r>
          </a:p>
        </p:txBody>
      </p:sp>
      <p:sp>
        <p:nvSpPr>
          <p:cNvPr id="43014" name="Содержимое 8"/>
          <p:cNvSpPr>
            <a:spLocks noGrp="1"/>
          </p:cNvSpPr>
          <p:nvPr>
            <p:ph idx="1"/>
          </p:nvPr>
        </p:nvSpPr>
        <p:spPr>
          <a:xfrm>
            <a:off x="395288" y="7029450"/>
            <a:ext cx="8229600" cy="4525963"/>
          </a:xfrm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Рисунок 3" descr="Без имениваваавава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6225" cy="687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Заголовок 1"/>
          <p:cNvSpPr>
            <a:spLocks noGrp="1"/>
          </p:cNvSpPr>
          <p:nvPr>
            <p:ph type="title"/>
          </p:nvPr>
        </p:nvSpPr>
        <p:spPr>
          <a:xfrm>
            <a:off x="-8229600" y="7173913"/>
            <a:ext cx="8229600" cy="114300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2532" name="Содержимое 2"/>
          <p:cNvSpPr>
            <a:spLocks noGrp="1"/>
          </p:cNvSpPr>
          <p:nvPr>
            <p:ph idx="1"/>
          </p:nvPr>
        </p:nvSpPr>
        <p:spPr>
          <a:xfrm>
            <a:off x="539750" y="-1179513"/>
            <a:ext cx="8229600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Tx/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Tx/>
              <a:buNone/>
            </a:pPr>
            <a:endParaRPr lang="ru-RU" dirty="0" smtClean="0">
              <a:solidFill>
                <a:srgbClr val="480D97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ru-RU" b="1" dirty="0" smtClean="0"/>
              <a:t> </a:t>
            </a:r>
            <a:endParaRPr lang="ru-RU" dirty="0" smtClean="0"/>
          </a:p>
          <a:p>
            <a:pPr eaLnBrk="1" hangingPunct="1">
              <a:buFontTx/>
              <a:buNone/>
            </a:pPr>
            <a:endParaRPr lang="ru-RU" dirty="0" smtClean="0"/>
          </a:p>
        </p:txBody>
      </p:sp>
      <p:sp>
        <p:nvSpPr>
          <p:cNvPr id="22533" name="Прямоугольник 4"/>
          <p:cNvSpPr>
            <a:spLocks noChangeArrowheads="1"/>
          </p:cNvSpPr>
          <p:nvPr/>
        </p:nvSpPr>
        <p:spPr bwMode="auto">
          <a:xfrm>
            <a:off x="2590800" y="1066800"/>
            <a:ext cx="3887787" cy="477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dirty="0">
                <a:solidFill>
                  <a:srgbClr val="480D97"/>
                </a:solidFill>
                <a:latin typeface="Times New Roman" pitchFamily="18" charset="0"/>
                <a:cs typeface="Times New Roman" pitchFamily="18" charset="0"/>
              </a:rPr>
              <a:t>Семья и детский сад -</a:t>
            </a:r>
          </a:p>
          <a:p>
            <a:pPr algn="ctr"/>
            <a:r>
              <a:rPr lang="ru-RU" sz="2400" dirty="0">
                <a:solidFill>
                  <a:srgbClr val="480D97"/>
                </a:solidFill>
                <a:latin typeface="Times New Roman" pitchFamily="18" charset="0"/>
                <a:cs typeface="Times New Roman" pitchFamily="18" charset="0"/>
              </a:rPr>
              <a:t>два воспитательных института, каждый из которых даёт ребенку определенный социальный опыт, но только во взаимодействии друг с другом они создают оптимальные условия для вхождения маленького человека в большой мир. </a:t>
            </a: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22534" name="Рисунок 5" descr="34343433333333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1447800"/>
            <a:ext cx="2411412" cy="375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Рисунок 6" descr="slide_2443433434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371600"/>
            <a:ext cx="2233613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3" descr="Без имениваваавава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Заголовок 1"/>
          <p:cNvSpPr>
            <a:spLocks noGrp="1"/>
          </p:cNvSpPr>
          <p:nvPr>
            <p:ph type="title"/>
          </p:nvPr>
        </p:nvSpPr>
        <p:spPr>
          <a:xfrm>
            <a:off x="500063" y="571500"/>
            <a:ext cx="8229600" cy="1143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3200" b="1" smtClean="0">
                <a:solidFill>
                  <a:srgbClr val="480D97"/>
                </a:solidFill>
                <a:latin typeface="Times New Roman" pitchFamily="18" charset="0"/>
                <a:cs typeface="Times New Roman" pitchFamily="18" charset="0"/>
              </a:rPr>
              <a:t>Нормативно-правовые документы, отражающие идею взаимосвязи общественного и семейного воспитания</a:t>
            </a:r>
            <a:r>
              <a:rPr lang="ru-RU" smtClean="0">
                <a:solidFill>
                  <a:srgbClr val="480D9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mtClean="0">
              <a:solidFill>
                <a:srgbClr val="480D97"/>
              </a:solidFill>
            </a:endParaRPr>
          </a:p>
        </p:txBody>
      </p:sp>
      <p:sp>
        <p:nvSpPr>
          <p:cNvPr id="16388" name="Содержимое 2"/>
          <p:cNvSpPr>
            <a:spLocks noGrp="1"/>
          </p:cNvSpPr>
          <p:nvPr>
            <p:ph idx="1"/>
          </p:nvPr>
        </p:nvSpPr>
        <p:spPr>
          <a:xfrm>
            <a:off x="214313" y="2332038"/>
            <a:ext cx="8643937" cy="3025775"/>
          </a:xfrm>
        </p:spPr>
        <p:txBody>
          <a:bodyPr/>
          <a:lstStyle/>
          <a:p>
            <a:pPr algn="just" eaLnBrk="1" hangingPunct="1"/>
            <a:r>
              <a:rPr lang="ru-RU" smtClean="0">
                <a:solidFill>
                  <a:srgbClr val="480D97"/>
                </a:solidFill>
                <a:latin typeface="Times New Roman" pitchFamily="18" charset="0"/>
                <a:cs typeface="Times New Roman" pitchFamily="18" charset="0"/>
              </a:rPr>
              <a:t>«Концепция дошкольного воспитания»,</a:t>
            </a:r>
          </a:p>
          <a:p>
            <a:pPr algn="just" eaLnBrk="1" hangingPunct="1"/>
            <a:r>
              <a:rPr lang="ru-RU" smtClean="0">
                <a:solidFill>
                  <a:srgbClr val="480D97"/>
                </a:solidFill>
                <a:latin typeface="Times New Roman" pitchFamily="18" charset="0"/>
                <a:cs typeface="Times New Roman" pitchFamily="18" charset="0"/>
              </a:rPr>
              <a:t>«Положение о дошкольном образовательном учреждении»,</a:t>
            </a:r>
          </a:p>
          <a:p>
            <a:pPr algn="just" eaLnBrk="1" hangingPunct="1"/>
            <a:r>
              <a:rPr lang="ru-RU" smtClean="0">
                <a:solidFill>
                  <a:srgbClr val="480D97"/>
                </a:solidFill>
                <a:latin typeface="Times New Roman" pitchFamily="18" charset="0"/>
                <a:cs typeface="Times New Roman" pitchFamily="18" charset="0"/>
              </a:rPr>
              <a:t>Федеральный закон «Об образовании в РФ»,</a:t>
            </a:r>
          </a:p>
          <a:p>
            <a:pPr algn="just" eaLnBrk="1" hangingPunct="1"/>
            <a:r>
              <a:rPr lang="ru-RU" smtClean="0">
                <a:solidFill>
                  <a:srgbClr val="480D97"/>
                </a:solidFill>
                <a:latin typeface="Times New Roman" pitchFamily="18" charset="0"/>
                <a:cs typeface="Times New Roman" pitchFamily="18" charset="0"/>
              </a:rPr>
              <a:t>ФГОС ДО  и др. </a:t>
            </a:r>
          </a:p>
          <a:p>
            <a:pPr eaLnBrk="1" hangingPunct="1">
              <a:buFontTx/>
              <a:buNone/>
            </a:pP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Рисунок 11" descr="Без имениваваавава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Арка 14"/>
          <p:cNvSpPr/>
          <p:nvPr/>
        </p:nvSpPr>
        <p:spPr>
          <a:xfrm rot="11728272">
            <a:off x="1854200" y="485775"/>
            <a:ext cx="5532438" cy="5518150"/>
          </a:xfrm>
          <a:prstGeom prst="blockArc">
            <a:avLst>
              <a:gd name="adj1" fmla="val 16200000"/>
              <a:gd name="adj2" fmla="val 1800000"/>
              <a:gd name="adj3" fmla="val 4644"/>
            </a:avLst>
          </a:prstGeom>
          <a:solidFill>
            <a:srgbClr val="7030A0"/>
          </a:solidFill>
          <a:ln>
            <a:solidFill>
              <a:srgbClr val="7030A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7" name="Арка 16"/>
          <p:cNvSpPr/>
          <p:nvPr/>
        </p:nvSpPr>
        <p:spPr>
          <a:xfrm rot="3678153">
            <a:off x="1897063" y="534988"/>
            <a:ext cx="5530850" cy="5518150"/>
          </a:xfrm>
          <a:prstGeom prst="blockArc">
            <a:avLst>
              <a:gd name="adj1" fmla="val 16200000"/>
              <a:gd name="adj2" fmla="val 1800000"/>
              <a:gd name="adj3" fmla="val 4644"/>
            </a:avLst>
          </a:prstGeom>
          <a:solidFill>
            <a:srgbClr val="7030A0"/>
          </a:solidFill>
          <a:ln>
            <a:solidFill>
              <a:srgbClr val="7030A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6" name="Арка 15"/>
          <p:cNvSpPr/>
          <p:nvPr/>
        </p:nvSpPr>
        <p:spPr>
          <a:xfrm rot="18028420">
            <a:off x="1853406" y="491332"/>
            <a:ext cx="5532437" cy="5518150"/>
          </a:xfrm>
          <a:prstGeom prst="blockArc">
            <a:avLst>
              <a:gd name="adj1" fmla="val 16200000"/>
              <a:gd name="adj2" fmla="val 1800000"/>
              <a:gd name="adj3" fmla="val 4644"/>
            </a:avLst>
          </a:prstGeom>
          <a:solidFill>
            <a:srgbClr val="7030A0"/>
          </a:solidFill>
          <a:ln>
            <a:solidFill>
              <a:srgbClr val="7030A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3558" name="Заголовок 1"/>
          <p:cNvSpPr>
            <a:spLocks noGrp="1"/>
          </p:cNvSpPr>
          <p:nvPr>
            <p:ph type="ctrTitle"/>
          </p:nvPr>
        </p:nvSpPr>
        <p:spPr>
          <a:xfrm>
            <a:off x="1371600" y="7315200"/>
            <a:ext cx="7772400" cy="1470025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2355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7010400"/>
            <a:ext cx="6400800" cy="1752600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7" name="Овал 6"/>
          <p:cNvSpPr/>
          <p:nvPr/>
        </p:nvSpPr>
        <p:spPr>
          <a:xfrm>
            <a:off x="3352800" y="1828800"/>
            <a:ext cx="2514600" cy="2438400"/>
          </a:xfrm>
          <a:prstGeom prst="ellipse">
            <a:avLst/>
          </a:prstGeom>
          <a:solidFill>
            <a:schemeClr val="bg1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Цели работы </a:t>
            </a:r>
            <a:r>
              <a:rPr lang="ru-RU" sz="2800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ДОо</a:t>
            </a:r>
            <a:r>
              <a:rPr lang="ru-RU" sz="28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с семьёй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200400" y="4724400"/>
            <a:ext cx="2819400" cy="1600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Создание условий для благоприятного климата взаимодействия с родителями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019800" y="838200"/>
            <a:ext cx="2819400" cy="1600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Установление доверительных, партнерских отношений с родителями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04800" y="838200"/>
            <a:ext cx="2819400" cy="1600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Вовлечение семьи в единое образовательное пространство</a:t>
            </a:r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Рисунок 7" descr="Без имениваваавава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Заголовок 1"/>
          <p:cNvSpPr>
            <a:spLocks noGrp="1"/>
          </p:cNvSpPr>
          <p:nvPr>
            <p:ph type="ctrTitle"/>
          </p:nvPr>
        </p:nvSpPr>
        <p:spPr>
          <a:xfrm>
            <a:off x="-180975" y="7389813"/>
            <a:ext cx="7772400" cy="1470025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24580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7461250"/>
            <a:ext cx="6400800" cy="1752600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5" name="Овал 4"/>
          <p:cNvSpPr/>
          <p:nvPr/>
        </p:nvSpPr>
        <p:spPr>
          <a:xfrm>
            <a:off x="1905000" y="2057400"/>
            <a:ext cx="5410200" cy="27432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Задачи взаимодействия </a:t>
            </a:r>
            <a:r>
              <a:rPr lang="ru-RU" sz="2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ДОо</a:t>
            </a: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с родителями</a:t>
            </a:r>
          </a:p>
        </p:txBody>
      </p:sp>
      <p:sp>
        <p:nvSpPr>
          <p:cNvPr id="6" name="Выноска со стрелкой вниз 5"/>
          <p:cNvSpPr/>
          <p:nvPr/>
        </p:nvSpPr>
        <p:spPr>
          <a:xfrm>
            <a:off x="1295400" y="304800"/>
            <a:ext cx="6629400" cy="1676400"/>
          </a:xfrm>
          <a:prstGeom prst="downArrowCallout">
            <a:avLst/>
          </a:prstGeom>
          <a:solidFill>
            <a:schemeClr val="bg1">
              <a:lumMod val="85000"/>
            </a:schemeClr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Работать в тесном контакте с семьями воспитанников</a:t>
            </a:r>
          </a:p>
        </p:txBody>
      </p:sp>
      <p:sp>
        <p:nvSpPr>
          <p:cNvPr id="7" name="Выноска со стрелкой вверх 6"/>
          <p:cNvSpPr/>
          <p:nvPr/>
        </p:nvSpPr>
        <p:spPr>
          <a:xfrm>
            <a:off x="1295400" y="4953000"/>
            <a:ext cx="6629400" cy="1600200"/>
          </a:xfrm>
          <a:prstGeom prst="upArrowCallout">
            <a:avLst/>
          </a:prstGeom>
          <a:solidFill>
            <a:schemeClr val="bg1">
              <a:lumMod val="85000"/>
            </a:schemeClr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Активизировать и обогатить воспитательные умения родителей </a:t>
            </a:r>
          </a:p>
        </p:txBody>
      </p:sp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Рисунок 28" descr="Без имениваваавава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Стрелка вниз 24"/>
          <p:cNvSpPr/>
          <p:nvPr/>
        </p:nvSpPr>
        <p:spPr>
          <a:xfrm rot="7644682">
            <a:off x="6384925" y="3948113"/>
            <a:ext cx="304800" cy="685800"/>
          </a:xfrm>
          <a:prstGeom prst="downArrow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7" name="Стрелка вниз 26"/>
          <p:cNvSpPr/>
          <p:nvPr/>
        </p:nvSpPr>
        <p:spPr>
          <a:xfrm rot="8718902">
            <a:off x="5708650" y="3979863"/>
            <a:ext cx="323850" cy="1689100"/>
          </a:xfrm>
          <a:prstGeom prst="downArrow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" name="Стрелка вниз 27"/>
          <p:cNvSpPr/>
          <p:nvPr/>
        </p:nvSpPr>
        <p:spPr>
          <a:xfrm rot="10800000">
            <a:off x="4419600" y="4038600"/>
            <a:ext cx="381000" cy="1828800"/>
          </a:xfrm>
          <a:prstGeom prst="downArrow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" name="Стрелка вниз 25"/>
          <p:cNvSpPr/>
          <p:nvPr/>
        </p:nvSpPr>
        <p:spPr>
          <a:xfrm rot="12333970">
            <a:off x="3146425" y="4029075"/>
            <a:ext cx="311150" cy="1584325"/>
          </a:xfrm>
          <a:prstGeom prst="downArrow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" name="Стрелка вниз 23"/>
          <p:cNvSpPr/>
          <p:nvPr/>
        </p:nvSpPr>
        <p:spPr>
          <a:xfrm rot="13811835">
            <a:off x="2493963" y="3956050"/>
            <a:ext cx="304800" cy="685800"/>
          </a:xfrm>
          <a:prstGeom prst="downArrow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 rot="19035676">
            <a:off x="2401888" y="2374900"/>
            <a:ext cx="304800" cy="685800"/>
          </a:xfrm>
          <a:prstGeom prst="downArrow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 rot="19792948">
            <a:off x="3027363" y="1422400"/>
            <a:ext cx="304800" cy="1517650"/>
          </a:xfrm>
          <a:prstGeom prst="downArrow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Стрелка вниз 22"/>
          <p:cNvSpPr/>
          <p:nvPr/>
        </p:nvSpPr>
        <p:spPr>
          <a:xfrm>
            <a:off x="4419600" y="1143000"/>
            <a:ext cx="341313" cy="1612900"/>
          </a:xfrm>
          <a:prstGeom prst="downArrow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Стрелка вниз 21"/>
          <p:cNvSpPr/>
          <p:nvPr/>
        </p:nvSpPr>
        <p:spPr>
          <a:xfrm rot="1517738">
            <a:off x="5726113" y="1438275"/>
            <a:ext cx="298450" cy="1543050"/>
          </a:xfrm>
          <a:prstGeom prst="downArrow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 rot="2998481">
            <a:off x="6359525" y="2378075"/>
            <a:ext cx="304800" cy="685800"/>
          </a:xfrm>
          <a:prstGeom prst="downArrow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637" name="Заголовок 1"/>
          <p:cNvSpPr>
            <a:spLocks noGrp="1"/>
          </p:cNvSpPr>
          <p:nvPr>
            <p:ph type="ctrTitle"/>
          </p:nvPr>
        </p:nvSpPr>
        <p:spPr>
          <a:xfrm>
            <a:off x="381000" y="6858000"/>
            <a:ext cx="7772400" cy="1470025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2663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6858000"/>
            <a:ext cx="6400800" cy="1752600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8" name="Горизонтальный свиток 7"/>
          <p:cNvSpPr/>
          <p:nvPr/>
        </p:nvSpPr>
        <p:spPr>
          <a:xfrm>
            <a:off x="2438400" y="2971800"/>
            <a:ext cx="4267200" cy="1066800"/>
          </a:xfrm>
          <a:prstGeom prst="horizontalScroll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Традиционные формы взаимодействия</a:t>
            </a:r>
          </a:p>
        </p:txBody>
      </p:sp>
      <p:sp>
        <p:nvSpPr>
          <p:cNvPr id="9" name="Овал 8"/>
          <p:cNvSpPr/>
          <p:nvPr/>
        </p:nvSpPr>
        <p:spPr>
          <a:xfrm>
            <a:off x="228600" y="1905000"/>
            <a:ext cx="2286000" cy="1143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Выставки совместных работ</a:t>
            </a:r>
          </a:p>
        </p:txBody>
      </p:sp>
      <p:sp>
        <p:nvSpPr>
          <p:cNvPr id="10" name="Овал 9"/>
          <p:cNvSpPr/>
          <p:nvPr/>
        </p:nvSpPr>
        <p:spPr>
          <a:xfrm>
            <a:off x="6705600" y="1905000"/>
            <a:ext cx="2286000" cy="1143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оформление папок-передвижек и стендов</a:t>
            </a:r>
          </a:p>
        </p:txBody>
      </p:sp>
      <p:sp>
        <p:nvSpPr>
          <p:cNvPr id="11" name="Овал 10"/>
          <p:cNvSpPr/>
          <p:nvPr/>
        </p:nvSpPr>
        <p:spPr>
          <a:xfrm>
            <a:off x="3429000" y="152400"/>
            <a:ext cx="2362200" cy="1143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Работа с родительским комитетом</a:t>
            </a:r>
          </a:p>
        </p:txBody>
      </p:sp>
      <p:sp>
        <p:nvSpPr>
          <p:cNvPr id="12" name="Овал 11"/>
          <p:cNvSpPr/>
          <p:nvPr/>
        </p:nvSpPr>
        <p:spPr>
          <a:xfrm>
            <a:off x="3429000" y="5562600"/>
            <a:ext cx="2286000" cy="1143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оформление папок-передвижек и стендов</a:t>
            </a:r>
          </a:p>
        </p:txBody>
      </p:sp>
      <p:sp>
        <p:nvSpPr>
          <p:cNvPr id="13" name="Овал 12"/>
          <p:cNvSpPr/>
          <p:nvPr/>
        </p:nvSpPr>
        <p:spPr>
          <a:xfrm>
            <a:off x="228600" y="3962400"/>
            <a:ext cx="2286000" cy="1143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Дни открытых дверей</a:t>
            </a:r>
          </a:p>
        </p:txBody>
      </p:sp>
      <p:sp>
        <p:nvSpPr>
          <p:cNvPr id="14" name="Овал 13"/>
          <p:cNvSpPr/>
          <p:nvPr/>
        </p:nvSpPr>
        <p:spPr>
          <a:xfrm>
            <a:off x="6629400" y="3810000"/>
            <a:ext cx="2286000" cy="1143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Посещение семей</a:t>
            </a:r>
          </a:p>
        </p:txBody>
      </p:sp>
      <p:sp>
        <p:nvSpPr>
          <p:cNvPr id="15" name="Овал 14"/>
          <p:cNvSpPr/>
          <p:nvPr/>
        </p:nvSpPr>
        <p:spPr>
          <a:xfrm>
            <a:off x="762000" y="609600"/>
            <a:ext cx="2590800" cy="1143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Консультации</a:t>
            </a:r>
          </a:p>
        </p:txBody>
      </p:sp>
      <p:sp>
        <p:nvSpPr>
          <p:cNvPr id="16" name="Овал 15"/>
          <p:cNvSpPr/>
          <p:nvPr/>
        </p:nvSpPr>
        <p:spPr>
          <a:xfrm>
            <a:off x="5867400" y="685800"/>
            <a:ext cx="2286000" cy="1143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Беседы</a:t>
            </a:r>
          </a:p>
        </p:txBody>
      </p:sp>
      <p:sp>
        <p:nvSpPr>
          <p:cNvPr id="17" name="Овал 16"/>
          <p:cNvSpPr/>
          <p:nvPr/>
        </p:nvSpPr>
        <p:spPr>
          <a:xfrm>
            <a:off x="990600" y="5181600"/>
            <a:ext cx="2286000" cy="1143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Совместные праздники и развлечения</a:t>
            </a:r>
          </a:p>
        </p:txBody>
      </p:sp>
      <p:sp>
        <p:nvSpPr>
          <p:cNvPr id="18" name="Овал 17"/>
          <p:cNvSpPr/>
          <p:nvPr/>
        </p:nvSpPr>
        <p:spPr>
          <a:xfrm>
            <a:off x="5791200" y="5029200"/>
            <a:ext cx="2286000" cy="1143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Родительские конференции</a:t>
            </a:r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Рисунок 31" descr="Без имениваваавава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Стрелка вниз 29"/>
          <p:cNvSpPr/>
          <p:nvPr/>
        </p:nvSpPr>
        <p:spPr>
          <a:xfrm rot="16200000">
            <a:off x="2019300" y="3086100"/>
            <a:ext cx="304800" cy="685800"/>
          </a:xfrm>
          <a:prstGeom prst="downArrow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1" name="Стрелка вниз 30"/>
          <p:cNvSpPr/>
          <p:nvPr/>
        </p:nvSpPr>
        <p:spPr>
          <a:xfrm rot="2675239">
            <a:off x="6361113" y="1565275"/>
            <a:ext cx="312737" cy="1535113"/>
          </a:xfrm>
          <a:prstGeom prst="downArrow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7653" name="Заголовок 1"/>
          <p:cNvSpPr>
            <a:spLocks noGrp="1"/>
          </p:cNvSpPr>
          <p:nvPr>
            <p:ph type="title"/>
          </p:nvPr>
        </p:nvSpPr>
        <p:spPr>
          <a:xfrm>
            <a:off x="609600" y="6858000"/>
            <a:ext cx="8229600" cy="1143000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7" name="Стрелка вниз 6"/>
          <p:cNvSpPr/>
          <p:nvPr/>
        </p:nvSpPr>
        <p:spPr>
          <a:xfrm rot="7644682">
            <a:off x="6689725" y="3871913"/>
            <a:ext cx="304800" cy="685800"/>
          </a:xfrm>
          <a:prstGeom prst="downArrow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 rot="8718902">
            <a:off x="6165850" y="3979863"/>
            <a:ext cx="323850" cy="1689100"/>
          </a:xfrm>
          <a:prstGeom prst="downArrow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 rot="10800000">
            <a:off x="4876800" y="3962400"/>
            <a:ext cx="381000" cy="1828800"/>
          </a:xfrm>
          <a:prstGeom prst="downArrow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 rot="12333970">
            <a:off x="3375025" y="3952875"/>
            <a:ext cx="311150" cy="1584325"/>
          </a:xfrm>
          <a:prstGeom prst="downArrow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 rot="13811835">
            <a:off x="2341563" y="4032250"/>
            <a:ext cx="304800" cy="685800"/>
          </a:xfrm>
          <a:prstGeom prst="downArrow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 rot="19035676">
            <a:off x="2259013" y="2008188"/>
            <a:ext cx="290512" cy="1112837"/>
          </a:xfrm>
          <a:prstGeom prst="downArrow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 rot="19527225">
            <a:off x="2859088" y="976313"/>
            <a:ext cx="344487" cy="2127250"/>
          </a:xfrm>
          <a:prstGeom prst="downArrow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4114800" y="1295400"/>
            <a:ext cx="341313" cy="1612900"/>
          </a:xfrm>
          <a:prstGeom prst="downArrow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 rot="1517738">
            <a:off x="5240338" y="874713"/>
            <a:ext cx="415925" cy="2152650"/>
          </a:xfrm>
          <a:prstGeom prst="downArrow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 rot="3925128">
            <a:off x="6927850" y="2681288"/>
            <a:ext cx="304800" cy="685800"/>
          </a:xfrm>
          <a:prstGeom prst="downArrow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Горизонтальный свиток 16"/>
          <p:cNvSpPr/>
          <p:nvPr/>
        </p:nvSpPr>
        <p:spPr>
          <a:xfrm>
            <a:off x="2514600" y="2971800"/>
            <a:ext cx="4267200" cy="1066800"/>
          </a:xfrm>
          <a:prstGeom prst="horizontalScroll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НеТрадиционные</a:t>
            </a: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формы взаимодействия</a:t>
            </a:r>
          </a:p>
        </p:txBody>
      </p:sp>
      <p:sp>
        <p:nvSpPr>
          <p:cNvPr id="18" name="Овал 17"/>
          <p:cNvSpPr/>
          <p:nvPr/>
        </p:nvSpPr>
        <p:spPr>
          <a:xfrm>
            <a:off x="0" y="1447800"/>
            <a:ext cx="2286000" cy="1143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Презентации</a:t>
            </a:r>
          </a:p>
        </p:txBody>
      </p:sp>
      <p:sp>
        <p:nvSpPr>
          <p:cNvPr id="19" name="Овал 18"/>
          <p:cNvSpPr/>
          <p:nvPr/>
        </p:nvSpPr>
        <p:spPr>
          <a:xfrm>
            <a:off x="6858000" y="1295400"/>
            <a:ext cx="2286000" cy="1143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Брошюры, листовки и буклеты</a:t>
            </a:r>
          </a:p>
        </p:txBody>
      </p:sp>
      <p:sp>
        <p:nvSpPr>
          <p:cNvPr id="20" name="Овал 19"/>
          <p:cNvSpPr/>
          <p:nvPr/>
        </p:nvSpPr>
        <p:spPr>
          <a:xfrm>
            <a:off x="3200400" y="152400"/>
            <a:ext cx="2362200" cy="1143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Выставка семейных реликвий</a:t>
            </a:r>
          </a:p>
        </p:txBody>
      </p:sp>
      <p:sp>
        <p:nvSpPr>
          <p:cNvPr id="21" name="Овал 20"/>
          <p:cNvSpPr/>
          <p:nvPr/>
        </p:nvSpPr>
        <p:spPr>
          <a:xfrm>
            <a:off x="1676400" y="5334000"/>
            <a:ext cx="2286000" cy="1143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Проведение мастер-класс</a:t>
            </a:r>
          </a:p>
        </p:txBody>
      </p:sp>
      <p:sp>
        <p:nvSpPr>
          <p:cNvPr id="22" name="Овал 21"/>
          <p:cNvSpPr/>
          <p:nvPr/>
        </p:nvSpPr>
        <p:spPr>
          <a:xfrm>
            <a:off x="0" y="2819400"/>
            <a:ext cx="2286000" cy="1143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Круглый стол</a:t>
            </a:r>
          </a:p>
        </p:txBody>
      </p:sp>
      <p:sp>
        <p:nvSpPr>
          <p:cNvPr id="23" name="Овал 22"/>
          <p:cNvSpPr/>
          <p:nvPr/>
        </p:nvSpPr>
        <p:spPr>
          <a:xfrm>
            <a:off x="6324600" y="5105400"/>
            <a:ext cx="2286000" cy="1143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Почта доверия</a:t>
            </a:r>
          </a:p>
        </p:txBody>
      </p:sp>
      <p:sp>
        <p:nvSpPr>
          <p:cNvPr id="24" name="Овал 23"/>
          <p:cNvSpPr/>
          <p:nvPr/>
        </p:nvSpPr>
        <p:spPr>
          <a:xfrm>
            <a:off x="533400" y="228600"/>
            <a:ext cx="2590800" cy="1143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Сайты детского сада и группы</a:t>
            </a:r>
          </a:p>
        </p:txBody>
      </p:sp>
      <p:sp>
        <p:nvSpPr>
          <p:cNvPr id="25" name="Овал 24"/>
          <p:cNvSpPr/>
          <p:nvPr/>
        </p:nvSpPr>
        <p:spPr>
          <a:xfrm>
            <a:off x="5638800" y="228600"/>
            <a:ext cx="2286000" cy="1143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6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фотовыставки и фотомонтаж</a:t>
            </a:r>
          </a:p>
        </p:txBody>
      </p:sp>
      <p:sp>
        <p:nvSpPr>
          <p:cNvPr id="26" name="Овал 25"/>
          <p:cNvSpPr/>
          <p:nvPr/>
        </p:nvSpPr>
        <p:spPr>
          <a:xfrm>
            <a:off x="152400" y="4267200"/>
            <a:ext cx="2286000" cy="1143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Выпуски семейных газет и плакатов</a:t>
            </a:r>
          </a:p>
        </p:txBody>
      </p:sp>
      <p:sp>
        <p:nvSpPr>
          <p:cNvPr id="27" name="Овал 26"/>
          <p:cNvSpPr/>
          <p:nvPr/>
        </p:nvSpPr>
        <p:spPr>
          <a:xfrm>
            <a:off x="4114800" y="5562600"/>
            <a:ext cx="2286000" cy="1143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Проведение тренинга и деловой игры</a:t>
            </a:r>
          </a:p>
        </p:txBody>
      </p:sp>
      <p:sp>
        <p:nvSpPr>
          <p:cNvPr id="28" name="Овал 27"/>
          <p:cNvSpPr/>
          <p:nvPr/>
        </p:nvSpPr>
        <p:spPr>
          <a:xfrm>
            <a:off x="7010400" y="2514600"/>
            <a:ext cx="2133600" cy="12192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Проведение акций</a:t>
            </a:r>
          </a:p>
        </p:txBody>
      </p:sp>
      <p:sp>
        <p:nvSpPr>
          <p:cNvPr id="29" name="Овал 28"/>
          <p:cNvSpPr/>
          <p:nvPr/>
        </p:nvSpPr>
        <p:spPr>
          <a:xfrm>
            <a:off x="6858000" y="3810000"/>
            <a:ext cx="2133600" cy="12192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Совместные прогулки и экскурсии</a:t>
            </a:r>
          </a:p>
        </p:txBody>
      </p:sp>
      <p:sp>
        <p:nvSpPr>
          <p:cNvPr id="27677" name="Содержимое 32"/>
          <p:cNvSpPr>
            <a:spLocks noGrp="1"/>
          </p:cNvSpPr>
          <p:nvPr>
            <p:ph idx="1"/>
          </p:nvPr>
        </p:nvSpPr>
        <p:spPr>
          <a:xfrm>
            <a:off x="914400" y="7245350"/>
            <a:ext cx="8229600" cy="4525963"/>
          </a:xfrm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Рисунок 3" descr="Без имениваваавава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Заголовок 1"/>
          <p:cNvSpPr>
            <a:spLocks noGrp="1"/>
          </p:cNvSpPr>
          <p:nvPr>
            <p:ph type="title"/>
          </p:nvPr>
        </p:nvSpPr>
        <p:spPr>
          <a:xfrm>
            <a:off x="428625" y="500063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smtClean="0">
                <a:solidFill>
                  <a:srgbClr val="480D97"/>
                </a:solidFill>
                <a:latin typeface="Times New Roman" pitchFamily="18" charset="0"/>
                <a:cs typeface="Times New Roman" pitchFamily="18" charset="0"/>
              </a:rPr>
              <a:t>Группа «Солнышко» в социальной сети </a:t>
            </a:r>
            <a:r>
              <a:rPr lang="ru-RU" sz="3600" b="1" u="sng" smtClean="0">
                <a:solidFill>
                  <a:srgbClr val="480D97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https://vk.com/club106567595</a:t>
            </a:r>
            <a:r>
              <a:rPr lang="ru-RU" smtClean="0">
                <a:solidFill>
                  <a:srgbClr val="480D97"/>
                </a:solidFill>
              </a:rPr>
              <a:t/>
            </a:r>
            <a:br>
              <a:rPr lang="ru-RU" smtClean="0">
                <a:solidFill>
                  <a:srgbClr val="480D97"/>
                </a:solidFill>
              </a:rPr>
            </a:br>
            <a:endParaRPr lang="ru-RU" smtClean="0">
              <a:solidFill>
                <a:srgbClr val="480D97"/>
              </a:solidFill>
            </a:endParaRPr>
          </a:p>
        </p:txBody>
      </p:sp>
      <p:pic>
        <p:nvPicPr>
          <p:cNvPr id="35844" name="Содержимое 3" descr="C:\Users\Админ\Desktop\приложение.jpg"/>
          <p:cNvPicPr>
            <a:picLocks noGrp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857375" y="1857375"/>
            <a:ext cx="5072063" cy="4286250"/>
          </a:xfrm>
          <a:ln>
            <a:solidFill>
              <a:schemeClr val="tx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Рисунок 3" descr="Без имениваваавава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8" y="357188"/>
            <a:ext cx="8229600" cy="11430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3600" b="1" dirty="0" smtClean="0">
                <a:solidFill>
                  <a:srgbClr val="480D97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Цель он-лайн общения с родителями посредством интернет сайта. </a:t>
            </a:r>
            <a:br>
              <a:rPr lang="ru-RU" sz="3600" b="1" dirty="0" smtClean="0">
                <a:solidFill>
                  <a:srgbClr val="480D97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sz="3600" b="1" dirty="0">
              <a:solidFill>
                <a:srgbClr val="480D9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6" name="Содержимое 2"/>
          <p:cNvSpPr>
            <a:spLocks noGrp="1"/>
          </p:cNvSpPr>
          <p:nvPr>
            <p:ph idx="1"/>
          </p:nvPr>
        </p:nvSpPr>
        <p:spPr>
          <a:xfrm>
            <a:off x="214313" y="1600200"/>
            <a:ext cx="8643937" cy="3614738"/>
          </a:xfrm>
        </p:spPr>
        <p:txBody>
          <a:bodyPr>
            <a:normAutofit fontScale="92500"/>
          </a:bodyPr>
          <a:lstStyle/>
          <a:p>
            <a:pPr algn="just" eaLnBrk="1" hangingPunct="1"/>
            <a:r>
              <a:rPr lang="ru-RU" smtClean="0">
                <a:solidFill>
                  <a:srgbClr val="480D97"/>
                </a:solidFill>
                <a:latin typeface="Times New Roman" pitchFamily="18" charset="0"/>
                <a:cs typeface="Times New Roman" pitchFamily="18" charset="0"/>
              </a:rPr>
              <a:t>познакомить родителей с дошкольной организацией, его уставом, программой развития и коллективом педагогов; </a:t>
            </a:r>
          </a:p>
          <a:p>
            <a:pPr algn="just" eaLnBrk="1" hangingPunct="1"/>
            <a:r>
              <a:rPr lang="ru-RU" smtClean="0">
                <a:solidFill>
                  <a:srgbClr val="480D97"/>
                </a:solidFill>
                <a:latin typeface="Times New Roman" pitchFamily="18" charset="0"/>
                <a:cs typeface="Times New Roman" pitchFamily="18" charset="0"/>
              </a:rPr>
              <a:t>показать (фрагментарно) все виды деятельности по развитию личности каждого ребенка;</a:t>
            </a:r>
          </a:p>
          <a:p>
            <a:pPr algn="just" eaLnBrk="1" hangingPunct="1"/>
            <a:r>
              <a:rPr lang="ru-RU" smtClean="0">
                <a:solidFill>
                  <a:srgbClr val="480D97"/>
                </a:solidFill>
                <a:latin typeface="Times New Roman" pitchFamily="18" charset="0"/>
                <a:cs typeface="Times New Roman" pitchFamily="18" charset="0"/>
              </a:rPr>
              <a:t>педагогическое просвещение родителей по их запросам.</a:t>
            </a:r>
          </a:p>
          <a:p>
            <a:pPr eaLnBrk="1" hangingPunct="1">
              <a:buFontTx/>
              <a:buNone/>
            </a:pP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282</Words>
  <Application>Microsoft Office PowerPoint</Application>
  <PresentationFormat>Экран (4:3)</PresentationFormat>
  <Paragraphs>55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Office Theme</vt:lpstr>
      <vt:lpstr>Муниципальное бюджетное дошкольное учреждение «Детский сад общеразвивающего вида №5» городского округа г. Салават    Инновационные формы работы с родителями ДОО </vt:lpstr>
      <vt:lpstr>Слайд 2</vt:lpstr>
      <vt:lpstr>Нормативно-правовые документы, отражающие идею взаимосвязи общественного и семейного воспитания </vt:lpstr>
      <vt:lpstr>Слайд 4</vt:lpstr>
      <vt:lpstr>Слайд 5</vt:lpstr>
      <vt:lpstr>Слайд 6</vt:lpstr>
      <vt:lpstr>Слайд 7</vt:lpstr>
      <vt:lpstr>Группа «Солнышко» в социальной сети https://vk.com/club106567595 </vt:lpstr>
      <vt:lpstr>Цель он-лайн общения с родителями посредством интернет сайта.  </vt:lpstr>
      <vt:lpstr>Раздел  фотоальбом «Наши маленькие победы»</vt:lpstr>
      <vt:lpstr>Слайд 11</vt:lpstr>
      <vt:lpstr>  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учреждение «Детский сад общеразвивающего вида №5» городского округа г. Салават    Инновационные формы работы с родителями ДОО</dc:title>
  <dc:creator>Админ</dc:creator>
  <cp:lastModifiedBy>Админ</cp:lastModifiedBy>
  <cp:revision>5</cp:revision>
  <dcterms:created xsi:type="dcterms:W3CDTF">2017-01-15T13:13:37Z</dcterms:created>
  <dcterms:modified xsi:type="dcterms:W3CDTF">2017-01-15T14:03:13Z</dcterms:modified>
</cp:coreProperties>
</file>