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7" r:id="rId2"/>
    <p:sldId id="269" r:id="rId3"/>
    <p:sldId id="263" r:id="rId4"/>
    <p:sldId id="256" r:id="rId5"/>
    <p:sldId id="281" r:id="rId6"/>
    <p:sldId id="258" r:id="rId7"/>
    <p:sldId id="270" r:id="rId8"/>
    <p:sldId id="271" r:id="rId9"/>
    <p:sldId id="272" r:id="rId10"/>
    <p:sldId id="273" r:id="rId11"/>
    <p:sldId id="259" r:id="rId12"/>
    <p:sldId id="260" r:id="rId13"/>
    <p:sldId id="261" r:id="rId14"/>
    <p:sldId id="262" r:id="rId15"/>
    <p:sldId id="280" r:id="rId16"/>
    <p:sldId id="274" r:id="rId17"/>
    <p:sldId id="268" r:id="rId18"/>
    <p:sldId id="265" r:id="rId19"/>
    <p:sldId id="282" r:id="rId20"/>
    <p:sldId id="267" r:id="rId21"/>
    <p:sldId id="266" r:id="rId22"/>
    <p:sldId id="275" r:id="rId23"/>
    <p:sldId id="283" r:id="rId24"/>
    <p:sldId id="276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>
      <p:cViewPr>
        <p:scale>
          <a:sx n="80" d="100"/>
          <a:sy n="80" d="100"/>
        </p:scale>
        <p:origin x="-109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2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764820857946105E-2"/>
          <c:y val="3.9364125026297311E-2"/>
          <c:w val="0.72301194405894642"/>
          <c:h val="0.79177165894096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трудовые права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342FE-F852-458C-BC00-BB166C1AEFC4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8273E-6E64-42C8-990E-72F0E8667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8273E-6E64-42C8-990E-72F0E8667C7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package" Target="../embeddings/_________Microsoft_Word2.docx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799" y="5393857"/>
            <a:ext cx="251261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Это Никита. Ему 14 лет.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20272" y="5578523"/>
            <a:ext cx="86850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Друзья</a:t>
            </a:r>
            <a:endParaRPr lang="ru-RU" dirty="0"/>
          </a:p>
        </p:txBody>
      </p:sp>
      <p:pic>
        <p:nvPicPr>
          <p:cNvPr id="6149" name="Picture 5" descr="http://privetsochi.ru/uploads/images/00/81/23/2015/05/31/98b8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26592"/>
          <a:stretch/>
        </p:blipFill>
        <p:spPr bwMode="auto">
          <a:xfrm>
            <a:off x="2396733" y="116632"/>
            <a:ext cx="4176465" cy="144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onlymultik.ru/images/atikls5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8972" b="23214"/>
          <a:stretch/>
        </p:blipFill>
        <p:spPr bwMode="auto">
          <a:xfrm>
            <a:off x="5580112" y="2174381"/>
            <a:ext cx="3375489" cy="335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6592635" y="521306"/>
            <a:ext cx="2592288" cy="208823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Пора нам самим начать зарабатывать деньги </a:t>
            </a:r>
            <a:endParaRPr lang="ru-RU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3" t="50000"/>
          <a:stretch/>
        </p:blipFill>
        <p:spPr bwMode="auto">
          <a:xfrm>
            <a:off x="344310" y="2273753"/>
            <a:ext cx="1779418" cy="308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539552" y="841027"/>
            <a:ext cx="2787530" cy="169513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Хорошо бы найти работу, но у нас нет никакой профессии.</a:t>
            </a:r>
            <a:endParaRPr lang="ru-RU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61" y="2259701"/>
            <a:ext cx="2545728" cy="1552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 descr="https://encrypted-tbn2.gstatic.com/images?q=tbn:ANd9GcSZut4mTp4bpEhZ9iomc5MW8pjH19LGP5lr1HlOFEq4Kw4TMzh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16" y="4033330"/>
            <a:ext cx="23907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2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1949"/>
              </p:ext>
            </p:extLst>
          </p:nvPr>
        </p:nvGraphicFramePr>
        <p:xfrm>
          <a:off x="899592" y="260648"/>
          <a:ext cx="7344816" cy="5765800"/>
        </p:xfrm>
        <a:graphic>
          <a:graphicData uri="http://schemas.openxmlformats.org/drawingml/2006/table">
            <a:tbl>
              <a:tblPr/>
              <a:tblGrid>
                <a:gridCol w="4548619"/>
                <a:gridCol w="1483625"/>
                <a:gridCol w="1312572"/>
              </a:tblGrid>
              <a:tr h="40304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Вопросы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Нет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090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Считаешь ли ты, что для подростков получить работу в наше время - проблема?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090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Хотел бы ты работать летом или в свободное от учебы время?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76%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3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Работал ли ты ранее?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876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Хотел бы ты получить рекомендации для того, чтобы начать самостоятельную трудовую деятельность (юридические, психологические)?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79%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090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Знаком ли ты с правовыми нормами, регулирующими труд несовершеннолетних?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56%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090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Хотел бы ты получить информацию о наличии рабочих мест в городе?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83%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9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520940" cy="936104"/>
          </a:xfrm>
        </p:spPr>
        <p:txBody>
          <a:bodyPr/>
          <a:lstStyle/>
          <a:p>
            <a:pPr algn="ctr"/>
            <a:r>
              <a:rPr lang="ru-RU" dirty="0"/>
              <a:t>ЗАНЯТОСТЬ ПОДРОСТКОВ – ГАРАНТ УСПЕШНОГО ТРУДОВОГО БУДУЩЕГО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" y="1183864"/>
            <a:ext cx="5500886" cy="412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76" y="3933056"/>
            <a:ext cx="3561723" cy="237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gdb.rferl.org/7CDA47C0-6F93-4A42-8694-6379EFD92F72_mw1024_s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35" y="1183864"/>
            <a:ext cx="3446545" cy="2430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75008"/>
          </a:xfrm>
        </p:spPr>
        <p:txBody>
          <a:bodyPr/>
          <a:lstStyle/>
          <a:p>
            <a:pPr algn="ctr"/>
            <a:r>
              <a:rPr lang="ru-RU" dirty="0" smtClean="0"/>
              <a:t>Нарушения трудового законодательства по вопросам: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9009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9843" y="1700808"/>
            <a:ext cx="35926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Оплата труда;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Прием и увольнение работника;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Рабочее время и время и время отдыха;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 молодежи;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Трудовая дисциплина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373216"/>
            <a:ext cx="885698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Трудовое право </a:t>
            </a:r>
            <a:r>
              <a:rPr lang="ru-RU" dirty="0"/>
              <a:t>– это совокупность правовых норм, регулирующих отношения в сфере трудовой деятельности. Они устанавливают правила приема на работу и увольнения, продолжительность труда и отдыха, санкции за нарушения трудовой дисциплины, поощрения за хороший труд.</a:t>
            </a:r>
          </a:p>
        </p:txBody>
      </p:sp>
    </p:spTree>
    <p:extLst>
      <p:ext uri="{BB962C8B-B14F-4D97-AF65-F5344CB8AC3E}">
        <p14:creationId xmlns:p14="http://schemas.microsoft.com/office/powerpoint/2010/main" val="32390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СТАТЬЯ 37 Конституции РФ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7567"/>
            <a:ext cx="7308485" cy="548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yppt.net/u/storage/ppt_3781/fafb-1386277483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8" y="11663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ftrussia.ru/_si/1/2981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0" y="116631"/>
            <a:ext cx="3364279" cy="464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rudcollegia.ru/img/inform/trudovoj_kodeks_rf_vihod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961270" cy="4570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Ситуация 1.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707077" cy="362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daypic.ru/pars/20121010/20121010_9510/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39264"/>
            <a:ext cx="4743218" cy="3162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30605" y="913002"/>
            <a:ext cx="2825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Статья 268 ТК РФ </a:t>
            </a:r>
            <a:r>
              <a:rPr lang="ru-RU" dirty="0"/>
              <a:t>запрещает работу несовершеннолетних в ночное время, кроме того, для заключения трудового договора в 15 лет необходимо согласие родителей или органов опеки.</a:t>
            </a:r>
          </a:p>
        </p:txBody>
      </p:sp>
    </p:spTree>
    <p:extLst>
      <p:ext uri="{BB962C8B-B14F-4D97-AF65-F5344CB8AC3E}">
        <p14:creationId xmlns:p14="http://schemas.microsoft.com/office/powerpoint/2010/main" val="29708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434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СИТУАЦИЯ 2.</a:t>
            </a:r>
            <a:br>
              <a:rPr lang="ru-RU" dirty="0" smtClean="0"/>
            </a:br>
            <a:r>
              <a:rPr lang="ru-RU" dirty="0" smtClean="0"/>
              <a:t>Льготы несовершеннолетним.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35897" y="1015465"/>
            <a:ext cx="4392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Обязательный предварительный и ежегодный медицинский осмотр;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Квотирование мест;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Учебный отпуск;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Расторжение договора по инициативе работодателя с согласия трудовой инспекции.</a:t>
            </a:r>
          </a:p>
          <a:p>
            <a:endParaRPr lang="ru-RU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6" t="20916" r="9648" b="15422"/>
          <a:stretch/>
        </p:blipFill>
        <p:spPr bwMode="auto">
          <a:xfrm>
            <a:off x="134890" y="980728"/>
            <a:ext cx="3309871" cy="2910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"/>
            <a:ext cx="1260361" cy="177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22" y="5085184"/>
            <a:ext cx="2336495" cy="177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3"/>
          <a:stretch/>
        </p:blipFill>
        <p:spPr bwMode="auto">
          <a:xfrm>
            <a:off x="134890" y="4005064"/>
            <a:ext cx="4058402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3001119"/>
            <a:ext cx="4716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Статья 266 ТК РФ</a:t>
            </a:r>
            <a:r>
              <a:rPr lang="ru-RU" dirty="0"/>
              <a:t> гласит: прежде чем начать работать в организации, несовершеннолетний обязан пройти медицинский осмотр .В дальнейшем работник должен проходить медосмотр ежегодно, пока не достигнет 18 лет.</a:t>
            </a:r>
          </a:p>
        </p:txBody>
      </p:sp>
    </p:spTree>
    <p:extLst>
      <p:ext uri="{BB962C8B-B14F-4D97-AF65-F5344CB8AC3E}">
        <p14:creationId xmlns:p14="http://schemas.microsoft.com/office/powerpoint/2010/main" val="33809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rofkadrovik.ru/upload/medialibrary/9fa/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28" y="3356992"/>
            <a:ext cx="428327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083591"/>
              </p:ext>
            </p:extLst>
          </p:nvPr>
        </p:nvGraphicFramePr>
        <p:xfrm>
          <a:off x="539750" y="906463"/>
          <a:ext cx="6081713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Документ" r:id="rId5" imgW="6082484" imgH="2618850" progId="Word.Document.12">
                  <p:embed/>
                </p:oleObj>
              </mc:Choice>
              <mc:Fallback>
                <p:oleObj name="Документ" r:id="rId5" imgW="6082484" imgH="26188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750" y="906463"/>
                        <a:ext cx="6081713" cy="261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Трудовой договор.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b="13074"/>
          <a:stretch/>
        </p:blipFill>
        <p:spPr bwMode="auto">
          <a:xfrm>
            <a:off x="323528" y="3356992"/>
            <a:ext cx="3969067" cy="292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СИТУАЦИЯ 3</a:t>
            </a:r>
            <a:endParaRPr lang="ru-RU" dirty="0"/>
          </a:p>
        </p:txBody>
      </p:sp>
      <p:pic>
        <p:nvPicPr>
          <p:cNvPr id="8194" name="Picture 2" descr="http://www.knigge.ru/images/uvolneni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5940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psj.ru/upload/iblock/137/29053804_b57otpuski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24036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1052736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Статья 267 </a:t>
            </a:r>
            <a:r>
              <a:rPr lang="ru-RU" dirty="0"/>
              <a:t>гласит Ежегодный основной оплачиваемый отпуск работникам в возрасте до восемнадцати лет предоставляется продолжительностью 31 календарный день в удобное для них время.</a:t>
            </a:r>
          </a:p>
        </p:txBody>
      </p:sp>
    </p:spTree>
    <p:extLst>
      <p:ext uri="{BB962C8B-B14F-4D97-AF65-F5344CB8AC3E}">
        <p14:creationId xmlns:p14="http://schemas.microsoft.com/office/powerpoint/2010/main" val="1814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788" y="214551"/>
            <a:ext cx="201241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МОЛОДЕЖЬ</a:t>
            </a:r>
            <a:endParaRPr lang="ru-RU" sz="2800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79512" y="1196752"/>
            <a:ext cx="2808312" cy="1728192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Активная целеустремленная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399217"/>
            <a:ext cx="1252788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ТРУД</a:t>
            </a:r>
            <a:endParaRPr lang="ru-RU" sz="2800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275856" y="1196752"/>
            <a:ext cx="2736304" cy="1596760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Свободный</a:t>
            </a:r>
          </a:p>
          <a:p>
            <a:pPr algn="ctr"/>
            <a:r>
              <a:rPr lang="ru-RU" sz="2400" dirty="0" smtClean="0"/>
              <a:t>упорный</a:t>
            </a:r>
            <a:endParaRPr lang="ru-RU" sz="2400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300192" y="1628800"/>
            <a:ext cx="2664296" cy="1789262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Интересная</a:t>
            </a:r>
          </a:p>
          <a:p>
            <a:pPr algn="ctr"/>
            <a:r>
              <a:rPr lang="ru-RU" sz="2400" dirty="0" smtClean="0"/>
              <a:t>высокооплачиваемая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399216"/>
            <a:ext cx="2088232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РАБОТА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58813" y="3156452"/>
            <a:ext cx="514740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РАБОТА И ТРУД ВСЁ ПЕРЕТРУТ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11302" y="4077072"/>
            <a:ext cx="76337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МОЛОДЕЖЬ – ОПОРА И НАДЕЖДА ГОСУДАРСТВА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664895" y="5173215"/>
            <a:ext cx="601241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РАБОТА</a:t>
            </a:r>
            <a:r>
              <a:rPr lang="ru-RU" dirty="0" smtClean="0"/>
              <a:t> – </a:t>
            </a:r>
            <a:r>
              <a:rPr lang="ru-RU" sz="2400" dirty="0" smtClean="0"/>
              <a:t>ОСНОВА БЛАГОПОЛУЧНОЙ ЖИЗНИ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88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pp.nashaucheba.ru/pars_docs/refs/162/161271/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209"/>
            <a:ext cx="7316052" cy="548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7500" r="11127"/>
          <a:stretch/>
        </p:blipFill>
        <p:spPr bwMode="auto">
          <a:xfrm>
            <a:off x="4926573" y="3478733"/>
            <a:ext cx="4217427" cy="3379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3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1263040"/>
          </a:xfrm>
        </p:spPr>
        <p:txBody>
          <a:bodyPr/>
          <a:lstStyle/>
          <a:p>
            <a:pPr algn="ctr"/>
            <a:r>
              <a:rPr lang="ru-RU" dirty="0"/>
              <a:t>Как вы относитесь к труду: как к свободному праву или </a:t>
            </a:r>
            <a:r>
              <a:rPr lang="ru-RU" dirty="0" smtClean="0"/>
              <a:t>как  к унизительной </a:t>
            </a:r>
            <a:r>
              <a:rPr lang="ru-RU" dirty="0"/>
              <a:t>обязанности?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2051720" y="184482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1749" y="2823232"/>
            <a:ext cx="3888432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/>
              </a:rPr>
              <a:t>ПРАВО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/>
              </a:rPr>
              <a:t> на труд, который каждый свободно выбирает или на который свободно соглашается, право распоряжаться своими способностями к труду, выбирать профессию и род деятельности). Ст.2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ТК РФ. Конституция РФ ст.37.</a:t>
            </a:r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6660232" y="177281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52676" y="2823232"/>
            <a:ext cx="338437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ОБЯЗАННОСТЬ</a:t>
            </a:r>
          </a:p>
          <a:p>
            <a:r>
              <a:rPr lang="ru-RU" dirty="0" smtClean="0"/>
              <a:t>моральная </a:t>
            </a:r>
            <a:r>
              <a:rPr lang="ru-RU" dirty="0"/>
              <a:t>обязанность перед предыдущими поколениями и перед теми, кто придёт в этот мир после </a:t>
            </a:r>
            <a:r>
              <a:rPr lang="ru-RU" dirty="0" smtClean="0"/>
              <a:t>нас. </a:t>
            </a:r>
          </a:p>
        </p:txBody>
      </p:sp>
    </p:spTree>
    <p:extLst>
      <p:ext uri="{BB962C8B-B14F-4D97-AF65-F5344CB8AC3E}">
        <p14:creationId xmlns:p14="http://schemas.microsoft.com/office/powerpoint/2010/main" val="38556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igslide.ru/images/5/4418/831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4" y="404664"/>
            <a:ext cx="422616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g24-vopros.ru/images/image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3236"/>
            <a:ext cx="3972580" cy="29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40423s014.edusite.ru/images/st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3" y="3573016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xn--80adagbeabgzwcmyebg9apj4t.xn--p1ai/wp-content/uploads/2014/04/rab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" y="277713"/>
            <a:ext cx="456129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29" y="305097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6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764704"/>
            <a:ext cx="648283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Только труд может сделать человека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счастливым, приводя его душу в ясность,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гармонию и довольство самим собою.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Труд облагораживает человека.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                                       В.Г</a:t>
            </a:r>
            <a:r>
              <a:rPr lang="ru-RU" sz="2800" dirty="0"/>
              <a:t>. Белинский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7" y="4203871"/>
            <a:ext cx="15841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/>
              <a:t>ТРУД -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4203871"/>
            <a:ext cx="16561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ПРАВО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4203871"/>
            <a:ext cx="248824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ОБЯЗАННОСТЬ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4203870"/>
            <a:ext cx="79208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 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326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ПОДВЕДЕНИЕ ИТОГОВ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22325" y="2376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38711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УЗНАЛ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ХОЧУ УЗНАТЬ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4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Что для вас труд?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28343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Выберите для себя и прокомментируйте то определение, которое кажется вам наиболее подходящим: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Труд – это: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Средство для поддержания жизненных потребностей человека;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Средство для развития творческого потенциала человека;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 достижения жизненных благ, карьеры, социального статуса;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Участие в развитии общества;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Потребность и способ самореализации;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Право, предоставленное мне обществом (могу им воспользоваться, если есть необходимость);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Обязанность, возлагаемая на меня государством, семьёй.</a:t>
            </a:r>
          </a:p>
        </p:txBody>
      </p:sp>
    </p:spTree>
    <p:extLst>
      <p:ext uri="{BB962C8B-B14F-4D97-AF65-F5344CB8AC3E}">
        <p14:creationId xmlns:p14="http://schemas.microsoft.com/office/powerpoint/2010/main" val="33383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057" y="201405"/>
            <a:ext cx="7520940" cy="1551072"/>
          </a:xfrm>
        </p:spPr>
        <p:txBody>
          <a:bodyPr/>
          <a:lstStyle/>
          <a:p>
            <a:pPr algn="ctr"/>
            <a:r>
              <a:rPr lang="ru-RU" dirty="0" smtClean="0"/>
              <a:t>Открытый урок по теме: </a:t>
            </a:r>
            <a:br>
              <a:rPr lang="ru-RU" dirty="0" smtClean="0"/>
            </a:br>
            <a:r>
              <a:rPr lang="ru-RU" dirty="0" smtClean="0"/>
              <a:t>«Труд-  право             обязанность?</a:t>
            </a:r>
            <a:br>
              <a:rPr lang="ru-RU" dirty="0" smtClean="0"/>
            </a:br>
            <a:r>
              <a:rPr lang="ru-RU" dirty="0" smtClean="0"/>
              <a:t>Трудовые права несовершеннолетних»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53208" y="5355014"/>
            <a:ext cx="3717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истории и обществознания</a:t>
            </a:r>
          </a:p>
          <a:p>
            <a:r>
              <a:rPr lang="ru-RU" dirty="0" smtClean="0"/>
              <a:t>Морозова Ольга Алексеевна</a:t>
            </a:r>
          </a:p>
          <a:p>
            <a:r>
              <a:rPr lang="ru-RU" dirty="0" smtClean="0"/>
              <a:t>ГБОУ Школа № 1394</a:t>
            </a:r>
            <a:endParaRPr lang="ru-RU" dirty="0"/>
          </a:p>
        </p:txBody>
      </p:sp>
      <p:pic>
        <p:nvPicPr>
          <p:cNvPr id="6148" name="Picture 4" descr="http://rpp.nashaucheba.ru/pars_docs/refs/162/161275/img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r="18743" b="44057"/>
          <a:stretch/>
        </p:blipFill>
        <p:spPr bwMode="auto">
          <a:xfrm>
            <a:off x="2051720" y="1628800"/>
            <a:ext cx="5051614" cy="3455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4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1440" y="27983728"/>
            <a:ext cx="18821981" cy="1277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www.neo-med.biz/media/Vnutrennie/urolog-androlog-vrach-dlya-kazhdogo-muzhchiny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8850" cy="3679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sosnovskij.ru/wp-content/uploads/2010/07/interwyu-s-programmist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0840"/>
            <a:ext cx="4216233" cy="3162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vedomosti-ural.ru/uploadedFiles/images/111/000/yu/098/3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79183"/>
            <a:ext cx="45720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243791" r="-17745" b="-243791"/>
          <a:stretch/>
        </p:blipFill>
        <p:spPr>
          <a:xfrm>
            <a:off x="323528" y="188640"/>
            <a:ext cx="8280920" cy="8298160"/>
          </a:xfrm>
          <a:prstGeom prst="rect">
            <a:avLst/>
          </a:prstGeom>
        </p:spPr>
      </p:pic>
      <p:pic>
        <p:nvPicPr>
          <p:cNvPr id="9218" name="Picture 2" descr="http://bablo-rybilnik.ru/wp-content/uploads/2014/10/porrost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7" y="3573016"/>
            <a:ext cx="442618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feelcz.ru/content_files/user/news/Fotolia_11610267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6488809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edia73.ru/wp-content/uploads/2014/01/%D0%9F%D1%80%D0%BE%D1%84%D0%BE%D1%80%D0%B8%D0%B5%D0%BD%D1%82%D0%B0%D1%86%D0%B8%D1%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18" y="0"/>
            <a:ext cx="9159418" cy="673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6773376" cy="54864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ПОВЕСТКА      ДНЯ:</a:t>
            </a:r>
            <a:endParaRPr lang="ru-RU" dirty="0"/>
          </a:p>
        </p:txBody>
      </p:sp>
      <p:pic>
        <p:nvPicPr>
          <p:cNvPr id="7172" name="Picture 4" descr="http://www.oda.cv.ua/sites/default/files/P/company_n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76" y="4000500"/>
            <a:ext cx="46672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7173" y="1124744"/>
            <a:ext cx="6520405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Выступление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профсоюзного лидера, освещение проблемы;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Выступление социолога по теме: «Результаты  опроса учащихся школы»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Выступление юриста.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Разное.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4" name="Picture 6" descr="http://www.news-ul.ru/www/news/2014/9/y102024191948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289"/>
          <a:stretch/>
        </p:blipFill>
        <p:spPr bwMode="auto">
          <a:xfrm>
            <a:off x="323527" y="3789040"/>
            <a:ext cx="3487337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kubisep.ru/images/cms/data/rosprofmash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" y="3182390"/>
            <a:ext cx="5071019" cy="3588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s617525.vk.me/v617525684/1d94a/N3hr30ZD4t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7" b="17604"/>
          <a:stretch/>
        </p:blipFill>
        <p:spPr bwMode="auto">
          <a:xfrm>
            <a:off x="6205492" y="61685"/>
            <a:ext cx="2164939" cy="194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fpok.ru/userfiles/image/Plakats/%D0%BB%D0%B8%D1%81%D1%82%D0%BE%D0%B2%D0%BA%D0%B0%20%D0%BC%D0%BE%D0%BB%D0%BE%D0%B4%D0%B5%D0%B6%D1%8C%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8" r="11424" b="7234"/>
          <a:stretch/>
        </p:blipFill>
        <p:spPr bwMode="auto">
          <a:xfrm>
            <a:off x="83169" y="25492"/>
            <a:ext cx="5100391" cy="2957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Учитель\Рабочий стол\Готовые\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10315" r="26692"/>
          <a:stretch/>
        </p:blipFill>
        <p:spPr bwMode="auto">
          <a:xfrm>
            <a:off x="5874713" y="2003891"/>
            <a:ext cx="2826495" cy="456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05210118"/>
              </p:ext>
            </p:extLst>
          </p:nvPr>
        </p:nvGraphicFramePr>
        <p:xfrm>
          <a:off x="827584" y="692696"/>
          <a:ext cx="424847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90" name="Picture 2" descr="http://cs621128.vk.me/v621128632/20b9/haDlWwNwD9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3241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Учитель\Рабочий стол\Готовые\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15286" r="25756"/>
          <a:stretch/>
        </p:blipFill>
        <p:spPr bwMode="auto">
          <a:xfrm>
            <a:off x="5436096" y="116632"/>
            <a:ext cx="3280096" cy="5045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592</TotalTime>
  <Words>530</Words>
  <Application>Microsoft Office PowerPoint</Application>
  <PresentationFormat>Экран (4:3)</PresentationFormat>
  <Paragraphs>95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Углы</vt:lpstr>
      <vt:lpstr>Документ</vt:lpstr>
      <vt:lpstr>Презентация PowerPoint</vt:lpstr>
      <vt:lpstr>Презентация PowerPoint</vt:lpstr>
      <vt:lpstr>Что для вас труд?</vt:lpstr>
      <vt:lpstr>Открытый урок по теме:  «Труд-  право             обязанность? Трудовые права несовершеннолетних»</vt:lpstr>
      <vt:lpstr>Презентация PowerPoint</vt:lpstr>
      <vt:lpstr>Презентация PowerPoint</vt:lpstr>
      <vt:lpstr>ПОВЕСТКА      ДНЯ:</vt:lpstr>
      <vt:lpstr>Презентация PowerPoint</vt:lpstr>
      <vt:lpstr>Презентация PowerPoint</vt:lpstr>
      <vt:lpstr>Презентация PowerPoint</vt:lpstr>
      <vt:lpstr>ЗАНЯТОСТЬ ПОДРОСТКОВ – ГАРАНТ УСПЕШНОГО ТРУДОВОГО БУДУЩЕГО</vt:lpstr>
      <vt:lpstr>Нарушения трудового законодательства по вопросам:</vt:lpstr>
      <vt:lpstr>СТАТЬЯ 37 Конституции РФ</vt:lpstr>
      <vt:lpstr>Презентация PowerPoint</vt:lpstr>
      <vt:lpstr>Презентация PowerPoint</vt:lpstr>
      <vt:lpstr>Ситуация 1.</vt:lpstr>
      <vt:lpstr> СИТУАЦИЯ 2. Льготы несовершеннолетним.</vt:lpstr>
      <vt:lpstr>Трудовой договор.</vt:lpstr>
      <vt:lpstr>СИТУАЦИЯ 3</vt:lpstr>
      <vt:lpstr>Презентация PowerPoint</vt:lpstr>
      <vt:lpstr>Как вы относитесь к труду: как к свободному праву или как  к унизительной обязанности? </vt:lpstr>
      <vt:lpstr>Презентация PowerPoint</vt:lpstr>
      <vt:lpstr>Презентация PowerPoint</vt:lpstr>
      <vt:lpstr>Презентация PowerPoint</vt:lpstr>
      <vt:lpstr>                     ПОДВЕДЕНИЕ ИТОГОВ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по теме:  «Труд-право или обязанность? Трудовые права несовершеннолетних»</dc:title>
  <dc:creator>СЕРГЕЙ</dc:creator>
  <cp:lastModifiedBy>OLGA</cp:lastModifiedBy>
  <cp:revision>46</cp:revision>
  <dcterms:created xsi:type="dcterms:W3CDTF">2015-10-19T16:30:48Z</dcterms:created>
  <dcterms:modified xsi:type="dcterms:W3CDTF">2016-01-16T15:44:14Z</dcterms:modified>
</cp:coreProperties>
</file>