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95" r:id="rId6"/>
    <p:sldId id="261" r:id="rId7"/>
    <p:sldId id="291" r:id="rId8"/>
    <p:sldId id="262" r:id="rId9"/>
    <p:sldId id="263" r:id="rId10"/>
    <p:sldId id="264" r:id="rId11"/>
    <p:sldId id="265" r:id="rId12"/>
    <p:sldId id="266" r:id="rId13"/>
    <p:sldId id="270" r:id="rId14"/>
    <p:sldId id="269" r:id="rId15"/>
    <p:sldId id="271" r:id="rId16"/>
    <p:sldId id="290" r:id="rId17"/>
    <p:sldId id="292" r:id="rId18"/>
    <p:sldId id="272" r:id="rId19"/>
    <p:sldId id="274" r:id="rId20"/>
    <p:sldId id="280" r:id="rId21"/>
    <p:sldId id="277" r:id="rId22"/>
    <p:sldId id="278" r:id="rId23"/>
    <p:sldId id="279" r:id="rId24"/>
    <p:sldId id="294" r:id="rId25"/>
    <p:sldId id="281" r:id="rId26"/>
    <p:sldId id="283" r:id="rId27"/>
    <p:sldId id="293" r:id="rId28"/>
    <p:sldId id="284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едведев Дмитрий" initials="Balrock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1F699-2A9F-4985-A548-6EBEAC4B1805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D7210-F45C-4C3C-93DA-EEBE4119B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                                    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D7210-F45C-4C3C-93DA-EEBE4119BB2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4BD8-950C-4130-8BA0-F21EDFD60844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2B24-41D9-4D7F-A54A-6FF59E0EF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4BD8-950C-4130-8BA0-F21EDFD60844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2B24-41D9-4D7F-A54A-6FF59E0EF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4BD8-950C-4130-8BA0-F21EDFD60844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2B24-41D9-4D7F-A54A-6FF59E0EF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4BD8-950C-4130-8BA0-F21EDFD60844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2B24-41D9-4D7F-A54A-6FF59E0EF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4BD8-950C-4130-8BA0-F21EDFD60844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2B24-41D9-4D7F-A54A-6FF59E0EF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4BD8-950C-4130-8BA0-F21EDFD60844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2B24-41D9-4D7F-A54A-6FF59E0EF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4BD8-950C-4130-8BA0-F21EDFD60844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2B24-41D9-4D7F-A54A-6FF59E0EF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4BD8-950C-4130-8BA0-F21EDFD60844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2B24-41D9-4D7F-A54A-6FF59E0EF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4BD8-950C-4130-8BA0-F21EDFD60844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2B24-41D9-4D7F-A54A-6FF59E0EF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4BD8-950C-4130-8BA0-F21EDFD60844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2B24-41D9-4D7F-A54A-6FF59E0EF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4BD8-950C-4130-8BA0-F21EDFD60844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3E2B24-41D9-4D7F-A54A-6FF59E0EFD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C4BD8-950C-4130-8BA0-F21EDFD60844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3E2B24-41D9-4D7F-A54A-6FF59E0EFDB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ellada-russia.ru/images/16325435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bizslovo.org/content/images/stories/torop/istoriya_nikopolya/skify-i-greky56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botinok.co.il/sites/default/files/images/7eb9e6de6807ea8573de65a110815017_00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istory-war.ucoz.ru/_ph/3/2/676834976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hermitagemuseum.org/imgs_Ru/08/hm89_0_0_15_1_big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wikia.com/ceramica/images/5/55/Athena_Herakles_Staatliche_Antikensammlungen_2301_A_full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s1.postimage.org/kkwu3d35g/evfroniiy2.jpg" TargetMode="Externa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larousse.fr/encyclopedie/data/images/101436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upload.wikimedia.org/wikipedia/commons/3/30/Vienna_Pallas_closeup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hamam52.ru/?afa=nike-greek-mythology-picture-OjwqAvjnFEOg_/cQrsMjkh2oCNeZCfzVz3L8wQejofOWqndr2CmNRyLb3T05Y1AhbPhbl4/ek1_pzT8xAFXKe/GrFDKDoFM4de3x7gP90_GEhi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photo.dreamvoyage.ru/_ph/100/2/1752650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tock-images.antiqueprints.com/images/sm0059-AthensEnvirons(e4349)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851648" cy="18288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 городе богини Афины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929066"/>
            <a:ext cx="7854696" cy="1752600"/>
          </a:xfrm>
        </p:spPr>
        <p:txBody>
          <a:bodyPr>
            <a:noAutofit/>
          </a:bodyPr>
          <a:lstStyle/>
          <a:p>
            <a:endParaRPr lang="ru-RU" sz="1000" dirty="0" smtClean="0"/>
          </a:p>
          <a:p>
            <a:endParaRPr lang="ru-RU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ru-RU" sz="2000" dirty="0" smtClean="0"/>
              <a:t>Подготовила учитель истории </a:t>
            </a:r>
          </a:p>
          <a:p>
            <a:r>
              <a:rPr lang="ru-RU" sz="2000" dirty="0" smtClean="0"/>
              <a:t>МОУ «Обшиярская ООШ»</a:t>
            </a:r>
          </a:p>
          <a:p>
            <a:r>
              <a:rPr lang="ru-RU" sz="2000" dirty="0" smtClean="0"/>
              <a:t>Медведева В.Н.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00372"/>
            <a:ext cx="4895466" cy="349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dirty="0" smtClean="0"/>
              <a:t>      План  города Афины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4929190" y="1857364"/>
            <a:ext cx="4038600" cy="44348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600" dirty="0" smtClean="0"/>
              <a:t>Основные районы  города: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Керамик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Агора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Акрополь</a:t>
            </a:r>
          </a:p>
          <a:p>
            <a:pPr>
              <a:buNone/>
            </a:pPr>
            <a:endParaRPr lang="ru-RU" sz="3600" dirty="0"/>
          </a:p>
        </p:txBody>
      </p:sp>
      <p:pic>
        <p:nvPicPr>
          <p:cNvPr id="6" name="Рисунок 5" descr="greece0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4429124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Керамик – район </a:t>
            </a:r>
            <a:br>
              <a:rPr lang="ru-RU" dirty="0" smtClean="0"/>
            </a:br>
            <a:r>
              <a:rPr lang="ru-RU" dirty="0" smtClean="0"/>
              <a:t>        гончарных мастерских.</a:t>
            </a:r>
            <a:endParaRPr lang="ru-RU" dirty="0"/>
          </a:p>
        </p:txBody>
      </p:sp>
      <p:pic>
        <p:nvPicPr>
          <p:cNvPr id="4" name="Picture 5" descr="Картинка 43 из 1050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000100" y="1857364"/>
            <a:ext cx="7240373" cy="472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105400" y="1920875"/>
            <a:ext cx="4038600" cy="44338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</a:t>
            </a:r>
          </a:p>
          <a:p>
            <a:pPr>
              <a:buNone/>
            </a:pPr>
            <a:r>
              <a:rPr lang="ru-RU" dirty="0" smtClean="0"/>
              <a:t>                      </a:t>
            </a:r>
          </a:p>
          <a:p>
            <a:pPr>
              <a:buNone/>
            </a:pPr>
            <a:r>
              <a:rPr lang="ru-RU" dirty="0" smtClean="0"/>
              <a:t>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      Гончарная мастерская</a:t>
            </a:r>
            <a:endParaRPr lang="ru-RU" dirty="0"/>
          </a:p>
        </p:txBody>
      </p:sp>
      <p:pic>
        <p:nvPicPr>
          <p:cNvPr id="4" name="Picture 7" descr="Картинка 2 из 226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357298"/>
            <a:ext cx="6786610" cy="528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Чернофигурные сосуды</a:t>
            </a:r>
            <a:endParaRPr lang="ru-RU" dirty="0"/>
          </a:p>
        </p:txBody>
      </p:sp>
      <p:pic>
        <p:nvPicPr>
          <p:cNvPr id="4" name="Picture 5" descr="7eb9e6de6807ea8573de65a110815017_00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61514"/>
            <a:ext cx="2500330" cy="366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hm89_0_0_15_1_bi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071678"/>
            <a:ext cx="27146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676834976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2071678"/>
            <a:ext cx="2735478" cy="366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   Краснофигурные сосуды</a:t>
            </a:r>
            <a:endParaRPr lang="ru-RU" dirty="0"/>
          </a:p>
        </p:txBody>
      </p:sp>
      <p:pic>
        <p:nvPicPr>
          <p:cNvPr id="4" name="Picture 6" descr="Рисунок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003" y="2214554"/>
            <a:ext cx="2824407" cy="335758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5" name="Picture 7" descr="Картинка 8 из 11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5" y="2143116"/>
            <a:ext cx="240656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Картинка 18 из 9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2434932"/>
            <a:ext cx="2857520" cy="265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900" dirty="0" smtClean="0"/>
              <a:t>Виды древнегреческой керамики</a:t>
            </a:r>
            <a:endParaRPr lang="ru-RU" dirty="0"/>
          </a:p>
        </p:txBody>
      </p:sp>
      <p:grpSp>
        <p:nvGrpSpPr>
          <p:cNvPr id="4" name="Group 40"/>
          <p:cNvGrpSpPr>
            <a:grpSpLocks noGrp="1"/>
          </p:cNvGrpSpPr>
          <p:nvPr>
            <p:ph idx="1"/>
          </p:nvPr>
        </p:nvGrpSpPr>
        <p:grpSpPr bwMode="auto">
          <a:xfrm>
            <a:off x="457200" y="1935163"/>
            <a:ext cx="8229600" cy="4389437"/>
            <a:chOff x="23" y="63"/>
            <a:chExt cx="5397" cy="3273"/>
          </a:xfrm>
        </p:grpSpPr>
        <p:pic>
          <p:nvPicPr>
            <p:cNvPr id="5" name="Picture 30" descr="vazu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" y="63"/>
              <a:ext cx="5352" cy="3273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</p:spPr>
        </p:pic>
        <p:sp>
          <p:nvSpPr>
            <p:cNvPr id="6" name="Text Box 31"/>
            <p:cNvSpPr txBox="1">
              <a:spLocks noChangeArrowheads="1"/>
            </p:cNvSpPr>
            <p:nvPr/>
          </p:nvSpPr>
          <p:spPr bwMode="auto">
            <a:xfrm>
              <a:off x="24" y="823"/>
              <a:ext cx="616" cy="2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1600" b="1"/>
                <a:t>канфар</a:t>
              </a:r>
            </a:p>
          </p:txBody>
        </p:sp>
        <p:sp>
          <p:nvSpPr>
            <p:cNvPr id="7" name="Text Box 32"/>
            <p:cNvSpPr txBox="1">
              <a:spLocks noChangeArrowheads="1"/>
            </p:cNvSpPr>
            <p:nvPr/>
          </p:nvSpPr>
          <p:spPr bwMode="auto">
            <a:xfrm>
              <a:off x="935" y="520"/>
              <a:ext cx="720" cy="2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1600" b="1"/>
                <a:t>ойнохоя</a:t>
              </a:r>
            </a:p>
          </p:txBody>
        </p:sp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2062" y="635"/>
              <a:ext cx="591" cy="2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/>
                <a:t>кратер</a:t>
              </a:r>
            </a:p>
          </p:txBody>
        </p:sp>
        <p:sp>
          <p:nvSpPr>
            <p:cNvPr id="9" name="Text Box 34"/>
            <p:cNvSpPr txBox="1">
              <a:spLocks noChangeArrowheads="1"/>
            </p:cNvSpPr>
            <p:nvPr/>
          </p:nvSpPr>
          <p:spPr bwMode="auto">
            <a:xfrm>
              <a:off x="3799" y="368"/>
              <a:ext cx="623" cy="2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/>
                <a:t>гидрия</a:t>
              </a:r>
            </a:p>
          </p:txBody>
        </p:sp>
        <p:sp>
          <p:nvSpPr>
            <p:cNvPr id="10" name="Text Box 35"/>
            <p:cNvSpPr txBox="1">
              <a:spLocks noChangeArrowheads="1"/>
            </p:cNvSpPr>
            <p:nvPr/>
          </p:nvSpPr>
          <p:spPr bwMode="auto">
            <a:xfrm>
              <a:off x="23" y="1890"/>
              <a:ext cx="573" cy="2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/>
                <a:t>лекиф</a:t>
              </a:r>
            </a:p>
          </p:txBody>
        </p:sp>
        <p:sp>
          <p:nvSpPr>
            <p:cNvPr id="11" name="Text Box 36"/>
            <p:cNvSpPr txBox="1">
              <a:spLocks noChangeArrowheads="1"/>
            </p:cNvSpPr>
            <p:nvPr/>
          </p:nvSpPr>
          <p:spPr bwMode="auto">
            <a:xfrm>
              <a:off x="958" y="2138"/>
              <a:ext cx="637" cy="2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/>
                <a:t>скифос</a:t>
              </a:r>
            </a:p>
          </p:txBody>
        </p:sp>
        <p:sp>
          <p:nvSpPr>
            <p:cNvPr id="12" name="Text Box 37"/>
            <p:cNvSpPr txBox="1">
              <a:spLocks noChangeArrowheads="1"/>
            </p:cNvSpPr>
            <p:nvPr/>
          </p:nvSpPr>
          <p:spPr bwMode="auto">
            <a:xfrm>
              <a:off x="1023" y="3067"/>
              <a:ext cx="505" cy="2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/>
                <a:t>киаф</a:t>
              </a:r>
            </a:p>
          </p:txBody>
        </p:sp>
        <p:sp>
          <p:nvSpPr>
            <p:cNvPr id="13" name="Text Box 38"/>
            <p:cNvSpPr txBox="1">
              <a:spLocks noChangeArrowheads="1"/>
            </p:cNvSpPr>
            <p:nvPr/>
          </p:nvSpPr>
          <p:spPr bwMode="auto">
            <a:xfrm>
              <a:off x="2112" y="3041"/>
              <a:ext cx="668" cy="2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dirty="0" smtClean="0"/>
                <a:t>  </a:t>
              </a:r>
              <a:r>
                <a:rPr lang="ru-RU" dirty="0" err="1" smtClean="0"/>
                <a:t>килик</a:t>
              </a:r>
              <a:endParaRPr lang="ru-RU" dirty="0"/>
            </a:p>
          </p:txBody>
        </p:sp>
        <p:sp>
          <p:nvSpPr>
            <p:cNvPr id="14" name="Text Box 39"/>
            <p:cNvSpPr txBox="1">
              <a:spLocks noChangeArrowheads="1"/>
            </p:cNvSpPr>
            <p:nvPr/>
          </p:nvSpPr>
          <p:spPr bwMode="auto">
            <a:xfrm>
              <a:off x="3454" y="1910"/>
              <a:ext cx="615" cy="2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/>
                <a:t>пелика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en-US" dirty="0" smtClean="0"/>
              <a:t>    </a:t>
            </a:r>
            <a:r>
              <a:rPr lang="ru-RU" dirty="0" smtClean="0"/>
              <a:t>Амфоры                 Пифос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r="35863"/>
          <a:stretch>
            <a:fillRect/>
          </a:stretch>
        </p:blipFill>
        <p:spPr bwMode="auto">
          <a:xfrm>
            <a:off x="500034" y="2000240"/>
            <a:ext cx="38100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3"/>
          <a:srcRect l="4500" r="9999"/>
          <a:stretch>
            <a:fillRect/>
          </a:stretch>
        </p:blipFill>
        <p:spPr bwMode="auto">
          <a:xfrm>
            <a:off x="4572000" y="2000240"/>
            <a:ext cx="435771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Агора - главная площадь города.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8715491" cy="389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929058" y="2285992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Храм Гефеста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071934" y="435769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портик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71670" y="328612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Совет</a:t>
            </a:r>
          </a:p>
          <a:p>
            <a:r>
              <a:rPr lang="ru-RU" sz="1600" dirty="0" smtClean="0"/>
              <a:t>пятисот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3643314"/>
            <a:ext cx="1571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Дежурные </a:t>
            </a:r>
          </a:p>
          <a:p>
            <a:r>
              <a:rPr lang="ru-RU" sz="1400" dirty="0" smtClean="0"/>
              <a:t>Совета пятисот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143768" y="392906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Государственный архив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Агора</a:t>
            </a: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928662" y="1714488"/>
            <a:ext cx="728667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920875"/>
            <a:ext cx="4038600" cy="44338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/>
              <a:t>                        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Храм Гефеста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2272" y="1935163"/>
            <a:ext cx="657945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дать учащимся представление о жизни жителей Афин; </a:t>
            </a:r>
            <a:endParaRPr lang="en-US" sz="2400" dirty="0" smtClean="0"/>
          </a:p>
          <a:p>
            <a:r>
              <a:rPr lang="ru-RU" sz="2400" dirty="0" smtClean="0"/>
              <a:t>познакомить детей  с основными районами города; </a:t>
            </a:r>
          </a:p>
          <a:p>
            <a:r>
              <a:rPr lang="ru-RU" sz="2400" dirty="0" smtClean="0"/>
              <a:t>продолжить формирование умений работать с текстом учебника;</a:t>
            </a:r>
          </a:p>
          <a:p>
            <a:r>
              <a:rPr lang="ru-RU" sz="2400" dirty="0" smtClean="0"/>
              <a:t>обобщать отдельные события и формулировать несложные выводы;</a:t>
            </a:r>
          </a:p>
          <a:p>
            <a:r>
              <a:rPr lang="ru-RU" sz="2400" dirty="0" smtClean="0"/>
              <a:t>воспитывать уважение к величайшим шедеврам мирового искусства на примере памятников искусства Древней Греции.                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</a:t>
            </a:r>
            <a:r>
              <a:rPr lang="ru-RU" sz="4400" dirty="0" smtClean="0"/>
              <a:t>Акрополь – холм с крутыми</a:t>
            </a:r>
            <a:br>
              <a:rPr lang="ru-RU" sz="4400" dirty="0" smtClean="0"/>
            </a:br>
            <a:r>
              <a:rPr lang="ru-RU" sz="4400" dirty="0" smtClean="0"/>
              <a:t>                  и обрывистыми берегами. </a:t>
            </a:r>
            <a:endParaRPr lang="ru-RU" dirty="0"/>
          </a:p>
        </p:txBody>
      </p:sp>
      <p:pic>
        <p:nvPicPr>
          <p:cNvPr id="4" name="Picture 5" descr="Картинка 16 из 708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857364"/>
            <a:ext cx="6739259" cy="456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Картинка 2 из 503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928670"/>
            <a:ext cx="1885949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Пропилеи – центральный вход.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319484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928802"/>
            <a:ext cx="457203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Храм Ники Бескрылой</a:t>
            </a:r>
            <a:endParaRPr lang="ru-RU" dirty="0"/>
          </a:p>
        </p:txBody>
      </p:sp>
      <p:pic>
        <p:nvPicPr>
          <p:cNvPr id="4" name="Picture 13" descr="Картинка 55 из 486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928802"/>
            <a:ext cx="2928958" cy="433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928802"/>
            <a:ext cx="4071966" cy="431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Парфенон – храм богини Афины.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b="5405"/>
          <a:stretch>
            <a:fillRect/>
          </a:stretch>
        </p:blipFill>
        <p:spPr bwMode="auto">
          <a:xfrm>
            <a:off x="1428728" y="1500174"/>
            <a:ext cx="635798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   Барельефы Парфенона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t="13636" b="13637"/>
          <a:stretch>
            <a:fillRect/>
          </a:stretch>
        </p:blipFill>
        <p:spPr bwMode="auto">
          <a:xfrm>
            <a:off x="3000364" y="5500702"/>
            <a:ext cx="285752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428736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64331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428736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dirty="0" smtClean="0"/>
              <a:t> Статуя Афины в Парфеноне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57286"/>
            <a:ext cx="3429024" cy="458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71612"/>
            <a:ext cx="2643206" cy="505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</a:t>
            </a:r>
            <a:r>
              <a:rPr lang="ru-RU" dirty="0" err="1" smtClean="0"/>
              <a:t>Эрехтейон</a:t>
            </a:r>
            <a:r>
              <a:rPr lang="ru-RU" dirty="0" smtClean="0"/>
              <a:t> – </a:t>
            </a:r>
            <a:br>
              <a:rPr lang="ru-RU" dirty="0" smtClean="0"/>
            </a:br>
            <a:r>
              <a:rPr lang="ru-RU" dirty="0" smtClean="0"/>
              <a:t>    храм Афины и Посейдона.</a:t>
            </a:r>
            <a:endParaRPr lang="ru-RU" dirty="0"/>
          </a:p>
        </p:txBody>
      </p:sp>
      <p:pic>
        <p:nvPicPr>
          <p:cNvPr id="6" name="Picture 5" descr="Картинка 27 из 32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0495"/>
          <a:stretch>
            <a:fillRect/>
          </a:stretch>
        </p:blipFill>
        <p:spPr bwMode="auto">
          <a:xfrm>
            <a:off x="4429124" y="2285992"/>
            <a:ext cx="434808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2285992"/>
            <a:ext cx="407196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Акрополь</a:t>
            </a: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7143800" cy="468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7998391" cy="599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333375"/>
            <a:ext cx="8362950" cy="1455738"/>
          </a:xfrm>
        </p:spPr>
        <p:txBody>
          <a:bodyPr>
            <a:normAutofit fontScale="90000"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827088" y="476250"/>
            <a:ext cx="7848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 Афинах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в. до н.э. говорили «Так ты чурбан, если не видел Афин, </a:t>
            </a:r>
            <a:r>
              <a:rPr lang="ru-RU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осёл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если видел их и не восторгался, а если по своей воле покинул их, то ты верблюд»</a:t>
            </a:r>
            <a:b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4103688" y="2928934"/>
            <a:ext cx="4683154" cy="2516191"/>
          </a:xfrm>
          <a:prstGeom prst="cloudCallout">
            <a:avLst>
              <a:gd name="adj1" fmla="val -45370"/>
              <a:gd name="adj2" fmla="val -8748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1.Греки  абсолютно правы в своей оценке города Афины.</a:t>
            </a:r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500034" y="3500438"/>
            <a:ext cx="3357586" cy="2881312"/>
          </a:xfrm>
          <a:prstGeom prst="cloudCallout">
            <a:avLst>
              <a:gd name="adj1" fmla="val 36269"/>
              <a:gd name="adj2" fmla="val -10559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2.Греки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преувеличили оценку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своего родного города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В гаванях порта Пирей</a:t>
            </a:r>
            <a:endParaRPr lang="ru-RU" dirty="0"/>
          </a:p>
        </p:txBody>
      </p:sp>
      <p:pic>
        <p:nvPicPr>
          <p:cNvPr id="6" name="Picture 5" descr="Пирей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8701356" cy="3836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                             </a:t>
            </a:r>
          </a:p>
          <a:p>
            <a:pPr>
              <a:buNone/>
            </a:pPr>
            <a:r>
              <a:rPr lang="ru-RU" sz="3600" dirty="0" smtClean="0"/>
              <a:t>                            § 37</a:t>
            </a:r>
          </a:p>
          <a:p>
            <a:pPr>
              <a:buNone/>
            </a:pPr>
            <a:r>
              <a:rPr lang="ru-RU" sz="3600" dirty="0" smtClean="0"/>
              <a:t>    Составить небольшой кроссворд</a:t>
            </a:r>
          </a:p>
          <a:p>
            <a:pPr>
              <a:buNone/>
            </a:pPr>
            <a:r>
              <a:rPr lang="ru-RU" sz="3600" dirty="0" smtClean="0"/>
              <a:t>           (не менее  6 слов).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38912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</a:rPr>
              <a:t>                </a:t>
            </a:r>
          </a:p>
          <a:p>
            <a:pPr>
              <a:buNone/>
            </a:pPr>
            <a:r>
              <a:rPr lang="ru-RU" sz="16600" dirty="0" smtClean="0">
                <a:solidFill>
                  <a:schemeClr val="accent3">
                    <a:lumMod val="50000"/>
                  </a:schemeClr>
                </a:solidFill>
              </a:rPr>
              <a:t>          Спасибо</a:t>
            </a:r>
          </a:p>
          <a:p>
            <a:pPr>
              <a:buNone/>
            </a:pPr>
            <a:r>
              <a:rPr lang="ru-RU" sz="16600" dirty="0" smtClean="0">
                <a:solidFill>
                  <a:schemeClr val="accent3">
                    <a:lumMod val="50000"/>
                  </a:schemeClr>
                </a:solidFill>
              </a:rPr>
              <a:t>               за</a:t>
            </a:r>
          </a:p>
          <a:p>
            <a:pPr>
              <a:buNone/>
            </a:pPr>
            <a:r>
              <a:rPr lang="ru-RU" sz="16600" dirty="0" smtClean="0">
                <a:solidFill>
                  <a:schemeClr val="accent3">
                    <a:lumMod val="50000"/>
                  </a:schemeClr>
                </a:solidFill>
              </a:rPr>
              <a:t>         внимание!</a:t>
            </a:r>
          </a:p>
          <a:p>
            <a:pPr>
              <a:buNone/>
            </a:pPr>
            <a:endParaRPr lang="ru-RU" sz="5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                   </a:t>
            </a:r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389120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/>
              <a:t>Денежный сбор за право торговать в Афинах.</a:t>
            </a:r>
          </a:p>
          <a:p>
            <a:pPr lvl="0"/>
            <a:r>
              <a:rPr lang="ru-RU" sz="3200" dirty="0" smtClean="0"/>
              <a:t>Места, где чинили старые и строили новые корабли? </a:t>
            </a:r>
          </a:p>
          <a:p>
            <a:pPr lvl="0"/>
            <a:r>
              <a:rPr lang="ru-RU" sz="3200" dirty="0" smtClean="0"/>
              <a:t>Переселенцы из </a:t>
            </a:r>
            <a:r>
              <a:rPr lang="ru-RU" sz="3200" dirty="0" smtClean="0"/>
              <a:t>других </a:t>
            </a:r>
            <a:r>
              <a:rPr lang="ru-RU" sz="3200" dirty="0" smtClean="0"/>
              <a:t>городов, обязанные платить налог за право жить в Афинах.</a:t>
            </a:r>
          </a:p>
          <a:p>
            <a:pPr lvl="0"/>
            <a:r>
              <a:rPr lang="ru-RU" sz="3200" dirty="0" smtClean="0"/>
              <a:t>Кого называли «живым товаром»? </a:t>
            </a:r>
          </a:p>
          <a:p>
            <a:pPr lvl="0"/>
            <a:r>
              <a:rPr lang="ru-RU" sz="3200" dirty="0" smtClean="0"/>
              <a:t>Главный порт афинского государства. </a:t>
            </a:r>
          </a:p>
          <a:p>
            <a:pPr lvl="0"/>
            <a:r>
              <a:rPr lang="ru-RU" sz="3200" dirty="0" smtClean="0"/>
              <a:t>Стены, воздвигнутые от Пирей до Афин.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ru-RU" dirty="0" smtClean="0"/>
              <a:t>План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 Район гончарных мастерских.</a:t>
            </a:r>
          </a:p>
          <a:p>
            <a:r>
              <a:rPr lang="ru-RU" sz="4000" dirty="0" smtClean="0"/>
              <a:t> На рыночной площади.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Акрополь.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dirty="0" smtClean="0"/>
              <a:t>           Пирей - Афины</a:t>
            </a:r>
            <a:endParaRPr lang="ru-RU" dirty="0"/>
          </a:p>
        </p:txBody>
      </p:sp>
      <p:pic>
        <p:nvPicPr>
          <p:cNvPr id="4" name="Picture 5" descr="Картинка 18 из 11127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086" t="3110" r="3128" b="4123"/>
          <a:stretch>
            <a:fillRect/>
          </a:stretch>
        </p:blipFill>
        <p:spPr bwMode="auto">
          <a:xfrm>
            <a:off x="857224" y="1571612"/>
            <a:ext cx="7499736" cy="46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dirty="0" smtClean="0"/>
              <a:t>  Миф об Афине и Прометее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571612"/>
            <a:ext cx="464347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743" y="1643050"/>
            <a:ext cx="3169249" cy="464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   </a:t>
            </a:r>
            <a:r>
              <a:rPr lang="ru-RU" sz="4800" dirty="0" smtClean="0"/>
              <a:t>Об Афинах </a:t>
            </a:r>
            <a:r>
              <a:rPr lang="en-US" sz="4800" dirty="0" smtClean="0"/>
              <a:t>V</a:t>
            </a:r>
            <a:r>
              <a:rPr lang="ru-RU" sz="4800" dirty="0" smtClean="0"/>
              <a:t>в. до н.э. говорили: «Так ты чурбан, если не видел Афин, </a:t>
            </a:r>
            <a:r>
              <a:rPr lang="ru-RU" sz="4800" dirty="0" err="1" smtClean="0"/>
              <a:t>осёл</a:t>
            </a:r>
            <a:r>
              <a:rPr lang="ru-RU" sz="4800" dirty="0" smtClean="0"/>
              <a:t>, если видел их и не восторгался, а если по своей воле покинул их, то ты верблюд».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Гипотеза: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ru-RU" sz="4000" dirty="0" smtClean="0"/>
          </a:p>
          <a:p>
            <a:pPr>
              <a:buFont typeface="Wingdings" pitchFamily="2" charset="2"/>
              <a:buNone/>
            </a:pPr>
            <a:r>
              <a:rPr lang="ru-RU" sz="4000" dirty="0" smtClean="0"/>
              <a:t>1.Греки  абсолютно правы в своей оценке города Афины.</a:t>
            </a:r>
          </a:p>
          <a:p>
            <a:pPr>
              <a:buFont typeface="Wingdings" pitchFamily="2" charset="2"/>
              <a:buNone/>
            </a:pPr>
            <a:r>
              <a:rPr lang="ru-RU" sz="4000" dirty="0" smtClean="0"/>
              <a:t>2.Греки преувеличивали оценку своего родного города.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E6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6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901</TotalTime>
  <Words>398</Words>
  <Application>Microsoft Office PowerPoint</Application>
  <PresentationFormat>Экран (4:3)</PresentationFormat>
  <Paragraphs>98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В городе богини Афины</vt:lpstr>
      <vt:lpstr>Цель урока:</vt:lpstr>
      <vt:lpstr>    В гаванях порта Пирей</vt:lpstr>
      <vt:lpstr>Слайд 4</vt:lpstr>
      <vt:lpstr>           План урока:</vt:lpstr>
      <vt:lpstr>           Пирей - Афины</vt:lpstr>
      <vt:lpstr>  Миф об Афине и Прометее</vt:lpstr>
      <vt:lpstr> </vt:lpstr>
      <vt:lpstr>  Гипотеза:</vt:lpstr>
      <vt:lpstr>      План  города Афины</vt:lpstr>
      <vt:lpstr>             Керамик – район          гончарных мастерских.</vt:lpstr>
      <vt:lpstr>      Гончарная мастерская</vt:lpstr>
      <vt:lpstr>   Чернофигурные сосуды</vt:lpstr>
      <vt:lpstr>    Краснофигурные сосуды</vt:lpstr>
      <vt:lpstr> Виды древнегреческой керамики</vt:lpstr>
      <vt:lpstr>    Амфоры                 Пифос</vt:lpstr>
      <vt:lpstr>  Агора - главная площадь города. </vt:lpstr>
      <vt:lpstr>                    Агора</vt:lpstr>
      <vt:lpstr>               Храм Гефеста</vt:lpstr>
      <vt:lpstr>                Акрополь – холм с крутыми                   и обрывистыми берегами. </vt:lpstr>
      <vt:lpstr>   Пропилеи – центральный вход.</vt:lpstr>
      <vt:lpstr>      Храм Ники Бескрылой</vt:lpstr>
      <vt:lpstr> Парфенон – храм богини Афины.</vt:lpstr>
      <vt:lpstr>   Барельефы Парфенона</vt:lpstr>
      <vt:lpstr> Статуя Афины в Парфеноне</vt:lpstr>
      <vt:lpstr>                 Эрехтейон –      храм Афины и Посейдона.</vt:lpstr>
      <vt:lpstr>                 Акрополь</vt:lpstr>
      <vt:lpstr>Слайд 28</vt:lpstr>
      <vt:lpstr> </vt:lpstr>
      <vt:lpstr>     Домашнее задание:</vt:lpstr>
      <vt:lpstr>Слайд 31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городе богини Афины</dc:title>
  <dc:creator>Медведев Дмитрий</dc:creator>
  <cp:lastModifiedBy>Медведев Дмитрий</cp:lastModifiedBy>
  <cp:revision>100</cp:revision>
  <dcterms:created xsi:type="dcterms:W3CDTF">2012-01-17T12:38:36Z</dcterms:created>
  <dcterms:modified xsi:type="dcterms:W3CDTF">2012-02-13T12:13:24Z</dcterms:modified>
</cp:coreProperties>
</file>