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3" r:id="rId2"/>
    <p:sldId id="256" r:id="rId3"/>
    <p:sldId id="257" r:id="rId4"/>
    <p:sldId id="263" r:id="rId5"/>
    <p:sldId id="260" r:id="rId6"/>
    <p:sldId id="262" r:id="rId7"/>
    <p:sldId id="264" r:id="rId8"/>
    <p:sldId id="265" r:id="rId9"/>
    <p:sldId id="267" r:id="rId10"/>
    <p:sldId id="268" r:id="rId11"/>
    <p:sldId id="300" r:id="rId12"/>
    <p:sldId id="270" r:id="rId13"/>
    <p:sldId id="271" r:id="rId14"/>
    <p:sldId id="285" r:id="rId15"/>
    <p:sldId id="272" r:id="rId16"/>
    <p:sldId id="292" r:id="rId17"/>
    <p:sldId id="297" r:id="rId18"/>
    <p:sldId id="291" r:id="rId19"/>
    <p:sldId id="273" r:id="rId20"/>
    <p:sldId id="274" r:id="rId21"/>
    <p:sldId id="276" r:id="rId22"/>
    <p:sldId id="298" r:id="rId23"/>
    <p:sldId id="299" r:id="rId24"/>
    <p:sldId id="305" r:id="rId25"/>
    <p:sldId id="277" r:id="rId26"/>
    <p:sldId id="279" r:id="rId27"/>
    <p:sldId id="284" r:id="rId28"/>
    <p:sldId id="280" r:id="rId29"/>
    <p:sldId id="281" r:id="rId30"/>
    <p:sldId id="286" r:id="rId31"/>
    <p:sldId id="287" r:id="rId32"/>
    <p:sldId id="288" r:id="rId33"/>
    <p:sldId id="289" r:id="rId34"/>
    <p:sldId id="290" r:id="rId35"/>
    <p:sldId id="282" r:id="rId36"/>
    <p:sldId id="30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0BB81-2687-4206-B279-1FFAC2658F0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36B59-F9FF-4F94-A098-20BE0072F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2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6B59-F9FF-4F94-A098-20BE0072FE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Мизансцена – образный язык </a:t>
            </a: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режиссера</a:t>
            </a:r>
            <a:endParaRPr lang="ru-RU" dirty="0"/>
          </a:p>
        </p:txBody>
      </p:sp>
      <p:pic>
        <p:nvPicPr>
          <p:cNvPr id="4" name="Содержимое 3" descr="IMG_0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458"/>
            <a:ext cx="6788944" cy="4525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785794"/>
            <a:ext cx="8301070" cy="70328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Мизансцена</a:t>
            </a:r>
            <a:r>
              <a:rPr lang="ru-RU" sz="2400" dirty="0" smtClean="0"/>
              <a:t> всегда есть картина перемещений и поступков персонажей.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" name="Содержимое 8" descr="TOY2xfTMXiQ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1298" y="2285992"/>
            <a:ext cx="4613578" cy="3357565"/>
          </a:xfrm>
        </p:spPr>
      </p:pic>
      <p:pic>
        <p:nvPicPr>
          <p:cNvPr id="10" name="Содержимое 9" descr="U9TRmJtqpAk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786315" y="2285992"/>
            <a:ext cx="4214842" cy="3373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322669" cy="635798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Мизансцена</a:t>
            </a:r>
            <a:r>
              <a:rPr lang="en-US" sz="1600" b="1" dirty="0" smtClean="0"/>
              <a:t> -</a:t>
            </a:r>
            <a:r>
              <a:rPr lang="ru-RU" sz="1600" b="1" dirty="0" smtClean="0"/>
              <a:t> </a:t>
            </a:r>
            <a:r>
              <a:rPr lang="ru-RU" sz="1600" dirty="0" smtClean="0"/>
              <a:t>это самое материальное средство творчества режиссера. Если она точна, то уже есть образ. Мизансцена в спектакле создается не ради эффектного расположения актеров, а как воплощение определенного момента жизни пьесы. Нельзя поэтому судить о качестве мизансцены безотносительно к той идее, которую она должна воплотить.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Мизансцена</a:t>
            </a:r>
            <a:r>
              <a:rPr lang="ru-RU" sz="1600" dirty="0" smtClean="0"/>
              <a:t> является средством комплексного решения целого ряда творческих задач:</a:t>
            </a:r>
          </a:p>
          <a:p>
            <a:r>
              <a:rPr lang="ru-RU" sz="1600" dirty="0" smtClean="0"/>
              <a:t>Сюда входит и раскрытие сквозного действия, и целостность оценки образов, и физическое самочувствие действующих лиц, темпо – ритм, атмосфера, в которой протекает действие. Всем этим формируется мизансцена.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en-US" sz="1600" dirty="0" smtClean="0"/>
              <a:t>     </a:t>
            </a:r>
          </a:p>
          <a:p>
            <a:endParaRPr lang="ru-RU" sz="1600" dirty="0"/>
          </a:p>
        </p:txBody>
      </p:sp>
      <p:pic>
        <p:nvPicPr>
          <p:cNvPr id="7" name="Содержимое 6" descr="56268967-b33b-cb84-b33b-cb8bded93c17.photo.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096072"/>
            <a:ext cx="5426106" cy="4047440"/>
          </a:xfrm>
        </p:spPr>
      </p:pic>
      <p:pic>
        <p:nvPicPr>
          <p:cNvPr id="8" name="Содержимое 4" descr="5Nkugzce9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6755"/>
            <a:ext cx="5111750" cy="3405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2" cy="157163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Внимательно разбирая  пьесу, а позднее выстраивая спектакль, необходимо помнить о том, что любая смена </a:t>
            </a:r>
            <a:r>
              <a:rPr lang="ru-RU" sz="1800" b="1" dirty="0" smtClean="0">
                <a:solidFill>
                  <a:srgbClr val="C00000"/>
                </a:solidFill>
              </a:rPr>
              <a:t>мизансцены</a:t>
            </a:r>
            <a:r>
              <a:rPr lang="ru-RU" sz="1800" dirty="0" smtClean="0"/>
              <a:t> означает поворот мысли.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только язык </a:t>
            </a:r>
            <a:r>
              <a:rPr lang="ru-RU" sz="1800" b="1" dirty="0" smtClean="0">
                <a:solidFill>
                  <a:srgbClr val="C00000"/>
                </a:solidFill>
              </a:rPr>
              <a:t>мизансцены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становится выражением внутренней жизни героя, </a:t>
            </a:r>
            <a:br>
              <a:rPr lang="ru-RU" sz="1800" dirty="0" smtClean="0"/>
            </a:br>
            <a:r>
              <a:rPr lang="ru-RU" sz="1800" dirty="0" smtClean="0"/>
              <a:t>сверхзадачи, она обретает богатство и многообразие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Содержимое 5" descr="13220042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6535597" cy="4359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GcaP0xwTVX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Мизансцена</a:t>
            </a:r>
            <a:r>
              <a:rPr lang="ru-RU" dirty="0" smtClean="0"/>
              <a:t> – понятие широкое. </a:t>
            </a:r>
            <a:br>
              <a:rPr lang="ru-RU" dirty="0" smtClean="0"/>
            </a:br>
            <a:r>
              <a:rPr lang="ru-RU" dirty="0" smtClean="0"/>
              <a:t>Это не только переходы действующих лиц и размещения, но и все действия актера, жесты и детали его поведения, это так же все – </a:t>
            </a:r>
            <a:r>
              <a:rPr lang="ru-RU" b="1" dirty="0" smtClean="0"/>
              <a:t>мизансцена.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1162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Всякая, хорошо придуманная мизансцена должна отвечать следующим требованиям</a:t>
            </a:r>
            <a:r>
              <a:rPr lang="ru-RU" b="0" dirty="0" smtClean="0"/>
              <a:t>:</a:t>
            </a:r>
            <a:br>
              <a:rPr lang="ru-RU" b="0" dirty="0" smtClean="0"/>
            </a:br>
            <a:endParaRPr lang="ru-RU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1800" dirty="0" smtClean="0"/>
              <a:t>Должна быть средством наиболее яркого и полного пластического выражения основного содержания эпизода.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Должна правильно выявлять взаимоотношения действующих лиц, происходящую в пьесе борьбу, а также внутреннюю жизнь каждого персонажа в данный момент его сценической жизни. 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Быть правдивой, естественной, жизненной, и сценически выразительной.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9" name="Содержимое 8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500175"/>
            <a:ext cx="5354668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>
            <a:normAutofit/>
          </a:bodyPr>
          <a:lstStyle/>
          <a:p>
            <a:endParaRPr lang="ru-RU" sz="1800" b="0" dirty="0" smtClean="0"/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2285992"/>
            <a:ext cx="6700862" cy="13144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Разновидности мизансцен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357586" cy="92869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>
                <a:solidFill>
                  <a:srgbClr val="C00000"/>
                </a:solidFill>
              </a:rPr>
              <a:t>Круговые мизансцены</a:t>
            </a:r>
            <a:endParaRPr lang="ru-RU" b="0" dirty="0"/>
          </a:p>
        </p:txBody>
      </p:sp>
      <p:pic>
        <p:nvPicPr>
          <p:cNvPr id="4" name="Содержимое 3" descr="43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571480"/>
            <a:ext cx="5072097" cy="550072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3222627" cy="497681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 давних времен широко используются в танцах, играх, хороводах </a:t>
            </a:r>
            <a:r>
              <a:rPr lang="ru-RU" sz="1600" dirty="0" smtClean="0">
                <a:solidFill>
                  <a:srgbClr val="C00000"/>
                </a:solidFill>
              </a:rPr>
              <a:t>круговые мизансцены.</a:t>
            </a:r>
            <a:r>
              <a:rPr lang="ru-RU" sz="1600" dirty="0" smtClean="0"/>
              <a:t> (По часовой стрелке, - динамика движения. Против часовой – </a:t>
            </a:r>
            <a:r>
              <a:rPr lang="ru-RU" sz="1600" dirty="0" err="1" smtClean="0"/>
              <a:t>антидинамика</a:t>
            </a:r>
            <a:r>
              <a:rPr lang="ru-RU" sz="1600" dirty="0" smtClean="0"/>
              <a:t> движения). </a:t>
            </a:r>
          </a:p>
          <a:p>
            <a:endParaRPr lang="ru-RU" sz="1600" dirty="0" smtClean="0"/>
          </a:p>
          <a:p>
            <a:r>
              <a:rPr lang="ru-RU" sz="1600" dirty="0" smtClean="0"/>
              <a:t>Нередко в спектаклях мизансцена строится по кривой линии, по кругу или спирали. Передвигаясь по кривой, актер попеременно виден с разных сторон, ему легко разнообразить ракурс тела и движений при общении с партнерами. Такое построение планировок достигается обычно соответствующим расположением декоративных элементов. 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Различного рода станки, лестницы, мебель, рельефный пол и другие конструктивные элементы создают наиболее благоприятные условия для композиционного разнообразия группировок и мизансцен.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dyadya_vanya_010_displ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072361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Полукруг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(объединение, единство)</a:t>
            </a:r>
            <a:r>
              <a:rPr lang="en-US" sz="2400" dirty="0" smtClean="0"/>
              <a:t> </a:t>
            </a:r>
            <a:r>
              <a:rPr lang="ru-RU" sz="2400" dirty="0" smtClean="0"/>
              <a:t>– возможность видеть друг друга, визуально существует как преграда за пространством полукруга.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Содержимое 8" descr="9csfk_szb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7643866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Damadog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85992"/>
            <a:ext cx="6294874" cy="4314892"/>
          </a:xfrm>
          <a:prstGeom prst="rect">
            <a:avLst/>
          </a:prstGeom>
        </p:spPr>
      </p:pic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51115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Диагональная мизансцена </a:t>
            </a:r>
            <a:r>
              <a:rPr lang="ru-RU" sz="1800" dirty="0" smtClean="0"/>
              <a:t>– слева направо усиливает движение. Это начало чего либо. </a:t>
            </a:r>
            <a:br>
              <a:rPr lang="ru-RU" sz="1800" dirty="0" smtClean="0"/>
            </a:br>
            <a:r>
              <a:rPr lang="ru-RU" sz="1800" dirty="0" smtClean="0"/>
              <a:t>Справа налево  - затормаживает движение, конец чего либо. </a:t>
            </a:r>
            <a:br>
              <a:rPr lang="ru-RU" sz="1800" dirty="0" smtClean="0"/>
            </a:br>
            <a:r>
              <a:rPr lang="ru-RU" sz="1800" dirty="0" smtClean="0"/>
              <a:t>Самое выгодное в композиционном отношении построение мизансцены — </a:t>
            </a:r>
            <a:r>
              <a:rPr lang="ru-RU" sz="1800" b="1" dirty="0" smtClean="0"/>
              <a:t>диагональное</a:t>
            </a:r>
            <a:r>
              <a:rPr lang="ru-RU" sz="1800" dirty="0" smtClean="0"/>
              <a:t>. Оно подчеркивает перспективу и благодаря этому создается впечатление большой объемности фигур. Такая мизансцена динамична. Зритель как бы участвует в движении на сцене. Артист, находящийся в диагональном положении по отношению к рампе, хорошо виден и слышен из зрительного зала.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4294967295"/>
          </p:nvPr>
        </p:nvSpPr>
        <p:spPr>
          <a:xfrm>
            <a:off x="428596" y="928670"/>
            <a:ext cx="7758141" cy="51260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Мизансцена</a:t>
            </a:r>
            <a:r>
              <a:rPr lang="ru-RU" dirty="0" smtClean="0"/>
              <a:t> (франц.</a:t>
            </a:r>
            <a:r>
              <a:rPr lang="en-US" dirty="0" smtClean="0"/>
              <a:t>)</a:t>
            </a:r>
            <a:r>
              <a:rPr lang="ru-RU" dirty="0" smtClean="0"/>
              <a:t> - размещение, расположение актёров на сцене в тот или иной момент спектакля.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Мизансцена</a:t>
            </a:r>
            <a:r>
              <a:rPr lang="ru-RU" b="1" dirty="0" smtClean="0"/>
              <a:t> </a:t>
            </a:r>
            <a:r>
              <a:rPr lang="ru-RU" dirty="0" smtClean="0"/>
              <a:t>- образно-пластический язык режиссера.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~PP2461.WAV">
            <a:hlinkClick r:id="" action="ppaction://media"/>
          </p:cNvPr>
          <p:cNvPicPr>
            <a:picLocks noRot="1" noChangeAspect="1"/>
          </p:cNvPicPr>
          <p:nvPr>
            <a:wavAudioFile r:embed="rId1" name="~PP2461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Фронтальная мизансцена </a:t>
            </a:r>
            <a:r>
              <a:rPr lang="ru-RU" sz="2000" dirty="0" smtClean="0"/>
              <a:t>необходима для укрупнения плана. Особенно осторожно нужно обращаться с мизансценой в этом случае. Исполнители находятся на первом плане, и здесь даже самое  маленькое движение считается, как смена мизансцены. </a:t>
            </a:r>
            <a:endParaRPr lang="ru-RU" sz="2000" dirty="0"/>
          </a:p>
        </p:txBody>
      </p:sp>
      <p:pic>
        <p:nvPicPr>
          <p:cNvPr id="14" name="Содержимое 13" descr="6732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044" y="1600200"/>
            <a:ext cx="65239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15352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Горизонтальная мизансцена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Часто используется  прием развертывания мизансцены параллельно рампе. При таком построении всякие переходы, сближения и расхождения партнеров будут более рельефны и ощутимы для зрителя. Развертывание мизансцены вдоль рампы дает также большие преимущества при построении барельефной композиции, позволяющей показать зрителю крупным планом большое число действующих лиц, делая такую мизансцену эмоционально насыщенной.</a:t>
            </a:r>
            <a:endParaRPr lang="ru-RU" sz="2000" dirty="0"/>
          </a:p>
        </p:txBody>
      </p:sp>
      <p:pic>
        <p:nvPicPr>
          <p:cNvPr id="4" name="Содержимое 3" descr="58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135" y="2214554"/>
            <a:ext cx="5454743" cy="4240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том случае, когда по замыслу режиссера актеры оказываются вытянутыми в одну шеренгу, небольшими поворотами друг к другу, сокращением или увеличением дистанций между ними можно сломать эту прямолинейность и сделать </a:t>
            </a:r>
            <a:r>
              <a:rPr lang="ru-RU" sz="2000" b="1" dirty="0" smtClean="0">
                <a:solidFill>
                  <a:srgbClr val="C00000"/>
                </a:solidFill>
              </a:rPr>
              <a:t>мизансцену</a:t>
            </a:r>
            <a:r>
              <a:rPr lang="ru-RU" sz="2000" dirty="0" smtClean="0"/>
              <a:t> более выразительной.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58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008313" cy="57150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>
                <a:solidFill>
                  <a:srgbClr val="C00000"/>
                </a:solidFill>
              </a:rPr>
              <a:t>Вертикальная мизансцена</a:t>
            </a:r>
            <a:endParaRPr lang="ru-RU" dirty="0"/>
          </a:p>
        </p:txBody>
      </p:sp>
      <p:pic>
        <p:nvPicPr>
          <p:cNvPr id="6" name="Содержимое 5" descr="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172" y="857232"/>
            <a:ext cx="5202984" cy="45720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3322669" cy="5197493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/>
              <a:t>К ломаным линиям следует стремиться не только в горизонтальной, но и в вертикальной плоскости построения мизансцены, то есть добиваться ступенчатости сценической группы. Плохо, когда линия голов находится на одном уровне и создает однообразный горизонтальный рисунок.</a:t>
            </a:r>
          </a:p>
          <a:p>
            <a:endParaRPr lang="ru-RU" sz="1800" dirty="0" smtClean="0"/>
          </a:p>
          <a:p>
            <a:r>
              <a:rPr lang="ru-RU" sz="2100" dirty="0" smtClean="0"/>
              <a:t>Высота площадки работает на увеличение пространства. Конструктивные элементы декорационного оформления позволяют использовать третье измерение, создавать высотные композиции. Они чрезвычайно разнообразят и обогащают сценическое планировочное искусство.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785794"/>
            <a:ext cx="3008313" cy="5268931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Всякая живая группа имеет свои естественные подъемы, спады и вершины. Такой же естественный, разнообразный рисунок должен существовать и в театре.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ученики лучше усвоили принцип ступенчатого построения группы, целесообразно на первых порах давать им упражнения без мебели и станков и предложить строить мизансцены на ровном полу.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ачанные файлы (1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00365" y="858198"/>
            <a:ext cx="6000792" cy="4356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Мизансцены симметричные и ассиметричные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khgmdfw0-V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основе принципов симметричности лежит </a:t>
            </a:r>
            <a:r>
              <a:rPr lang="ru-RU" sz="1600" b="1" dirty="0" smtClean="0"/>
              <a:t>равновесие</a:t>
            </a:r>
            <a:r>
              <a:rPr lang="ru-RU" sz="1600" dirty="0" smtClean="0"/>
              <a:t>, имеющее центральную точку, по сторонам которой симметрично располагаются остальные части композиции. При таком построении очень выгодно делать центральную точку смысловым композиционным центром. </a:t>
            </a:r>
          </a:p>
          <a:p>
            <a:r>
              <a:rPr lang="ru-RU" sz="1600" dirty="0" smtClean="0"/>
              <a:t>Ограниченность симметрических построений мизансцены в их статичности.</a:t>
            </a:r>
          </a:p>
          <a:p>
            <a:r>
              <a:rPr lang="ru-RU" sz="1600" dirty="0" smtClean="0"/>
              <a:t>Принцип </a:t>
            </a:r>
            <a:r>
              <a:rPr lang="ru-RU" sz="1600" dirty="0" err="1" smtClean="0"/>
              <a:t>ассиметричности</a:t>
            </a:r>
            <a:r>
              <a:rPr lang="ru-RU" sz="1600" dirty="0" smtClean="0"/>
              <a:t> построений состоит в нарушении равновесия – </a:t>
            </a:r>
            <a:r>
              <a:rPr lang="ru-RU" sz="1600" b="1" dirty="0" smtClean="0"/>
              <a:t>(флюсовая) – перевес.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Шахматная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мизансцена</a:t>
            </a:r>
            <a:r>
              <a:rPr lang="ru-RU" sz="2000" dirty="0" smtClean="0"/>
              <a:t> – зрительное увеличение количества актеров. При этом построении актеры, находящиеся позади партнеров, всегда располагаются в промежутках между ними.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lGA608-Et2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642918"/>
            <a:ext cx="7872442" cy="5483245"/>
          </a:xfrm>
        </p:spPr>
        <p:txBody>
          <a:bodyPr/>
          <a:lstStyle/>
          <a:p>
            <a:r>
              <a:rPr lang="ru-RU" dirty="0" smtClean="0"/>
              <a:t>Приемом </a:t>
            </a:r>
            <a:r>
              <a:rPr lang="ru-RU" b="1" dirty="0" smtClean="0">
                <a:solidFill>
                  <a:srgbClr val="C00000"/>
                </a:solidFill>
              </a:rPr>
              <a:t>шахматной мизансцены </a:t>
            </a:r>
            <a:r>
              <a:rPr lang="ru-RU" dirty="0" smtClean="0"/>
              <a:t>был интересно создан образ боя в спектакле «Оптимистическая трагедия» Московского экспериментального театра. Первая линия моряков, бросаясь в атаку, падала, и ее перекрывала вторая линия, участники которой проскакивали в просветы, благодаря чему первая успевала встать. Так создавалась иллюзия беспрерывной атаки.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Мизансцена винт </a:t>
            </a:r>
            <a:r>
              <a:rPr lang="ru-RU" sz="2800" dirty="0" smtClean="0"/>
              <a:t>– (штопор) – «вдавливание в зал».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Содержимое 7" descr="muz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205" y="1500174"/>
            <a:ext cx="6726943" cy="457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7872442" cy="10604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      </a:t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Барельефно-монументальная</a:t>
            </a:r>
            <a:r>
              <a:rPr lang="ru-RU" sz="1800" dirty="0" smtClean="0"/>
              <a:t> – зафиксированная неподвижность действующих лиц для выявления внутренней напряженности. Чаще всего параллельна рампе или линии сцены – в анфас. Относится к массовым мизансценам в глубине сцены, либо прямо на авансцене. Принцип монументального построения — зафиксированная неподвижность действующих лиц в определенный момент для выявления внутренней напряженности этого момента.</a:t>
            </a:r>
            <a:br>
              <a:rPr lang="ru-RU" sz="1800" dirty="0" smtClean="0"/>
            </a:br>
            <a:r>
              <a:rPr lang="ru-RU" sz="1800" dirty="0" smtClean="0"/>
              <a:t>На режиссерском языке эту зафиксированную неподвижность называют теперь «стоп-кадром». </a:t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Lc1H5_P-a-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00166" y="2786058"/>
            <a:ext cx="6000792" cy="3741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71604" y="4786322"/>
            <a:ext cx="5700714" cy="1571636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Мизансцена</a:t>
            </a:r>
            <a:r>
              <a:rPr lang="ru-RU" b="0" dirty="0" smtClean="0"/>
              <a:t> - одно из важнейших средств образного выявления внутреннего содержания пьесы, существенный компонент режиссёрского замысла спектакля.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i9qNbemw8m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571604" y="5000636"/>
            <a:ext cx="5700714" cy="109061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Принцип глубинного построения мизансцен: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Крупный план – 1-ый план.</a:t>
            </a:r>
          </a:p>
          <a:p>
            <a:endParaRPr lang="ru-RU" sz="2800" dirty="0" smtClean="0"/>
          </a:p>
          <a:p>
            <a:r>
              <a:rPr lang="ru-RU" sz="2800" dirty="0" smtClean="0"/>
              <a:t>Средний план  – 2-ой план  связан с группой или небольшим объектом.  </a:t>
            </a:r>
          </a:p>
          <a:p>
            <a:endParaRPr lang="ru-RU" sz="2800" dirty="0" smtClean="0"/>
          </a:p>
          <a:p>
            <a:r>
              <a:rPr lang="ru-RU" sz="2800" dirty="0" smtClean="0"/>
              <a:t>Общий план – 3-ий связан с делением сцены в глубину на 3 части (1-й, 2-й и 3-й планы).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15352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Первый план (крупный) </a:t>
            </a:r>
            <a:r>
              <a:rPr lang="ru-RU" sz="2400" dirty="0" smtClean="0"/>
              <a:t>– линия авансцены до занавеса. Здесь можно выстраивать мизансцены для одного - двух человек.</a:t>
            </a:r>
            <a:endParaRPr lang="ru-RU" sz="2400" dirty="0"/>
          </a:p>
        </p:txBody>
      </p:sp>
      <p:pic>
        <p:nvPicPr>
          <p:cNvPr id="6" name="Содержимое 5" descr="http://www.teatr-igry.ru/sites/default/files/28733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0543" y="1600200"/>
            <a:ext cx="6982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Второй план </a:t>
            </a:r>
            <a:r>
              <a:rPr lang="ru-RU" sz="2000" dirty="0" smtClean="0"/>
              <a:t>– от линии занавеса до 1-ой - 2-ой кулисы. Хорош для групповых мизансцен. Все виды мизансцен, кроме барельефных возможно выстраивать на 2-м плане.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" name="Содержимое 11" descr="URHkunem_x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600200"/>
            <a:ext cx="67151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</a:rPr>
              <a:t>Третий план </a:t>
            </a:r>
            <a:r>
              <a:rPr lang="ru-RU" sz="2700" dirty="0" smtClean="0"/>
              <a:t>– от третьей линии кулис к заднику. Общий план, рапиды, стоп-кадры хороши на 3-м плане.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mCf8JCRfjd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335" y="1600200"/>
            <a:ext cx="67833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0138" y="274638"/>
            <a:ext cx="8043862" cy="72548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Ракурсное</a:t>
            </a:r>
            <a:r>
              <a:rPr lang="ru-RU" sz="2400" b="1" dirty="0" smtClean="0">
                <a:solidFill>
                  <a:srgbClr val="C00000"/>
                </a:solidFill>
              </a:rPr>
              <a:t> построение мизансцены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1" y="1000108"/>
            <a:ext cx="8643997" cy="512605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Фас – анфас</a:t>
            </a:r>
            <a:r>
              <a:rPr lang="ru-RU" dirty="0" smtClean="0"/>
              <a:t>. Лицом к залу раскрывает всю фигуру человека. Его глаза, лицо. Физическое действие, разворачивающее актера на зал, на свет: </a:t>
            </a:r>
            <a:r>
              <a:rPr lang="ru-RU" dirty="0" err="1" smtClean="0"/>
              <a:t>вынужденность</a:t>
            </a:r>
            <a:r>
              <a:rPr lang="ru-RU" dirty="0" smtClean="0"/>
              <a:t>; предполагаемый объект внимания находится в зале; когда артист хочет, чтобы партнеры не видели его глаза и т.д.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Полуфас</a:t>
            </a:r>
            <a:r>
              <a:rPr lang="ru-RU" dirty="0" smtClean="0"/>
              <a:t> – для прямого общения с партнерами, графическое движение по диагонали.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Чистый профиль </a:t>
            </a:r>
            <a:r>
              <a:rPr lang="ru-RU" dirty="0" smtClean="0"/>
              <a:t>– не видно глаз и реакции актеров. Невыгодная мизансцена.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rgbClr val="C00000"/>
                </a:solidFill>
              </a:rPr>
              <a:t>Полуспинной</a:t>
            </a:r>
            <a:r>
              <a:rPr lang="ru-RU" b="1" dirty="0" smtClean="0">
                <a:solidFill>
                  <a:srgbClr val="C00000"/>
                </a:solidFill>
              </a:rPr>
              <a:t> ракурс </a:t>
            </a:r>
            <a:r>
              <a:rPr lang="ru-RU" dirty="0" smtClean="0"/>
              <a:t>– полностью сосредоточить зрительское внимание на главный объект, например на экран. Необходимость подчеркнуть нечто значимое (таинственное, зловещее, либо фееричное). Недосказанность, интрига, определенная скромность и простота.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Спинной ракурс </a:t>
            </a:r>
            <a:r>
              <a:rPr lang="ru-RU" dirty="0" smtClean="0"/>
              <a:t>– спина – занавес, точка, завершение, молчание. Спина и гордо поднятая голова, либо спина и опущенные руки и плечи – разочарование. Спинной ракурс лучше всего доносит преодоление усталости, боли, страха. Считается, что это эпическая точка эпизода или сцены, человек будто сливается с пространством.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785794"/>
            <a:ext cx="7515252" cy="5340369"/>
          </a:xfrm>
        </p:spPr>
        <p:txBody>
          <a:bodyPr/>
          <a:lstStyle/>
          <a:p>
            <a:r>
              <a:rPr lang="ru-RU" dirty="0" smtClean="0"/>
              <a:t>Искусство построения ярких, выразительных, правдивых </a:t>
            </a:r>
            <a:r>
              <a:rPr lang="ru-RU" b="1" dirty="0" smtClean="0">
                <a:solidFill>
                  <a:srgbClr val="C00000"/>
                </a:solidFill>
              </a:rPr>
              <a:t>мизансцен</a:t>
            </a:r>
            <a:r>
              <a:rPr lang="ru-RU" dirty="0" smtClean="0"/>
              <a:t> зависит от художественного вкуса режиссера, от его знания жизни, от понимания им великих произведений живописи и скульптуры, которые могут служить образцами </a:t>
            </a:r>
            <a:r>
              <a:rPr lang="ru-RU" b="1" dirty="0" smtClean="0">
                <a:solidFill>
                  <a:srgbClr val="C00000"/>
                </a:solidFill>
              </a:rPr>
              <a:t>мизансцен</a:t>
            </a:r>
            <a:r>
              <a:rPr lang="ru-RU" dirty="0" smtClean="0"/>
              <a:t>, так как в их основе лежит ясная мысль органического действия.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Используемая литература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1643050"/>
            <a:ext cx="7300938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Ю.Мочалов</a:t>
            </a:r>
          </a:p>
          <a:p>
            <a:pPr>
              <a:buNone/>
            </a:pPr>
            <a:r>
              <a:rPr lang="ru-RU" sz="2400" dirty="0" smtClean="0"/>
              <a:t>«Мизансцена – язык режиссера»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 descr="скачанные файлы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53" r="8353"/>
          <a:stretch>
            <a:fillRect/>
          </a:stretch>
        </p:blipFill>
        <p:spPr>
          <a:xfrm>
            <a:off x="1285852" y="428604"/>
            <a:ext cx="6000792" cy="42432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214950"/>
            <a:ext cx="6215106" cy="9572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характере построения </a:t>
            </a:r>
            <a:r>
              <a:rPr lang="ru-RU" sz="2400" b="1" dirty="0" smtClean="0">
                <a:solidFill>
                  <a:srgbClr val="C00000"/>
                </a:solidFill>
              </a:rPr>
              <a:t>мизансцен</a:t>
            </a:r>
            <a:r>
              <a:rPr lang="ru-RU" sz="2400" dirty="0" smtClean="0"/>
              <a:t> находят выражение стиль и жанр спектакля.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43914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Через систему </a:t>
            </a:r>
            <a:r>
              <a:rPr lang="ru-RU" sz="2000" b="1" dirty="0" smtClean="0"/>
              <a:t>мизансцен</a:t>
            </a:r>
            <a:r>
              <a:rPr lang="ru-RU" sz="2000" dirty="0" smtClean="0"/>
              <a:t> режиссёр придаёт спектаклю определённую</a:t>
            </a:r>
            <a:r>
              <a:rPr lang="en-US" sz="2000" dirty="0" smtClean="0"/>
              <a:t> </a:t>
            </a:r>
            <a:r>
              <a:rPr lang="ru-RU" sz="2000" dirty="0" smtClean="0"/>
              <a:t>пластическую форму и находит определённое пространственное решение спектакля, создаёт необходимые условия для сценического действия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pic>
        <p:nvPicPr>
          <p:cNvPr id="17" name="Рисунок 16" descr="0r4CvH6iz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23963"/>
            <a:ext cx="7429552" cy="495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714348" y="571481"/>
            <a:ext cx="7358114" cy="785817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000" dirty="0" smtClean="0"/>
              <a:t>       </a:t>
            </a:r>
            <a:r>
              <a:rPr lang="ru-RU" sz="2000" dirty="0" smtClean="0"/>
              <a:t>Как танец – язык балета, так пластическая</a:t>
            </a:r>
            <a:r>
              <a:rPr lang="en-US" sz="2000" dirty="0" smtClean="0"/>
              <a:t> </a:t>
            </a:r>
            <a:r>
              <a:rPr lang="ru-RU" sz="2000" dirty="0" smtClean="0"/>
              <a:t>выразительность непрерывной цепи </a:t>
            </a:r>
            <a:r>
              <a:rPr lang="ru-RU" sz="2000" b="1" dirty="0" smtClean="0">
                <a:solidFill>
                  <a:srgbClr val="C00000"/>
                </a:solidFill>
              </a:rPr>
              <a:t>мизансцен </a:t>
            </a:r>
            <a:r>
              <a:rPr lang="ru-RU" sz="2000" dirty="0" smtClean="0"/>
              <a:t>является языком режиссера. </a:t>
            </a:r>
            <a:endParaRPr lang="ru-RU" sz="2000" dirty="0"/>
          </a:p>
        </p:txBody>
      </p:sp>
      <p:pic>
        <p:nvPicPr>
          <p:cNvPr id="22" name="Содержимое 21" descr="6LlMTSqMkmU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429156" cy="3500462"/>
          </a:xfrm>
        </p:spPr>
      </p:pic>
      <p:pic>
        <p:nvPicPr>
          <p:cNvPr id="7" name="Содержимое 6" descr="1ZUctNr7a1k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643438" y="1928802"/>
            <a:ext cx="4357718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Каждая </a:t>
            </a:r>
            <a:r>
              <a:rPr lang="ru-RU" sz="2400" b="1" dirty="0" smtClean="0"/>
              <a:t>мизансцена</a:t>
            </a:r>
            <a:r>
              <a:rPr lang="ru-RU" sz="2400" dirty="0" smtClean="0"/>
              <a:t> должна быть психологически оправдана актёрами, возникать естественно, непринуждённо и органично.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9" name="Содержимое 18" descr="bZ3gti01SX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102" y="1600200"/>
            <a:ext cx="67677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Мизансцена</a:t>
            </a:r>
            <a:r>
              <a:rPr lang="ru-RU" sz="2000" dirty="0" smtClean="0"/>
              <a:t> – это пластический и звуковой образ, в центре которого находится живой, действующий человек. Цвет, свет, шумы и музыка – дополнительные, а слово и движение – основные ее компоненты.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OBb6bYvEFkc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220" y="1600200"/>
            <a:ext cx="68075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586790" cy="157162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Сценическое действие </a:t>
            </a:r>
            <a:r>
              <a:rPr lang="ru-RU" sz="1800" dirty="0" smtClean="0"/>
              <a:t>являет собой процесс борьбы движущих сил пьесы. </a:t>
            </a:r>
            <a:br>
              <a:rPr lang="ru-RU" sz="1800" dirty="0" smtClean="0"/>
            </a:br>
            <a:r>
              <a:rPr lang="ru-RU" sz="1800" dirty="0" smtClean="0"/>
              <a:t>Логика развития этой </a:t>
            </a:r>
            <a:r>
              <a:rPr lang="ru-RU" sz="1790" dirty="0" smtClean="0"/>
              <a:t>борьбы</a:t>
            </a:r>
            <a:r>
              <a:rPr lang="ru-RU" sz="1800" dirty="0" smtClean="0"/>
              <a:t>, то есть сквозное действие, имеет внутри каждой картины ряд напряженных этапов, которые режиссер  формирует в </a:t>
            </a:r>
            <a:r>
              <a:rPr lang="ru-RU" sz="1800" b="1" dirty="0" smtClean="0">
                <a:solidFill>
                  <a:srgbClr val="C00000"/>
                </a:solidFill>
              </a:rPr>
              <a:t>мизансцене</a:t>
            </a:r>
            <a:r>
              <a:rPr lang="ru-RU" sz="1800" b="1" dirty="0" smtClean="0"/>
              <a:t>.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dirty="0" smtClean="0"/>
              <a:t>Необходимо иметь разбуженного к действию, целесообразно действующего актера.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Творческая работа режиссера должна совершаться совместно с работой актеров. </a:t>
            </a:r>
            <a:endParaRPr lang="ru-RU" sz="1800" dirty="0"/>
          </a:p>
        </p:txBody>
      </p:sp>
      <p:pic>
        <p:nvPicPr>
          <p:cNvPr id="6" name="Содержимое 5" descr="0T3v111lxd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3" y="1998299"/>
            <a:ext cx="6357982" cy="424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998</Words>
  <Application>Microsoft Office PowerPoint</Application>
  <PresentationFormat>Экран (4:3)</PresentationFormat>
  <Paragraphs>83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 Мизансцена – образный язык         режиссера</vt:lpstr>
      <vt:lpstr>Презентация PowerPoint</vt:lpstr>
      <vt:lpstr>  Мизансцена - одно из важнейших средств образного выявления внутреннего содержания пьесы, существенный компонент режиссёрского замысла спектакля.  </vt:lpstr>
      <vt:lpstr>   </vt:lpstr>
      <vt:lpstr>Через систему мизансцен режиссёр придаёт спектаклю определённую пластическую форму и находит определённое пространственное решение спектакля, создаёт необходимые условия для сценического действия</vt:lpstr>
      <vt:lpstr>Презентация PowerPoint</vt:lpstr>
      <vt:lpstr>Каждая мизансцена должна быть психологически оправдана актёрами, возникать естественно, непринуждённо и органично.  </vt:lpstr>
      <vt:lpstr>Мизансцена – это пластический и звуковой образ, в центре которого находится живой, действующий человек. Цвет, свет, шумы и музыка – дополнительные, а слово и движение – основные ее компоненты.  </vt:lpstr>
      <vt:lpstr>Сценическое действие являет собой процесс борьбы движущих сил пьесы.  Логика развития этой борьбы, то есть сквозное действие, имеет внутри каждой картины ряд напряженных этапов, которые режиссер  формирует в мизансцене.  Необходимо иметь разбуженного к действию, целесообразно действующего актера. Творческая работа режиссера должна совершаться совместно с работой актеров. </vt:lpstr>
      <vt:lpstr> Мизансцена всегда есть картина перемещений и поступков персонажей.  </vt:lpstr>
      <vt:lpstr>Презентация PowerPoint</vt:lpstr>
      <vt:lpstr>   Внимательно разбирая  пьесу, а позднее выстраивая спектакль, необходимо помнить о том, что любая смена мизансцены означает поворот мысли.   Как только язык мизансцены становится выражением внутренней жизни героя,  сверхзадачи, она обретает богатство и многообразие.    </vt:lpstr>
      <vt:lpstr>           </vt:lpstr>
      <vt:lpstr>Всякая, хорошо придуманная мизансцена должна отвечать следующим требованиям: </vt:lpstr>
      <vt:lpstr>Разновидности мизансцен</vt:lpstr>
      <vt:lpstr>             Круговые мизансцены</vt:lpstr>
      <vt:lpstr>    Различного рода станки, лестницы, мебель, рельефный пол и другие конструктивные элементы создают наиболее благоприятные условия для композиционного разнообразия группировок и мизансцен.  </vt:lpstr>
      <vt:lpstr> Полукруг (объединение, единство) – возможность видеть друг друга, визуально существует как преграда за пространством полукруга. </vt:lpstr>
      <vt:lpstr>           Диагональная мизансцена – слева направо усиливает движение. Это начало чего либо.  Справа налево  - затормаживает движение, конец чего либо.  Самое выгодное в композиционном отношении построение мизансцены — диагональное. Оно подчеркивает перспективу и благодаря этому создается впечатление большой объемности фигур. Такая мизансцена динамична. Зритель как бы участвует в движении на сцене. Артист, находящийся в диагональном положении по отношению к рампе, хорошо виден и слышен из зрительного зала.      </vt:lpstr>
      <vt:lpstr>Фронтальная мизансцена необходима для укрупнения плана. Особенно осторожно нужно обращаться с мизансценой в этом случае. Исполнители находятся на первом плане, и здесь даже самое  маленькое движение считается, как смена мизансцены. </vt:lpstr>
      <vt:lpstr>                                               Горизонтальная мизансцена  Часто используется  прием развертывания мизансцены параллельно рампе. При таком построении всякие переходы, сближения и расхождения партнеров будут более рельефны и ощутимы для зрителя. Развертывание мизансцены вдоль рампы дает также большие преимущества при построении барельефной композиции, позволяющей показать зрителю крупным планом большое число действующих лиц, делая такую мизансцену эмоционально насыщенной.</vt:lpstr>
      <vt:lpstr>   В том случае, когда по замыслу режиссера актеры оказываются вытянутыми в одну шеренгу, небольшими поворотами друг к другу, сокращением или увеличением дистанций между ними можно сломать эту прямолинейность и сделать мизансцену более выразительной.  </vt:lpstr>
      <vt:lpstr>   Вертикальная мизансцена</vt:lpstr>
      <vt:lpstr>Презентация PowerPoint</vt:lpstr>
      <vt:lpstr>                  Мизансцены симметричные и ассиметричные  </vt:lpstr>
      <vt:lpstr>  Шахматная мизансцена – зрительное увеличение количества актеров. При этом построении актеры, находящиеся позади партнеров, всегда располагаются в промежутках между ними.  </vt:lpstr>
      <vt:lpstr>Презентация PowerPoint</vt:lpstr>
      <vt:lpstr>Мизансцена винт – (штопор) – «вдавливание в зал». </vt:lpstr>
      <vt:lpstr>                           Барельефно-монументальная – зафиксированная неподвижность действующих лиц для выявления внутренней напряженности. Чаще всего параллельна рампе или линии сцены – в анфас. Относится к массовым мизансценам в глубине сцены, либо прямо на авансцене. Принцип монументального построения — зафиксированная неподвижность действующих лиц в определенный момент для выявления внутренней напряженности этого момента. На режиссерском языке эту зафиксированную неподвижность называют теперь «стоп-кадром».                  </vt:lpstr>
      <vt:lpstr>Принцип глубинного построения мизансцен:</vt:lpstr>
      <vt:lpstr>Первый план (крупный) – линия авансцены до занавеса. Здесь можно выстраивать мизансцены для одного - двух человек.</vt:lpstr>
      <vt:lpstr>Второй план – от линии занавеса до 1-ой - 2-ой кулисы. Хорош для групповых мизансцен. Все виды мизансцен, кроме барельефных возможно выстраивать на 2-м плане. </vt:lpstr>
      <vt:lpstr>Третий план – от третьей линии кулис к заднику. Общий план, рапиды, стоп-кадры хороши на 3-м плане. </vt:lpstr>
      <vt:lpstr>         Ракурсное построение мизансцены</vt:lpstr>
      <vt:lpstr>Презентация PowerPoint</vt:lpstr>
      <vt:lpstr>Используемая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Мизансцена – образный язык режиссера</dc:title>
  <cp:lastModifiedBy>Натали</cp:lastModifiedBy>
  <cp:revision>121</cp:revision>
  <dcterms:modified xsi:type="dcterms:W3CDTF">2017-01-17T08:05:04Z</dcterms:modified>
</cp:coreProperties>
</file>