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34" r:id="rId3"/>
    <p:sldId id="327" r:id="rId4"/>
    <p:sldId id="328" r:id="rId5"/>
    <p:sldId id="329" r:id="rId6"/>
    <p:sldId id="267" r:id="rId7"/>
    <p:sldId id="330" r:id="rId8"/>
    <p:sldId id="332" r:id="rId9"/>
    <p:sldId id="335" r:id="rId10"/>
    <p:sldId id="310" r:id="rId11"/>
    <p:sldId id="333" r:id="rId12"/>
    <p:sldId id="338" r:id="rId13"/>
    <p:sldId id="343" r:id="rId14"/>
    <p:sldId id="344" r:id="rId15"/>
    <p:sldId id="346" r:id="rId16"/>
    <p:sldId id="350" r:id="rId17"/>
    <p:sldId id="351" r:id="rId18"/>
    <p:sldId id="352" r:id="rId19"/>
    <p:sldId id="397" r:id="rId20"/>
    <p:sldId id="355" r:id="rId21"/>
    <p:sldId id="356" r:id="rId22"/>
    <p:sldId id="358" r:id="rId23"/>
    <p:sldId id="395" r:id="rId24"/>
    <p:sldId id="360" r:id="rId25"/>
    <p:sldId id="388" r:id="rId26"/>
    <p:sldId id="389" r:id="rId27"/>
    <p:sldId id="362" r:id="rId28"/>
    <p:sldId id="365" r:id="rId29"/>
    <p:sldId id="390" r:id="rId30"/>
    <p:sldId id="366" r:id="rId31"/>
    <p:sldId id="391" r:id="rId32"/>
    <p:sldId id="369" r:id="rId33"/>
    <p:sldId id="371" r:id="rId34"/>
    <p:sldId id="372" r:id="rId35"/>
    <p:sldId id="392" r:id="rId36"/>
    <p:sldId id="375" r:id="rId37"/>
    <p:sldId id="377" r:id="rId38"/>
    <p:sldId id="393" r:id="rId39"/>
    <p:sldId id="379" r:id="rId40"/>
    <p:sldId id="381" r:id="rId41"/>
    <p:sldId id="383" r:id="rId42"/>
    <p:sldId id="385" r:id="rId43"/>
    <p:sldId id="387" r:id="rId44"/>
    <p:sldId id="294" r:id="rId45"/>
    <p:sldId id="292" r:id="rId46"/>
    <p:sldId id="296" r:id="rId47"/>
    <p:sldId id="309" r:id="rId48"/>
    <p:sldId id="297" r:id="rId49"/>
    <p:sldId id="299" r:id="rId50"/>
    <p:sldId id="301" r:id="rId51"/>
    <p:sldId id="307" r:id="rId52"/>
    <p:sldId id="273" r:id="rId53"/>
  </p:sldIdLst>
  <p:sldSz cx="9144000" cy="6858000" type="screen4x3"/>
  <p:notesSz cx="6858000" cy="9144000"/>
  <p:custDataLst>
    <p:tags r:id="rId5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CAE"/>
    <a:srgbClr val="4C27EB"/>
    <a:srgbClr val="003300"/>
    <a:srgbClr val="006600"/>
    <a:srgbClr val="99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2DECD-2167-43BF-A95C-E5CAFBE3DEE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493FF5-FD6D-4270-8935-63AD0B84C3FC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4400" b="1" dirty="0" smtClean="0">
              <a:solidFill>
                <a:srgbClr val="009900"/>
              </a:solidFill>
            </a:rPr>
            <a:t>Гипотеза</a:t>
          </a:r>
          <a:endParaRPr lang="ru-RU" sz="4400" b="1" dirty="0">
            <a:solidFill>
              <a:srgbClr val="009900"/>
            </a:solidFill>
          </a:endParaRPr>
        </a:p>
      </dgm:t>
    </dgm:pt>
    <dgm:pt modelId="{23DB34A4-10F0-4D1C-893B-77F05C72790D}" type="parTrans" cxnId="{C21992A2-C6A4-4167-891C-5AFE49AEC317}">
      <dgm:prSet/>
      <dgm:spPr/>
      <dgm:t>
        <a:bodyPr/>
        <a:lstStyle/>
        <a:p>
          <a:endParaRPr lang="ru-RU"/>
        </a:p>
      </dgm:t>
    </dgm:pt>
    <dgm:pt modelId="{A376C09C-1BAE-4886-8115-73095A883A36}" type="sibTrans" cxnId="{C21992A2-C6A4-4167-891C-5AFE49AEC317}">
      <dgm:prSet/>
      <dgm:spPr/>
      <dgm:t>
        <a:bodyPr/>
        <a:lstStyle/>
        <a:p>
          <a:endParaRPr lang="ru-RU"/>
        </a:p>
      </dgm:t>
    </dgm:pt>
    <dgm:pt modelId="{E27C5557-A782-4EAF-82F8-2092ED8435A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4000" b="1" dirty="0" smtClean="0">
              <a:solidFill>
                <a:srgbClr val="FF0000"/>
              </a:solidFill>
            </a:rPr>
            <a:t>следствие</a:t>
          </a:r>
          <a:endParaRPr lang="ru-RU" sz="4000" b="1" dirty="0">
            <a:solidFill>
              <a:srgbClr val="FF0000"/>
            </a:solidFill>
          </a:endParaRPr>
        </a:p>
      </dgm:t>
    </dgm:pt>
    <dgm:pt modelId="{83F1B4C0-F305-4027-94A8-734211C4A731}" type="parTrans" cxnId="{4A5AD99E-8FAE-4A3F-A0F9-EEE368B36BE5}">
      <dgm:prSet/>
      <dgm:spPr/>
      <dgm:t>
        <a:bodyPr/>
        <a:lstStyle/>
        <a:p>
          <a:endParaRPr lang="ru-RU"/>
        </a:p>
      </dgm:t>
    </dgm:pt>
    <dgm:pt modelId="{0E879333-E661-411B-8906-3966474932F8}" type="sibTrans" cxnId="{4A5AD99E-8FAE-4A3F-A0F9-EEE368B36BE5}">
      <dgm:prSet/>
      <dgm:spPr/>
      <dgm:t>
        <a:bodyPr/>
        <a:lstStyle/>
        <a:p>
          <a:endParaRPr lang="ru-RU"/>
        </a:p>
      </dgm:t>
    </dgm:pt>
    <dgm:pt modelId="{F218EFDB-BC97-495B-96FF-7CF138F18C6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Если организмы устроены сложно</a:t>
          </a:r>
          <a:endParaRPr lang="ru-RU" sz="2800" b="1" dirty="0">
            <a:solidFill>
              <a:schemeClr val="tx1"/>
            </a:solidFill>
          </a:endParaRPr>
        </a:p>
      </dgm:t>
    </dgm:pt>
    <dgm:pt modelId="{CE4F23BD-B9BB-4207-A08B-00F0E655490B}" type="parTrans" cxnId="{1D7D5126-73ED-4595-BEE1-986CFB8DF600}">
      <dgm:prSet/>
      <dgm:spPr/>
      <dgm:t>
        <a:bodyPr/>
        <a:lstStyle/>
        <a:p>
          <a:endParaRPr lang="ru-RU"/>
        </a:p>
      </dgm:t>
    </dgm:pt>
    <dgm:pt modelId="{143510B7-3472-49DA-AF5A-B7219688E401}" type="sibTrans" cxnId="{1D7D5126-73ED-4595-BEE1-986CFB8DF600}">
      <dgm:prSet/>
      <dgm:spPr/>
      <dgm:t>
        <a:bodyPr/>
        <a:lstStyle/>
        <a:p>
          <a:endParaRPr lang="ru-RU"/>
        </a:p>
      </dgm:t>
    </dgm:pt>
    <dgm:pt modelId="{DA84D257-1664-464D-AC1A-32BF5AE4C70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2400" b="1" dirty="0" smtClean="0"/>
            <a:t>То жизнеспособны, приспособлены, широко распространены</a:t>
          </a:r>
          <a:endParaRPr lang="ru-RU" sz="2400" b="1" dirty="0"/>
        </a:p>
      </dgm:t>
    </dgm:pt>
    <dgm:pt modelId="{5F410CA6-404F-41A9-8A45-1EFDDBB41BCB}" type="parTrans" cxnId="{FD521FCA-B6E7-4317-8807-90B66D2A6FE3}">
      <dgm:prSet/>
      <dgm:spPr/>
      <dgm:t>
        <a:bodyPr/>
        <a:lstStyle/>
        <a:p>
          <a:endParaRPr lang="ru-RU"/>
        </a:p>
      </dgm:t>
    </dgm:pt>
    <dgm:pt modelId="{C483C716-0E0B-48EC-84AF-9E9207DAACFA}" type="sibTrans" cxnId="{FD521FCA-B6E7-4317-8807-90B66D2A6FE3}">
      <dgm:prSet/>
      <dgm:spPr/>
      <dgm:t>
        <a:bodyPr/>
        <a:lstStyle/>
        <a:p>
          <a:endParaRPr lang="ru-RU"/>
        </a:p>
      </dgm:t>
    </dgm:pt>
    <dgm:pt modelId="{01B889B7-4C2E-4E74-83BC-D62E21987EB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Если организмы устроены просто</a:t>
          </a:r>
          <a:endParaRPr lang="ru-RU" sz="2800" b="1" dirty="0">
            <a:solidFill>
              <a:schemeClr val="tx1"/>
            </a:solidFill>
          </a:endParaRPr>
        </a:p>
      </dgm:t>
    </dgm:pt>
    <dgm:pt modelId="{BEA75CBE-9CAC-4AEF-B6DE-4BA260B9F071}" type="sibTrans" cxnId="{A107FCA1-D98D-4925-A660-CDADA98D7AE7}">
      <dgm:prSet/>
      <dgm:spPr/>
      <dgm:t>
        <a:bodyPr/>
        <a:lstStyle/>
        <a:p>
          <a:endParaRPr lang="ru-RU"/>
        </a:p>
      </dgm:t>
    </dgm:pt>
    <dgm:pt modelId="{90D0E5D1-C7E0-416E-A319-86CA1A66C9F7}" type="parTrans" cxnId="{A107FCA1-D98D-4925-A660-CDADA98D7AE7}">
      <dgm:prSet/>
      <dgm:spPr/>
      <dgm:t>
        <a:bodyPr/>
        <a:lstStyle/>
        <a:p>
          <a:endParaRPr lang="ru-RU"/>
        </a:p>
      </dgm:t>
    </dgm:pt>
    <dgm:pt modelId="{737467B0-6E81-449F-86CB-3F59DE1D7F0A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/>
            <a:t>То не жизнеспособны, не приспособлены, встречаются редко</a:t>
          </a:r>
          <a:endParaRPr lang="ru-RU" b="1" dirty="0"/>
        </a:p>
      </dgm:t>
    </dgm:pt>
    <dgm:pt modelId="{EEAFAA0A-5CE1-439D-826C-F6DF47084F0F}" type="sibTrans" cxnId="{F55C67DE-7177-4DE8-8254-76F63345EB4E}">
      <dgm:prSet/>
      <dgm:spPr/>
      <dgm:t>
        <a:bodyPr/>
        <a:lstStyle/>
        <a:p>
          <a:endParaRPr lang="ru-RU"/>
        </a:p>
      </dgm:t>
    </dgm:pt>
    <dgm:pt modelId="{5B735878-6462-4F53-855B-C87A81892A9A}" type="parTrans" cxnId="{F55C67DE-7177-4DE8-8254-76F63345EB4E}">
      <dgm:prSet/>
      <dgm:spPr/>
      <dgm:t>
        <a:bodyPr/>
        <a:lstStyle/>
        <a:p>
          <a:endParaRPr lang="ru-RU"/>
        </a:p>
      </dgm:t>
    </dgm:pt>
    <dgm:pt modelId="{7902BF17-BDEB-4AE6-8A32-F5367871E894}" type="pres">
      <dgm:prSet presAssocID="{0942DECD-2167-43BF-A95C-E5CAFBE3DEE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8443D16-F206-4F67-8E2F-6C0C20971BEA}" type="pres">
      <dgm:prSet presAssocID="{D5493FF5-FD6D-4270-8935-63AD0B84C3FC}" presName="horFlow" presStyleCnt="0"/>
      <dgm:spPr/>
    </dgm:pt>
    <dgm:pt modelId="{1637088E-F693-43B6-8A80-19CC95C867CD}" type="pres">
      <dgm:prSet presAssocID="{D5493FF5-FD6D-4270-8935-63AD0B84C3FC}" presName="bigChev" presStyleLbl="node1" presStyleIdx="0" presStyleCnt="3"/>
      <dgm:spPr/>
      <dgm:t>
        <a:bodyPr/>
        <a:lstStyle/>
        <a:p>
          <a:endParaRPr lang="ru-RU"/>
        </a:p>
      </dgm:t>
    </dgm:pt>
    <dgm:pt modelId="{9DC2904F-CCCA-46A3-899A-52E91E05EFC5}" type="pres">
      <dgm:prSet presAssocID="{83F1B4C0-F305-4027-94A8-734211C4A731}" presName="parTrans" presStyleCnt="0"/>
      <dgm:spPr/>
    </dgm:pt>
    <dgm:pt modelId="{91497D76-CEBA-440F-9549-395D06827149}" type="pres">
      <dgm:prSet presAssocID="{E27C5557-A782-4EAF-82F8-2092ED8435AE}" presName="node" presStyleLbl="alignAccFollowNode1" presStyleIdx="0" presStyleCnt="3" custScaleX="145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AC68B-4000-48A7-B5FD-075C56ADF582}" type="pres">
      <dgm:prSet presAssocID="{D5493FF5-FD6D-4270-8935-63AD0B84C3FC}" presName="vSp" presStyleCnt="0"/>
      <dgm:spPr/>
    </dgm:pt>
    <dgm:pt modelId="{9B2A2C8A-E1D7-4CD4-819F-710BE663FDB8}" type="pres">
      <dgm:prSet presAssocID="{F218EFDB-BC97-495B-96FF-7CF138F18C6F}" presName="horFlow" presStyleCnt="0"/>
      <dgm:spPr/>
    </dgm:pt>
    <dgm:pt modelId="{AF74BB31-9B11-422A-BE46-4E0178C5844F}" type="pres">
      <dgm:prSet presAssocID="{F218EFDB-BC97-495B-96FF-7CF138F18C6F}" presName="bigChev" presStyleLbl="node1" presStyleIdx="1" presStyleCnt="3"/>
      <dgm:spPr/>
      <dgm:t>
        <a:bodyPr/>
        <a:lstStyle/>
        <a:p>
          <a:endParaRPr lang="ru-RU"/>
        </a:p>
      </dgm:t>
    </dgm:pt>
    <dgm:pt modelId="{58BBCF4D-35AD-488C-8D1F-79335A4473B1}" type="pres">
      <dgm:prSet presAssocID="{5F410CA6-404F-41A9-8A45-1EFDDBB41BCB}" presName="parTrans" presStyleCnt="0"/>
      <dgm:spPr/>
    </dgm:pt>
    <dgm:pt modelId="{CCC0E052-7EE7-42D9-99AA-9366EA4ACD18}" type="pres">
      <dgm:prSet presAssocID="{DA84D257-1664-464D-AC1A-32BF5AE4C70D}" presName="node" presStyleLbl="alignAccFollowNode1" presStyleIdx="1" presStyleCnt="3" custScaleX="148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08B65-DDB4-4431-B6BD-29503048C262}" type="pres">
      <dgm:prSet presAssocID="{F218EFDB-BC97-495B-96FF-7CF138F18C6F}" presName="vSp" presStyleCnt="0"/>
      <dgm:spPr/>
    </dgm:pt>
    <dgm:pt modelId="{C0150D2C-063E-45AE-A6CE-DBE216CD3B85}" type="pres">
      <dgm:prSet presAssocID="{01B889B7-4C2E-4E74-83BC-D62E21987EB9}" presName="horFlow" presStyleCnt="0"/>
      <dgm:spPr/>
    </dgm:pt>
    <dgm:pt modelId="{AF7A6720-CC9C-4C5F-B55E-E21B6739020C}" type="pres">
      <dgm:prSet presAssocID="{01B889B7-4C2E-4E74-83BC-D62E21987EB9}" presName="bigChev" presStyleLbl="node1" presStyleIdx="2" presStyleCnt="3"/>
      <dgm:spPr/>
      <dgm:t>
        <a:bodyPr/>
        <a:lstStyle/>
        <a:p>
          <a:endParaRPr lang="ru-RU"/>
        </a:p>
      </dgm:t>
    </dgm:pt>
    <dgm:pt modelId="{D483265B-B3D7-4E1C-9A7D-61C20EB30E3E}" type="pres">
      <dgm:prSet presAssocID="{5B735878-6462-4F53-855B-C87A81892A9A}" presName="parTrans" presStyleCnt="0"/>
      <dgm:spPr/>
    </dgm:pt>
    <dgm:pt modelId="{0D8E54DF-20EF-437B-94BC-425B366527E7}" type="pres">
      <dgm:prSet presAssocID="{737467B0-6E81-449F-86CB-3F59DE1D7F0A}" presName="node" presStyleLbl="alignAccFollowNode1" presStyleIdx="2" presStyleCnt="3" custScaleX="147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5AD99E-8FAE-4A3F-A0F9-EEE368B36BE5}" srcId="{D5493FF5-FD6D-4270-8935-63AD0B84C3FC}" destId="{E27C5557-A782-4EAF-82F8-2092ED8435AE}" srcOrd="0" destOrd="0" parTransId="{83F1B4C0-F305-4027-94A8-734211C4A731}" sibTransId="{0E879333-E661-411B-8906-3966474932F8}"/>
    <dgm:cxn modelId="{2BA5333F-8921-4F2F-8EA7-3FBA1DE13D22}" type="presOf" srcId="{D5493FF5-FD6D-4270-8935-63AD0B84C3FC}" destId="{1637088E-F693-43B6-8A80-19CC95C867CD}" srcOrd="0" destOrd="0" presId="urn:microsoft.com/office/officeart/2005/8/layout/lProcess3"/>
    <dgm:cxn modelId="{FD521FCA-B6E7-4317-8807-90B66D2A6FE3}" srcId="{F218EFDB-BC97-495B-96FF-7CF138F18C6F}" destId="{DA84D257-1664-464D-AC1A-32BF5AE4C70D}" srcOrd="0" destOrd="0" parTransId="{5F410CA6-404F-41A9-8A45-1EFDDBB41BCB}" sibTransId="{C483C716-0E0B-48EC-84AF-9E9207DAACFA}"/>
    <dgm:cxn modelId="{C21992A2-C6A4-4167-891C-5AFE49AEC317}" srcId="{0942DECD-2167-43BF-A95C-E5CAFBE3DEE8}" destId="{D5493FF5-FD6D-4270-8935-63AD0B84C3FC}" srcOrd="0" destOrd="0" parTransId="{23DB34A4-10F0-4D1C-893B-77F05C72790D}" sibTransId="{A376C09C-1BAE-4886-8115-73095A883A36}"/>
    <dgm:cxn modelId="{A107FCA1-D98D-4925-A660-CDADA98D7AE7}" srcId="{0942DECD-2167-43BF-A95C-E5CAFBE3DEE8}" destId="{01B889B7-4C2E-4E74-83BC-D62E21987EB9}" srcOrd="2" destOrd="0" parTransId="{90D0E5D1-C7E0-416E-A319-86CA1A66C9F7}" sibTransId="{BEA75CBE-9CAC-4AEF-B6DE-4BA260B9F071}"/>
    <dgm:cxn modelId="{02F0152E-FC5E-4D67-BB1A-1BB30472B6E1}" type="presOf" srcId="{0942DECD-2167-43BF-A95C-E5CAFBE3DEE8}" destId="{7902BF17-BDEB-4AE6-8A32-F5367871E894}" srcOrd="0" destOrd="0" presId="urn:microsoft.com/office/officeart/2005/8/layout/lProcess3"/>
    <dgm:cxn modelId="{1C081A98-30B8-4422-976A-7CA7D1031CB0}" type="presOf" srcId="{F218EFDB-BC97-495B-96FF-7CF138F18C6F}" destId="{AF74BB31-9B11-422A-BE46-4E0178C5844F}" srcOrd="0" destOrd="0" presId="urn:microsoft.com/office/officeart/2005/8/layout/lProcess3"/>
    <dgm:cxn modelId="{F55C67DE-7177-4DE8-8254-76F63345EB4E}" srcId="{01B889B7-4C2E-4E74-83BC-D62E21987EB9}" destId="{737467B0-6E81-449F-86CB-3F59DE1D7F0A}" srcOrd="0" destOrd="0" parTransId="{5B735878-6462-4F53-855B-C87A81892A9A}" sibTransId="{EEAFAA0A-5CE1-439D-826C-F6DF47084F0F}"/>
    <dgm:cxn modelId="{C704F9DD-7544-4BE0-94C2-A6E700D37554}" type="presOf" srcId="{737467B0-6E81-449F-86CB-3F59DE1D7F0A}" destId="{0D8E54DF-20EF-437B-94BC-425B366527E7}" srcOrd="0" destOrd="0" presId="urn:microsoft.com/office/officeart/2005/8/layout/lProcess3"/>
    <dgm:cxn modelId="{67D963F5-BEB6-4A3F-ABA1-F5AB4CFB9ED9}" type="presOf" srcId="{01B889B7-4C2E-4E74-83BC-D62E21987EB9}" destId="{AF7A6720-CC9C-4C5F-B55E-E21B6739020C}" srcOrd="0" destOrd="0" presId="urn:microsoft.com/office/officeart/2005/8/layout/lProcess3"/>
    <dgm:cxn modelId="{3BB4FB8E-D325-45DE-B641-EF9025A7AEDF}" type="presOf" srcId="{DA84D257-1664-464D-AC1A-32BF5AE4C70D}" destId="{CCC0E052-7EE7-42D9-99AA-9366EA4ACD18}" srcOrd="0" destOrd="0" presId="urn:microsoft.com/office/officeart/2005/8/layout/lProcess3"/>
    <dgm:cxn modelId="{371DA538-349D-4EBD-83AA-A68BC06A1A5A}" type="presOf" srcId="{E27C5557-A782-4EAF-82F8-2092ED8435AE}" destId="{91497D76-CEBA-440F-9549-395D06827149}" srcOrd="0" destOrd="0" presId="urn:microsoft.com/office/officeart/2005/8/layout/lProcess3"/>
    <dgm:cxn modelId="{1D7D5126-73ED-4595-BEE1-986CFB8DF600}" srcId="{0942DECD-2167-43BF-A95C-E5CAFBE3DEE8}" destId="{F218EFDB-BC97-495B-96FF-7CF138F18C6F}" srcOrd="1" destOrd="0" parTransId="{CE4F23BD-B9BB-4207-A08B-00F0E655490B}" sibTransId="{143510B7-3472-49DA-AF5A-B7219688E401}"/>
    <dgm:cxn modelId="{84164FF5-8967-40A3-952B-3E5A377F7510}" type="presParOf" srcId="{7902BF17-BDEB-4AE6-8A32-F5367871E894}" destId="{78443D16-F206-4F67-8E2F-6C0C20971BEA}" srcOrd="0" destOrd="0" presId="urn:microsoft.com/office/officeart/2005/8/layout/lProcess3"/>
    <dgm:cxn modelId="{BB115C4D-FE8A-49B6-BD36-6B837F48BB32}" type="presParOf" srcId="{78443D16-F206-4F67-8E2F-6C0C20971BEA}" destId="{1637088E-F693-43B6-8A80-19CC95C867CD}" srcOrd="0" destOrd="0" presId="urn:microsoft.com/office/officeart/2005/8/layout/lProcess3"/>
    <dgm:cxn modelId="{E18E19F2-E64D-4F4F-96A7-758F387EE5EA}" type="presParOf" srcId="{78443D16-F206-4F67-8E2F-6C0C20971BEA}" destId="{9DC2904F-CCCA-46A3-899A-52E91E05EFC5}" srcOrd="1" destOrd="0" presId="urn:microsoft.com/office/officeart/2005/8/layout/lProcess3"/>
    <dgm:cxn modelId="{F3611084-B670-4FA2-9128-503E0AE17CE9}" type="presParOf" srcId="{78443D16-F206-4F67-8E2F-6C0C20971BEA}" destId="{91497D76-CEBA-440F-9549-395D06827149}" srcOrd="2" destOrd="0" presId="urn:microsoft.com/office/officeart/2005/8/layout/lProcess3"/>
    <dgm:cxn modelId="{D3546760-3E6D-4124-9E00-3F6C6325E73E}" type="presParOf" srcId="{7902BF17-BDEB-4AE6-8A32-F5367871E894}" destId="{76CAC68B-4000-48A7-B5FD-075C56ADF582}" srcOrd="1" destOrd="0" presId="urn:microsoft.com/office/officeart/2005/8/layout/lProcess3"/>
    <dgm:cxn modelId="{66EA6EE7-3900-4F87-9DE9-DEF6E348ED46}" type="presParOf" srcId="{7902BF17-BDEB-4AE6-8A32-F5367871E894}" destId="{9B2A2C8A-E1D7-4CD4-819F-710BE663FDB8}" srcOrd="2" destOrd="0" presId="urn:microsoft.com/office/officeart/2005/8/layout/lProcess3"/>
    <dgm:cxn modelId="{2426782C-B0F9-43E9-B0A6-BCC96706E0D9}" type="presParOf" srcId="{9B2A2C8A-E1D7-4CD4-819F-710BE663FDB8}" destId="{AF74BB31-9B11-422A-BE46-4E0178C5844F}" srcOrd="0" destOrd="0" presId="urn:microsoft.com/office/officeart/2005/8/layout/lProcess3"/>
    <dgm:cxn modelId="{A69147CE-BDEA-43FC-8575-029E180B4B86}" type="presParOf" srcId="{9B2A2C8A-E1D7-4CD4-819F-710BE663FDB8}" destId="{58BBCF4D-35AD-488C-8D1F-79335A4473B1}" srcOrd="1" destOrd="0" presId="urn:microsoft.com/office/officeart/2005/8/layout/lProcess3"/>
    <dgm:cxn modelId="{87F2FFFF-2D04-47A3-8558-4EF411424586}" type="presParOf" srcId="{9B2A2C8A-E1D7-4CD4-819F-710BE663FDB8}" destId="{CCC0E052-7EE7-42D9-99AA-9366EA4ACD18}" srcOrd="2" destOrd="0" presId="urn:microsoft.com/office/officeart/2005/8/layout/lProcess3"/>
    <dgm:cxn modelId="{F6C6A4D8-4F59-46CD-BC47-70AFFA43E535}" type="presParOf" srcId="{7902BF17-BDEB-4AE6-8A32-F5367871E894}" destId="{39108B65-DDB4-4431-B6BD-29503048C262}" srcOrd="3" destOrd="0" presId="urn:microsoft.com/office/officeart/2005/8/layout/lProcess3"/>
    <dgm:cxn modelId="{E89236C3-3B76-428F-B31B-7A44111693EC}" type="presParOf" srcId="{7902BF17-BDEB-4AE6-8A32-F5367871E894}" destId="{C0150D2C-063E-45AE-A6CE-DBE216CD3B85}" srcOrd="4" destOrd="0" presId="urn:microsoft.com/office/officeart/2005/8/layout/lProcess3"/>
    <dgm:cxn modelId="{3CBFF941-FE06-4F5C-8F4B-BC3B7A004CFA}" type="presParOf" srcId="{C0150D2C-063E-45AE-A6CE-DBE216CD3B85}" destId="{AF7A6720-CC9C-4C5F-B55E-E21B6739020C}" srcOrd="0" destOrd="0" presId="urn:microsoft.com/office/officeart/2005/8/layout/lProcess3"/>
    <dgm:cxn modelId="{9FEA16AA-6FEC-428F-B899-F72F29406187}" type="presParOf" srcId="{C0150D2C-063E-45AE-A6CE-DBE216CD3B85}" destId="{D483265B-B3D7-4E1C-9A7D-61C20EB30E3E}" srcOrd="1" destOrd="0" presId="urn:microsoft.com/office/officeart/2005/8/layout/lProcess3"/>
    <dgm:cxn modelId="{D895653B-EA93-4A01-9132-EE8F27AC45F1}" type="presParOf" srcId="{C0150D2C-063E-45AE-A6CE-DBE216CD3B85}" destId="{0D8E54DF-20EF-437B-94BC-425B366527E7}" srcOrd="2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20CC3E-479A-4734-AB63-A19B9EC494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DF29F3-2967-4A3C-9EA8-29942254179D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800" b="1" dirty="0" smtClean="0"/>
            <a:t>Типы питания</a:t>
          </a:r>
          <a:endParaRPr lang="ru-RU" sz="2800" b="1" dirty="0"/>
        </a:p>
      </dgm:t>
    </dgm:pt>
    <dgm:pt modelId="{05CF84D0-3055-4BE9-8FB5-508FC8373984}" type="parTrans" cxnId="{3F5D6A44-2280-4FDA-A22F-5FF29C79D8ED}">
      <dgm:prSet/>
      <dgm:spPr/>
      <dgm:t>
        <a:bodyPr/>
        <a:lstStyle/>
        <a:p>
          <a:endParaRPr lang="ru-RU"/>
        </a:p>
      </dgm:t>
    </dgm:pt>
    <dgm:pt modelId="{76973C0C-1C63-4475-A29F-B2C1064970A1}" type="sibTrans" cxnId="{3F5D6A44-2280-4FDA-A22F-5FF29C79D8ED}">
      <dgm:prSet/>
      <dgm:spPr/>
      <dgm:t>
        <a:bodyPr/>
        <a:lstStyle/>
        <a:p>
          <a:endParaRPr lang="ru-RU"/>
        </a:p>
      </dgm:t>
    </dgm:pt>
    <dgm:pt modelId="{AD822DA0-12E8-4EF0-A1F0-9BF350F5C314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800" b="1" dirty="0" smtClean="0"/>
            <a:t>Гетеротрофное </a:t>
          </a:r>
          <a:r>
            <a:rPr lang="ru-RU" sz="1600" b="1" dirty="0" smtClean="0"/>
            <a:t>–</a:t>
          </a:r>
          <a:r>
            <a:rPr lang="ru-RU" sz="1500" b="1" dirty="0" smtClean="0"/>
            <a:t> организмы потребляют  готовые органические вещества</a:t>
          </a:r>
          <a:endParaRPr lang="ru-RU" sz="1500" b="1" dirty="0"/>
        </a:p>
      </dgm:t>
    </dgm:pt>
    <dgm:pt modelId="{22FE5546-3A6E-4D34-A202-C45A3A37F5F0}" type="parTrans" cxnId="{E9BB33B5-3DB5-4579-8F92-74BE2F000616}">
      <dgm:prSet/>
      <dgm:spPr/>
      <dgm:t>
        <a:bodyPr/>
        <a:lstStyle/>
        <a:p>
          <a:endParaRPr lang="ru-RU"/>
        </a:p>
      </dgm:t>
    </dgm:pt>
    <dgm:pt modelId="{F8D9B9B0-410C-428F-875D-04A2AD32D443}" type="sibTrans" cxnId="{E9BB33B5-3DB5-4579-8F92-74BE2F000616}">
      <dgm:prSet/>
      <dgm:spPr/>
      <dgm:t>
        <a:bodyPr/>
        <a:lstStyle/>
        <a:p>
          <a:endParaRPr lang="ru-RU"/>
        </a:p>
      </dgm:t>
    </dgm:pt>
    <dgm:pt modelId="{AEFA7CDF-7713-44C0-9DB9-FDF28B05F278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b="1" dirty="0" err="1" smtClean="0"/>
            <a:t>Сапротрофы</a:t>
          </a:r>
          <a:r>
            <a:rPr lang="ru-RU" b="1" dirty="0" smtClean="0"/>
            <a:t>- потребляют мертвую органику</a:t>
          </a:r>
          <a:endParaRPr lang="ru-RU" b="1" dirty="0"/>
        </a:p>
      </dgm:t>
    </dgm:pt>
    <dgm:pt modelId="{11854C81-EA5F-4333-9323-C62A3FD791F9}" type="parTrans" cxnId="{DBC259C5-6D0E-44E8-94D0-6509CECBA0DA}">
      <dgm:prSet/>
      <dgm:spPr/>
      <dgm:t>
        <a:bodyPr/>
        <a:lstStyle/>
        <a:p>
          <a:endParaRPr lang="ru-RU"/>
        </a:p>
      </dgm:t>
    </dgm:pt>
    <dgm:pt modelId="{1C5F2163-7627-4C58-8724-8C9D0BF0E437}" type="sibTrans" cxnId="{DBC259C5-6D0E-44E8-94D0-6509CECBA0DA}">
      <dgm:prSet/>
      <dgm:spPr/>
      <dgm:t>
        <a:bodyPr/>
        <a:lstStyle/>
        <a:p>
          <a:endParaRPr lang="ru-RU"/>
        </a:p>
      </dgm:t>
    </dgm:pt>
    <dgm:pt modelId="{1FB541F4-7693-4778-8B37-E2F4D2C4F86E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b="1" dirty="0" smtClean="0"/>
            <a:t>Паразиты- питаются органическими веществами живого организма</a:t>
          </a:r>
          <a:endParaRPr lang="ru-RU" b="1" dirty="0"/>
        </a:p>
      </dgm:t>
    </dgm:pt>
    <dgm:pt modelId="{AF1FAD40-EB34-4C25-A7FE-4CF55E49DB3A}" type="parTrans" cxnId="{4415A4D2-9D9B-4B8A-9744-D841F1CD68C1}">
      <dgm:prSet/>
      <dgm:spPr/>
      <dgm:t>
        <a:bodyPr/>
        <a:lstStyle/>
        <a:p>
          <a:endParaRPr lang="ru-RU"/>
        </a:p>
      </dgm:t>
    </dgm:pt>
    <dgm:pt modelId="{9F5E4BBC-50BC-4FA7-BB13-9A316F4AC5BF}" type="sibTrans" cxnId="{4415A4D2-9D9B-4B8A-9744-D841F1CD68C1}">
      <dgm:prSet/>
      <dgm:spPr/>
      <dgm:t>
        <a:bodyPr/>
        <a:lstStyle/>
        <a:p>
          <a:endParaRPr lang="ru-RU"/>
        </a:p>
      </dgm:t>
    </dgm:pt>
    <dgm:pt modelId="{F8F15301-9645-4A0E-A7B3-DC325057E087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800" b="1" dirty="0" smtClean="0"/>
            <a:t>Автотрофное- </a:t>
          </a:r>
          <a:r>
            <a:rPr lang="ru-RU" sz="1600" b="1" dirty="0" smtClean="0"/>
            <a:t>организмы сами создают органические вещества</a:t>
          </a:r>
          <a:endParaRPr lang="ru-RU" sz="1600" b="1" dirty="0"/>
        </a:p>
      </dgm:t>
    </dgm:pt>
    <dgm:pt modelId="{3869AA16-6F66-49CD-8CBA-30FE8EC325A4}" type="parTrans" cxnId="{CF04942B-594D-441F-9C55-A8CDB52C90E3}">
      <dgm:prSet/>
      <dgm:spPr/>
      <dgm:t>
        <a:bodyPr/>
        <a:lstStyle/>
        <a:p>
          <a:endParaRPr lang="ru-RU"/>
        </a:p>
      </dgm:t>
    </dgm:pt>
    <dgm:pt modelId="{15EE3E5D-21D5-497E-914D-2663E6E7C1C4}" type="sibTrans" cxnId="{CF04942B-594D-441F-9C55-A8CDB52C90E3}">
      <dgm:prSet/>
      <dgm:spPr/>
      <dgm:t>
        <a:bodyPr/>
        <a:lstStyle/>
        <a:p>
          <a:endParaRPr lang="ru-RU"/>
        </a:p>
      </dgm:t>
    </dgm:pt>
    <dgm:pt modelId="{C9018E96-BF3D-40F9-9215-1400875CC5B3}" type="pres">
      <dgm:prSet presAssocID="{8F20CC3E-479A-4734-AB63-A19B9EC494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67C08B-5B91-48DD-A591-59875E1BF9E7}" type="pres">
      <dgm:prSet presAssocID="{C2DF29F3-2967-4A3C-9EA8-29942254179D}" presName="hierRoot1" presStyleCnt="0"/>
      <dgm:spPr/>
    </dgm:pt>
    <dgm:pt modelId="{27ACBD99-82C0-4763-A902-85254AA41260}" type="pres">
      <dgm:prSet presAssocID="{C2DF29F3-2967-4A3C-9EA8-29942254179D}" presName="composite" presStyleCnt="0"/>
      <dgm:spPr/>
    </dgm:pt>
    <dgm:pt modelId="{0F8E6A60-9A14-4145-BAC7-8260B9DA391E}" type="pres">
      <dgm:prSet presAssocID="{C2DF29F3-2967-4A3C-9EA8-29942254179D}" presName="background" presStyleLbl="node0" presStyleIdx="0" presStyleCnt="1"/>
      <dgm:spPr/>
    </dgm:pt>
    <dgm:pt modelId="{2CAC49B8-09FE-4EE5-AB5E-EB9C32F20436}" type="pres">
      <dgm:prSet presAssocID="{C2DF29F3-2967-4A3C-9EA8-29942254179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E334FE-7CD4-4D71-8084-4344AE47B633}" type="pres">
      <dgm:prSet presAssocID="{C2DF29F3-2967-4A3C-9EA8-29942254179D}" presName="hierChild2" presStyleCnt="0"/>
      <dgm:spPr/>
    </dgm:pt>
    <dgm:pt modelId="{9A262563-A703-484C-9977-BA7768544045}" type="pres">
      <dgm:prSet presAssocID="{22FE5546-3A6E-4D34-A202-C45A3A37F5F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1AB25F6-253E-41B2-90DB-B5AE2AD7B095}" type="pres">
      <dgm:prSet presAssocID="{AD822DA0-12E8-4EF0-A1F0-9BF350F5C314}" presName="hierRoot2" presStyleCnt="0"/>
      <dgm:spPr/>
    </dgm:pt>
    <dgm:pt modelId="{68ADC82F-3E05-41F8-AEAD-AEBDBC1C98FF}" type="pres">
      <dgm:prSet presAssocID="{AD822DA0-12E8-4EF0-A1F0-9BF350F5C314}" presName="composite2" presStyleCnt="0"/>
      <dgm:spPr/>
    </dgm:pt>
    <dgm:pt modelId="{36934083-1FD7-4539-B9FA-DA458C1A4068}" type="pres">
      <dgm:prSet presAssocID="{AD822DA0-12E8-4EF0-A1F0-9BF350F5C314}" presName="background2" presStyleLbl="node2" presStyleIdx="0" presStyleCnt="2"/>
      <dgm:spPr/>
    </dgm:pt>
    <dgm:pt modelId="{06D31A03-8B44-4E90-9D0F-2BA3C6D2E355}" type="pres">
      <dgm:prSet presAssocID="{AD822DA0-12E8-4EF0-A1F0-9BF350F5C314}" presName="text2" presStyleLbl="fgAcc2" presStyleIdx="0" presStyleCnt="2" custScaleX="156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DE2043-106A-4454-A81F-A0C5D798DF5D}" type="pres">
      <dgm:prSet presAssocID="{AD822DA0-12E8-4EF0-A1F0-9BF350F5C314}" presName="hierChild3" presStyleCnt="0"/>
      <dgm:spPr/>
    </dgm:pt>
    <dgm:pt modelId="{BDAB9CF4-1726-4E13-B8CE-B7A7D854EFF3}" type="pres">
      <dgm:prSet presAssocID="{11854C81-EA5F-4333-9323-C62A3FD791F9}" presName="Name17" presStyleLbl="parChTrans1D3" presStyleIdx="0" presStyleCnt="2"/>
      <dgm:spPr/>
      <dgm:t>
        <a:bodyPr/>
        <a:lstStyle/>
        <a:p>
          <a:endParaRPr lang="ru-RU"/>
        </a:p>
      </dgm:t>
    </dgm:pt>
    <dgm:pt modelId="{D401A12A-055B-4335-A5E0-0FE6B7679077}" type="pres">
      <dgm:prSet presAssocID="{AEFA7CDF-7713-44C0-9DB9-FDF28B05F278}" presName="hierRoot3" presStyleCnt="0"/>
      <dgm:spPr/>
    </dgm:pt>
    <dgm:pt modelId="{0F99695F-5121-490B-AF32-FD12FC46D9B0}" type="pres">
      <dgm:prSet presAssocID="{AEFA7CDF-7713-44C0-9DB9-FDF28B05F278}" presName="composite3" presStyleCnt="0"/>
      <dgm:spPr/>
    </dgm:pt>
    <dgm:pt modelId="{B4EE2E12-DEF1-4F89-82AC-28361FF8E246}" type="pres">
      <dgm:prSet presAssocID="{AEFA7CDF-7713-44C0-9DB9-FDF28B05F278}" presName="background3" presStyleLbl="node3" presStyleIdx="0" presStyleCnt="2"/>
      <dgm:spPr/>
    </dgm:pt>
    <dgm:pt modelId="{0E010196-5DB9-4B67-B0AF-C9622ADF24A3}" type="pres">
      <dgm:prSet presAssocID="{AEFA7CDF-7713-44C0-9DB9-FDF28B05F278}" presName="text3" presStyleLbl="fgAcc3" presStyleIdx="0" presStyleCnt="2" custScaleX="1353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4E82F8-550B-4366-AAC2-8053287593BA}" type="pres">
      <dgm:prSet presAssocID="{AEFA7CDF-7713-44C0-9DB9-FDF28B05F278}" presName="hierChild4" presStyleCnt="0"/>
      <dgm:spPr/>
    </dgm:pt>
    <dgm:pt modelId="{053F6AFD-7F18-4D66-BCFA-BCF7DD39D80B}" type="pres">
      <dgm:prSet presAssocID="{AF1FAD40-EB34-4C25-A7FE-4CF55E49DB3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EF67557-2AF2-41B7-A317-A8CC421E4C4E}" type="pres">
      <dgm:prSet presAssocID="{1FB541F4-7693-4778-8B37-E2F4D2C4F86E}" presName="hierRoot3" presStyleCnt="0"/>
      <dgm:spPr/>
    </dgm:pt>
    <dgm:pt modelId="{1A39669B-83F7-4214-95D1-037F87245CC6}" type="pres">
      <dgm:prSet presAssocID="{1FB541F4-7693-4778-8B37-E2F4D2C4F86E}" presName="composite3" presStyleCnt="0"/>
      <dgm:spPr/>
    </dgm:pt>
    <dgm:pt modelId="{FC01693F-DF86-4EBC-B36C-09B056C59DBE}" type="pres">
      <dgm:prSet presAssocID="{1FB541F4-7693-4778-8B37-E2F4D2C4F86E}" presName="background3" presStyleLbl="node3" presStyleIdx="1" presStyleCnt="2"/>
      <dgm:spPr/>
    </dgm:pt>
    <dgm:pt modelId="{14EC9FFE-14C3-4180-A4DD-4E33AEF91528}" type="pres">
      <dgm:prSet presAssocID="{1FB541F4-7693-4778-8B37-E2F4D2C4F86E}" presName="text3" presStyleLbl="fgAcc3" presStyleIdx="1" presStyleCnt="2" custScaleX="1384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27B546-9591-4100-8517-25572B26A030}" type="pres">
      <dgm:prSet presAssocID="{1FB541F4-7693-4778-8B37-E2F4D2C4F86E}" presName="hierChild4" presStyleCnt="0"/>
      <dgm:spPr/>
    </dgm:pt>
    <dgm:pt modelId="{3E1429F8-0C18-4904-865B-D95557260D63}" type="pres">
      <dgm:prSet presAssocID="{3869AA16-6F66-49CD-8CBA-30FE8EC325A4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9ED825D-5A76-453E-AE47-D09E0B1026AF}" type="pres">
      <dgm:prSet presAssocID="{F8F15301-9645-4A0E-A7B3-DC325057E087}" presName="hierRoot2" presStyleCnt="0"/>
      <dgm:spPr/>
    </dgm:pt>
    <dgm:pt modelId="{3E344807-7AB5-4580-978A-E6B6D539FECF}" type="pres">
      <dgm:prSet presAssocID="{F8F15301-9645-4A0E-A7B3-DC325057E087}" presName="composite2" presStyleCnt="0"/>
      <dgm:spPr/>
    </dgm:pt>
    <dgm:pt modelId="{AFC2E407-BE99-4311-8C3D-519BC01F4C22}" type="pres">
      <dgm:prSet presAssocID="{F8F15301-9645-4A0E-A7B3-DC325057E087}" presName="background2" presStyleLbl="node2" presStyleIdx="1" presStyleCnt="2"/>
      <dgm:spPr/>
    </dgm:pt>
    <dgm:pt modelId="{D05B5426-50EF-474F-87BF-2303C8B8AE7F}" type="pres">
      <dgm:prSet presAssocID="{F8F15301-9645-4A0E-A7B3-DC325057E087}" presName="text2" presStyleLbl="fgAcc2" presStyleIdx="1" presStyleCnt="2" custScaleX="1357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49E323-57EC-4A39-A869-639CA2287FFE}" type="pres">
      <dgm:prSet presAssocID="{F8F15301-9645-4A0E-A7B3-DC325057E087}" presName="hierChild3" presStyleCnt="0"/>
      <dgm:spPr/>
    </dgm:pt>
  </dgm:ptLst>
  <dgm:cxnLst>
    <dgm:cxn modelId="{DBC259C5-6D0E-44E8-94D0-6509CECBA0DA}" srcId="{AD822DA0-12E8-4EF0-A1F0-9BF350F5C314}" destId="{AEFA7CDF-7713-44C0-9DB9-FDF28B05F278}" srcOrd="0" destOrd="0" parTransId="{11854C81-EA5F-4333-9323-C62A3FD791F9}" sibTransId="{1C5F2163-7627-4C58-8724-8C9D0BF0E437}"/>
    <dgm:cxn modelId="{2128CF0C-EDB4-4B29-B8AD-D37FF8A8A08C}" type="presOf" srcId="{11854C81-EA5F-4333-9323-C62A3FD791F9}" destId="{BDAB9CF4-1726-4E13-B8CE-B7A7D854EFF3}" srcOrd="0" destOrd="0" presId="urn:microsoft.com/office/officeart/2005/8/layout/hierarchy1"/>
    <dgm:cxn modelId="{249D5301-9CDD-4254-975D-E78B1236ED7F}" type="presOf" srcId="{AF1FAD40-EB34-4C25-A7FE-4CF55E49DB3A}" destId="{053F6AFD-7F18-4D66-BCFA-BCF7DD39D80B}" srcOrd="0" destOrd="0" presId="urn:microsoft.com/office/officeart/2005/8/layout/hierarchy1"/>
    <dgm:cxn modelId="{27CBB8A6-2474-4DF0-96AC-344C53776593}" type="presOf" srcId="{8F20CC3E-479A-4734-AB63-A19B9EC49482}" destId="{C9018E96-BF3D-40F9-9215-1400875CC5B3}" srcOrd="0" destOrd="0" presId="urn:microsoft.com/office/officeart/2005/8/layout/hierarchy1"/>
    <dgm:cxn modelId="{5286E480-28EF-47F1-B193-B7BCC9D811D5}" type="presOf" srcId="{C2DF29F3-2967-4A3C-9EA8-29942254179D}" destId="{2CAC49B8-09FE-4EE5-AB5E-EB9C32F20436}" srcOrd="0" destOrd="0" presId="urn:microsoft.com/office/officeart/2005/8/layout/hierarchy1"/>
    <dgm:cxn modelId="{F9F6C511-657F-4E6E-AB39-DAB95D2DC234}" type="presOf" srcId="{F8F15301-9645-4A0E-A7B3-DC325057E087}" destId="{D05B5426-50EF-474F-87BF-2303C8B8AE7F}" srcOrd="0" destOrd="0" presId="urn:microsoft.com/office/officeart/2005/8/layout/hierarchy1"/>
    <dgm:cxn modelId="{CF04942B-594D-441F-9C55-A8CDB52C90E3}" srcId="{C2DF29F3-2967-4A3C-9EA8-29942254179D}" destId="{F8F15301-9645-4A0E-A7B3-DC325057E087}" srcOrd="1" destOrd="0" parTransId="{3869AA16-6F66-49CD-8CBA-30FE8EC325A4}" sibTransId="{15EE3E5D-21D5-497E-914D-2663E6E7C1C4}"/>
    <dgm:cxn modelId="{0B1C5FA4-1CCE-4105-A134-CE033FC5D68B}" type="presOf" srcId="{AD822DA0-12E8-4EF0-A1F0-9BF350F5C314}" destId="{06D31A03-8B44-4E90-9D0F-2BA3C6D2E355}" srcOrd="0" destOrd="0" presId="urn:microsoft.com/office/officeart/2005/8/layout/hierarchy1"/>
    <dgm:cxn modelId="{2B1599B6-4CD1-44AA-9D5D-4439C9FF6075}" type="presOf" srcId="{22FE5546-3A6E-4D34-A202-C45A3A37F5F0}" destId="{9A262563-A703-484C-9977-BA7768544045}" srcOrd="0" destOrd="0" presId="urn:microsoft.com/office/officeart/2005/8/layout/hierarchy1"/>
    <dgm:cxn modelId="{210B935E-70D8-4531-8BDB-BEDB619ED5C7}" type="presOf" srcId="{1FB541F4-7693-4778-8B37-E2F4D2C4F86E}" destId="{14EC9FFE-14C3-4180-A4DD-4E33AEF91528}" srcOrd="0" destOrd="0" presId="urn:microsoft.com/office/officeart/2005/8/layout/hierarchy1"/>
    <dgm:cxn modelId="{8DBE6573-28AE-4800-A859-4F4BFB409695}" type="presOf" srcId="{AEFA7CDF-7713-44C0-9DB9-FDF28B05F278}" destId="{0E010196-5DB9-4B67-B0AF-C9622ADF24A3}" srcOrd="0" destOrd="0" presId="urn:microsoft.com/office/officeart/2005/8/layout/hierarchy1"/>
    <dgm:cxn modelId="{4415A4D2-9D9B-4B8A-9744-D841F1CD68C1}" srcId="{AD822DA0-12E8-4EF0-A1F0-9BF350F5C314}" destId="{1FB541F4-7693-4778-8B37-E2F4D2C4F86E}" srcOrd="1" destOrd="0" parTransId="{AF1FAD40-EB34-4C25-A7FE-4CF55E49DB3A}" sibTransId="{9F5E4BBC-50BC-4FA7-BB13-9A316F4AC5BF}"/>
    <dgm:cxn modelId="{E9BB33B5-3DB5-4579-8F92-74BE2F000616}" srcId="{C2DF29F3-2967-4A3C-9EA8-29942254179D}" destId="{AD822DA0-12E8-4EF0-A1F0-9BF350F5C314}" srcOrd="0" destOrd="0" parTransId="{22FE5546-3A6E-4D34-A202-C45A3A37F5F0}" sibTransId="{F8D9B9B0-410C-428F-875D-04A2AD32D443}"/>
    <dgm:cxn modelId="{3F5D6A44-2280-4FDA-A22F-5FF29C79D8ED}" srcId="{8F20CC3E-479A-4734-AB63-A19B9EC49482}" destId="{C2DF29F3-2967-4A3C-9EA8-29942254179D}" srcOrd="0" destOrd="0" parTransId="{05CF84D0-3055-4BE9-8FB5-508FC8373984}" sibTransId="{76973C0C-1C63-4475-A29F-B2C1064970A1}"/>
    <dgm:cxn modelId="{336A4DC1-3F55-4216-92CA-04DF33966FF2}" type="presOf" srcId="{3869AA16-6F66-49CD-8CBA-30FE8EC325A4}" destId="{3E1429F8-0C18-4904-865B-D95557260D63}" srcOrd="0" destOrd="0" presId="urn:microsoft.com/office/officeart/2005/8/layout/hierarchy1"/>
    <dgm:cxn modelId="{DA047853-782D-4A57-AFDE-79AD0704EEA1}" type="presParOf" srcId="{C9018E96-BF3D-40F9-9215-1400875CC5B3}" destId="{6967C08B-5B91-48DD-A591-59875E1BF9E7}" srcOrd="0" destOrd="0" presId="urn:microsoft.com/office/officeart/2005/8/layout/hierarchy1"/>
    <dgm:cxn modelId="{14C1FD02-F451-4A0A-909F-D9151F8E6D4A}" type="presParOf" srcId="{6967C08B-5B91-48DD-A591-59875E1BF9E7}" destId="{27ACBD99-82C0-4763-A902-85254AA41260}" srcOrd="0" destOrd="0" presId="urn:microsoft.com/office/officeart/2005/8/layout/hierarchy1"/>
    <dgm:cxn modelId="{6C51A71F-ABE6-4A8A-B03A-08B93698B651}" type="presParOf" srcId="{27ACBD99-82C0-4763-A902-85254AA41260}" destId="{0F8E6A60-9A14-4145-BAC7-8260B9DA391E}" srcOrd="0" destOrd="0" presId="urn:microsoft.com/office/officeart/2005/8/layout/hierarchy1"/>
    <dgm:cxn modelId="{49E4D885-4977-4865-B537-A483BCCDCA93}" type="presParOf" srcId="{27ACBD99-82C0-4763-A902-85254AA41260}" destId="{2CAC49B8-09FE-4EE5-AB5E-EB9C32F20436}" srcOrd="1" destOrd="0" presId="urn:microsoft.com/office/officeart/2005/8/layout/hierarchy1"/>
    <dgm:cxn modelId="{F31D5698-0B03-4036-9460-75BA6095CF3E}" type="presParOf" srcId="{6967C08B-5B91-48DD-A591-59875E1BF9E7}" destId="{3AE334FE-7CD4-4D71-8084-4344AE47B633}" srcOrd="1" destOrd="0" presId="urn:microsoft.com/office/officeart/2005/8/layout/hierarchy1"/>
    <dgm:cxn modelId="{77A2B0D3-72C5-42F4-9DF5-C04FA597DECA}" type="presParOf" srcId="{3AE334FE-7CD4-4D71-8084-4344AE47B633}" destId="{9A262563-A703-484C-9977-BA7768544045}" srcOrd="0" destOrd="0" presId="urn:microsoft.com/office/officeart/2005/8/layout/hierarchy1"/>
    <dgm:cxn modelId="{1E1D90EF-3E09-41A3-8A65-99B7A04EC98D}" type="presParOf" srcId="{3AE334FE-7CD4-4D71-8084-4344AE47B633}" destId="{71AB25F6-253E-41B2-90DB-B5AE2AD7B095}" srcOrd="1" destOrd="0" presId="urn:microsoft.com/office/officeart/2005/8/layout/hierarchy1"/>
    <dgm:cxn modelId="{E39FA4D5-6F55-4662-808E-701CBFC48AB5}" type="presParOf" srcId="{71AB25F6-253E-41B2-90DB-B5AE2AD7B095}" destId="{68ADC82F-3E05-41F8-AEAD-AEBDBC1C98FF}" srcOrd="0" destOrd="0" presId="urn:microsoft.com/office/officeart/2005/8/layout/hierarchy1"/>
    <dgm:cxn modelId="{0AC042DA-A6D4-446F-818D-ED427AD1AA11}" type="presParOf" srcId="{68ADC82F-3E05-41F8-AEAD-AEBDBC1C98FF}" destId="{36934083-1FD7-4539-B9FA-DA458C1A4068}" srcOrd="0" destOrd="0" presId="urn:microsoft.com/office/officeart/2005/8/layout/hierarchy1"/>
    <dgm:cxn modelId="{CD4AAEEF-CDD0-497A-95EC-3ABCE6C12241}" type="presParOf" srcId="{68ADC82F-3E05-41F8-AEAD-AEBDBC1C98FF}" destId="{06D31A03-8B44-4E90-9D0F-2BA3C6D2E355}" srcOrd="1" destOrd="0" presId="urn:microsoft.com/office/officeart/2005/8/layout/hierarchy1"/>
    <dgm:cxn modelId="{442214D8-5FDF-49E6-A120-BA9BCBBC778F}" type="presParOf" srcId="{71AB25F6-253E-41B2-90DB-B5AE2AD7B095}" destId="{8FDE2043-106A-4454-A81F-A0C5D798DF5D}" srcOrd="1" destOrd="0" presId="urn:microsoft.com/office/officeart/2005/8/layout/hierarchy1"/>
    <dgm:cxn modelId="{ADE847A4-BE18-4343-B8EE-5843F7ED3862}" type="presParOf" srcId="{8FDE2043-106A-4454-A81F-A0C5D798DF5D}" destId="{BDAB9CF4-1726-4E13-B8CE-B7A7D854EFF3}" srcOrd="0" destOrd="0" presId="urn:microsoft.com/office/officeart/2005/8/layout/hierarchy1"/>
    <dgm:cxn modelId="{388E3C84-E12C-47CE-ADFE-C1AA7BAFB8F1}" type="presParOf" srcId="{8FDE2043-106A-4454-A81F-A0C5D798DF5D}" destId="{D401A12A-055B-4335-A5E0-0FE6B7679077}" srcOrd="1" destOrd="0" presId="urn:microsoft.com/office/officeart/2005/8/layout/hierarchy1"/>
    <dgm:cxn modelId="{0AA2BB4E-5910-4D47-9BDA-B9A38B5E6017}" type="presParOf" srcId="{D401A12A-055B-4335-A5E0-0FE6B7679077}" destId="{0F99695F-5121-490B-AF32-FD12FC46D9B0}" srcOrd="0" destOrd="0" presId="urn:microsoft.com/office/officeart/2005/8/layout/hierarchy1"/>
    <dgm:cxn modelId="{A276DB61-969A-4D7B-A5EB-48F5958FABCF}" type="presParOf" srcId="{0F99695F-5121-490B-AF32-FD12FC46D9B0}" destId="{B4EE2E12-DEF1-4F89-82AC-28361FF8E246}" srcOrd="0" destOrd="0" presId="urn:microsoft.com/office/officeart/2005/8/layout/hierarchy1"/>
    <dgm:cxn modelId="{6EC41935-68ED-407E-89B7-740AFD9CFFDD}" type="presParOf" srcId="{0F99695F-5121-490B-AF32-FD12FC46D9B0}" destId="{0E010196-5DB9-4B67-B0AF-C9622ADF24A3}" srcOrd="1" destOrd="0" presId="urn:microsoft.com/office/officeart/2005/8/layout/hierarchy1"/>
    <dgm:cxn modelId="{97381C53-E075-4EB5-97F3-40C1AFA4091A}" type="presParOf" srcId="{D401A12A-055B-4335-A5E0-0FE6B7679077}" destId="{714E82F8-550B-4366-AAC2-8053287593BA}" srcOrd="1" destOrd="0" presId="urn:microsoft.com/office/officeart/2005/8/layout/hierarchy1"/>
    <dgm:cxn modelId="{9F892439-7C0C-463D-B4AD-123ED256E6AC}" type="presParOf" srcId="{8FDE2043-106A-4454-A81F-A0C5D798DF5D}" destId="{053F6AFD-7F18-4D66-BCFA-BCF7DD39D80B}" srcOrd="2" destOrd="0" presId="urn:microsoft.com/office/officeart/2005/8/layout/hierarchy1"/>
    <dgm:cxn modelId="{D85818A1-0FCB-4E0B-8153-4075D556953F}" type="presParOf" srcId="{8FDE2043-106A-4454-A81F-A0C5D798DF5D}" destId="{4EF67557-2AF2-41B7-A317-A8CC421E4C4E}" srcOrd="3" destOrd="0" presId="urn:microsoft.com/office/officeart/2005/8/layout/hierarchy1"/>
    <dgm:cxn modelId="{FF378D03-ED97-4ACB-A2A3-FB92D2989C07}" type="presParOf" srcId="{4EF67557-2AF2-41B7-A317-A8CC421E4C4E}" destId="{1A39669B-83F7-4214-95D1-037F87245CC6}" srcOrd="0" destOrd="0" presId="urn:microsoft.com/office/officeart/2005/8/layout/hierarchy1"/>
    <dgm:cxn modelId="{8DC50881-00C1-4513-9AF6-A0A1D66FD61A}" type="presParOf" srcId="{1A39669B-83F7-4214-95D1-037F87245CC6}" destId="{FC01693F-DF86-4EBC-B36C-09B056C59DBE}" srcOrd="0" destOrd="0" presId="urn:microsoft.com/office/officeart/2005/8/layout/hierarchy1"/>
    <dgm:cxn modelId="{934D3724-DFAF-4A03-8666-9C1292D6BA74}" type="presParOf" srcId="{1A39669B-83F7-4214-95D1-037F87245CC6}" destId="{14EC9FFE-14C3-4180-A4DD-4E33AEF91528}" srcOrd="1" destOrd="0" presId="urn:microsoft.com/office/officeart/2005/8/layout/hierarchy1"/>
    <dgm:cxn modelId="{C4C10ABF-8039-49F6-9377-F7E3288F6901}" type="presParOf" srcId="{4EF67557-2AF2-41B7-A317-A8CC421E4C4E}" destId="{7527B546-9591-4100-8517-25572B26A030}" srcOrd="1" destOrd="0" presId="urn:microsoft.com/office/officeart/2005/8/layout/hierarchy1"/>
    <dgm:cxn modelId="{0F69C98F-805B-4792-A72A-3BB40E3473FD}" type="presParOf" srcId="{3AE334FE-7CD4-4D71-8084-4344AE47B633}" destId="{3E1429F8-0C18-4904-865B-D95557260D63}" srcOrd="2" destOrd="0" presId="urn:microsoft.com/office/officeart/2005/8/layout/hierarchy1"/>
    <dgm:cxn modelId="{8F572718-4E2D-4627-90BF-94080C1ADFBB}" type="presParOf" srcId="{3AE334FE-7CD4-4D71-8084-4344AE47B633}" destId="{C9ED825D-5A76-453E-AE47-D09E0B1026AF}" srcOrd="3" destOrd="0" presId="urn:microsoft.com/office/officeart/2005/8/layout/hierarchy1"/>
    <dgm:cxn modelId="{BC0B1E9B-0232-4CF0-9362-95EE067AFF20}" type="presParOf" srcId="{C9ED825D-5A76-453E-AE47-D09E0B1026AF}" destId="{3E344807-7AB5-4580-978A-E6B6D539FECF}" srcOrd="0" destOrd="0" presId="urn:microsoft.com/office/officeart/2005/8/layout/hierarchy1"/>
    <dgm:cxn modelId="{AF1D0E0E-802D-4223-898B-532561911C3D}" type="presParOf" srcId="{3E344807-7AB5-4580-978A-E6B6D539FECF}" destId="{AFC2E407-BE99-4311-8C3D-519BC01F4C22}" srcOrd="0" destOrd="0" presId="urn:microsoft.com/office/officeart/2005/8/layout/hierarchy1"/>
    <dgm:cxn modelId="{EF79F46C-2677-4405-8920-420B0CDF9F44}" type="presParOf" srcId="{3E344807-7AB5-4580-978A-E6B6D539FECF}" destId="{D05B5426-50EF-474F-87BF-2303C8B8AE7F}" srcOrd="1" destOrd="0" presId="urn:microsoft.com/office/officeart/2005/8/layout/hierarchy1"/>
    <dgm:cxn modelId="{857112C4-BFB8-4EE4-A3E3-A5E18CADF9F0}" type="presParOf" srcId="{C9ED825D-5A76-453E-AE47-D09E0B1026AF}" destId="{1D49E323-57EC-4A39-A869-639CA2287FFE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088E-F693-43B6-8A80-19CC95C867CD}">
      <dsp:nvSpPr>
        <dsp:cNvPr id="0" name=""/>
        <dsp:cNvSpPr/>
      </dsp:nvSpPr>
      <dsp:spPr>
        <a:xfrm>
          <a:off x="137" y="440669"/>
          <a:ext cx="3938289" cy="1575315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009900"/>
              </a:solidFill>
            </a:rPr>
            <a:t>Гипотеза</a:t>
          </a:r>
          <a:endParaRPr lang="ru-RU" sz="4400" b="1" kern="1200" dirty="0">
            <a:solidFill>
              <a:srgbClr val="009900"/>
            </a:solidFill>
          </a:endParaRPr>
        </a:p>
      </dsp:txBody>
      <dsp:txXfrm>
        <a:off x="787795" y="440669"/>
        <a:ext cx="2362974" cy="1575315"/>
      </dsp:txXfrm>
    </dsp:sp>
    <dsp:sp modelId="{91497D76-CEBA-440F-9549-395D06827149}">
      <dsp:nvSpPr>
        <dsp:cNvPr id="0" name=""/>
        <dsp:cNvSpPr/>
      </dsp:nvSpPr>
      <dsp:spPr>
        <a:xfrm>
          <a:off x="3426448" y="574571"/>
          <a:ext cx="4764965" cy="1307511"/>
        </a:xfrm>
        <a:prstGeom prst="chevron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FF0000"/>
              </a:solidFill>
            </a:rPr>
            <a:t>следствие</a:t>
          </a:r>
          <a:endParaRPr lang="ru-RU" sz="4000" b="1" kern="1200" dirty="0">
            <a:solidFill>
              <a:srgbClr val="FF0000"/>
            </a:solidFill>
          </a:endParaRPr>
        </a:p>
      </dsp:txBody>
      <dsp:txXfrm>
        <a:off x="4080204" y="574571"/>
        <a:ext cx="3457454" cy="1307511"/>
      </dsp:txXfrm>
    </dsp:sp>
    <dsp:sp modelId="{AF74BB31-9B11-422A-BE46-4E0178C5844F}">
      <dsp:nvSpPr>
        <dsp:cNvPr id="0" name=""/>
        <dsp:cNvSpPr/>
      </dsp:nvSpPr>
      <dsp:spPr>
        <a:xfrm>
          <a:off x="137" y="2236529"/>
          <a:ext cx="3938289" cy="1575315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Если организмы устроены сложно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787795" y="2236529"/>
        <a:ext cx="2362974" cy="1575315"/>
      </dsp:txXfrm>
    </dsp:sp>
    <dsp:sp modelId="{CCC0E052-7EE7-42D9-99AA-9366EA4ACD18}">
      <dsp:nvSpPr>
        <dsp:cNvPr id="0" name=""/>
        <dsp:cNvSpPr/>
      </dsp:nvSpPr>
      <dsp:spPr>
        <a:xfrm>
          <a:off x="3426448" y="2370431"/>
          <a:ext cx="4854334" cy="1307511"/>
        </a:xfrm>
        <a:prstGeom prst="chevron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То жизнеспособны, приспособлены, широко распространены</a:t>
          </a:r>
          <a:endParaRPr lang="ru-RU" sz="2400" b="1" kern="1200" dirty="0"/>
        </a:p>
      </dsp:txBody>
      <dsp:txXfrm>
        <a:off x="4080204" y="2370431"/>
        <a:ext cx="3546823" cy="1307511"/>
      </dsp:txXfrm>
    </dsp:sp>
    <dsp:sp modelId="{AF7A6720-CC9C-4C5F-B55E-E21B6739020C}">
      <dsp:nvSpPr>
        <dsp:cNvPr id="0" name=""/>
        <dsp:cNvSpPr/>
      </dsp:nvSpPr>
      <dsp:spPr>
        <a:xfrm>
          <a:off x="137" y="4032389"/>
          <a:ext cx="3938289" cy="1575315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Если организмы устроены просто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787795" y="4032389"/>
        <a:ext cx="2362974" cy="1575315"/>
      </dsp:txXfrm>
    </dsp:sp>
    <dsp:sp modelId="{0D8E54DF-20EF-437B-94BC-425B366527E7}">
      <dsp:nvSpPr>
        <dsp:cNvPr id="0" name=""/>
        <dsp:cNvSpPr/>
      </dsp:nvSpPr>
      <dsp:spPr>
        <a:xfrm>
          <a:off x="3426448" y="4166291"/>
          <a:ext cx="4825307" cy="1307511"/>
        </a:xfrm>
        <a:prstGeom prst="chevron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То не жизнеспособны, не приспособлены, встречаются редко</a:t>
          </a:r>
          <a:endParaRPr lang="ru-RU" sz="2800" b="1" kern="1200" dirty="0"/>
        </a:p>
      </dsp:txBody>
      <dsp:txXfrm>
        <a:off x="4080204" y="4166291"/>
        <a:ext cx="3517796" cy="1307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429F8-0C18-4904-865B-D95557260D63}">
      <dsp:nvSpPr>
        <dsp:cNvPr id="0" name=""/>
        <dsp:cNvSpPr/>
      </dsp:nvSpPr>
      <dsp:spPr>
        <a:xfrm>
          <a:off x="4849752" y="1223186"/>
          <a:ext cx="1720788" cy="560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48"/>
              </a:lnTo>
              <a:lnTo>
                <a:pt x="1720788" y="381748"/>
              </a:lnTo>
              <a:lnTo>
                <a:pt x="1720788" y="5601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3F6AFD-7F18-4D66-BCFA-BCF7DD39D80B}">
      <dsp:nvSpPr>
        <dsp:cNvPr id="0" name=""/>
        <dsp:cNvSpPr/>
      </dsp:nvSpPr>
      <dsp:spPr>
        <a:xfrm>
          <a:off x="3328818" y="3006462"/>
          <a:ext cx="1517745" cy="560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48"/>
              </a:lnTo>
              <a:lnTo>
                <a:pt x="1517745" y="381748"/>
              </a:lnTo>
              <a:lnTo>
                <a:pt x="1517745" y="5601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B9CF4-1726-4E13-B8CE-B7A7D854EFF3}">
      <dsp:nvSpPr>
        <dsp:cNvPr id="0" name=""/>
        <dsp:cNvSpPr/>
      </dsp:nvSpPr>
      <dsp:spPr>
        <a:xfrm>
          <a:off x="1781208" y="3006462"/>
          <a:ext cx="1547610" cy="560183"/>
        </a:xfrm>
        <a:custGeom>
          <a:avLst/>
          <a:gdLst/>
          <a:ahLst/>
          <a:cxnLst/>
          <a:rect l="0" t="0" r="0" b="0"/>
          <a:pathLst>
            <a:path>
              <a:moveTo>
                <a:pt x="1547610" y="0"/>
              </a:moveTo>
              <a:lnTo>
                <a:pt x="1547610" y="381748"/>
              </a:lnTo>
              <a:lnTo>
                <a:pt x="0" y="381748"/>
              </a:lnTo>
              <a:lnTo>
                <a:pt x="0" y="5601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62563-A703-484C-9977-BA7768544045}">
      <dsp:nvSpPr>
        <dsp:cNvPr id="0" name=""/>
        <dsp:cNvSpPr/>
      </dsp:nvSpPr>
      <dsp:spPr>
        <a:xfrm>
          <a:off x="3328818" y="1223186"/>
          <a:ext cx="1520933" cy="560183"/>
        </a:xfrm>
        <a:custGeom>
          <a:avLst/>
          <a:gdLst/>
          <a:ahLst/>
          <a:cxnLst/>
          <a:rect l="0" t="0" r="0" b="0"/>
          <a:pathLst>
            <a:path>
              <a:moveTo>
                <a:pt x="1520933" y="0"/>
              </a:moveTo>
              <a:lnTo>
                <a:pt x="1520933" y="381748"/>
              </a:lnTo>
              <a:lnTo>
                <a:pt x="0" y="381748"/>
              </a:lnTo>
              <a:lnTo>
                <a:pt x="0" y="5601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E6A60-9A14-4145-BAC7-8260B9DA391E}">
      <dsp:nvSpPr>
        <dsp:cNvPr id="0" name=""/>
        <dsp:cNvSpPr/>
      </dsp:nvSpPr>
      <dsp:spPr>
        <a:xfrm>
          <a:off x="3886686" y="92"/>
          <a:ext cx="1926131" cy="122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C49B8-09FE-4EE5-AB5E-EB9C32F20436}">
      <dsp:nvSpPr>
        <dsp:cNvPr id="0" name=""/>
        <dsp:cNvSpPr/>
      </dsp:nvSpPr>
      <dsp:spPr>
        <a:xfrm>
          <a:off x="4100701" y="203406"/>
          <a:ext cx="1926131" cy="12230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Типы питания</a:t>
          </a:r>
          <a:endParaRPr lang="ru-RU" sz="2800" b="1" kern="1200" dirty="0"/>
        </a:p>
      </dsp:txBody>
      <dsp:txXfrm>
        <a:off x="4136524" y="239229"/>
        <a:ext cx="1854485" cy="1151447"/>
      </dsp:txXfrm>
    </dsp:sp>
    <dsp:sp modelId="{36934083-1FD7-4539-B9FA-DA458C1A4068}">
      <dsp:nvSpPr>
        <dsp:cNvPr id="0" name=""/>
        <dsp:cNvSpPr/>
      </dsp:nvSpPr>
      <dsp:spPr>
        <a:xfrm>
          <a:off x="1822044" y="1783369"/>
          <a:ext cx="3013548" cy="122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31A03-8B44-4E90-9D0F-2BA3C6D2E355}">
      <dsp:nvSpPr>
        <dsp:cNvPr id="0" name=""/>
        <dsp:cNvSpPr/>
      </dsp:nvSpPr>
      <dsp:spPr>
        <a:xfrm>
          <a:off x="2036059" y="1986683"/>
          <a:ext cx="3013548" cy="12230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Гетеротрофное </a:t>
          </a:r>
          <a:r>
            <a:rPr lang="ru-RU" sz="1600" b="1" kern="1200" dirty="0" smtClean="0"/>
            <a:t>–</a:t>
          </a:r>
          <a:r>
            <a:rPr lang="ru-RU" sz="1500" b="1" kern="1200" dirty="0" smtClean="0"/>
            <a:t> организмы потребляют  готовые органические вещества</a:t>
          </a:r>
          <a:endParaRPr lang="ru-RU" sz="1500" b="1" kern="1200" dirty="0"/>
        </a:p>
      </dsp:txBody>
      <dsp:txXfrm>
        <a:off x="2071882" y="2022506"/>
        <a:ext cx="2941902" cy="1151447"/>
      </dsp:txXfrm>
    </dsp:sp>
    <dsp:sp modelId="{B4EE2E12-DEF1-4F89-82AC-28361FF8E246}">
      <dsp:nvSpPr>
        <dsp:cNvPr id="0" name=""/>
        <dsp:cNvSpPr/>
      </dsp:nvSpPr>
      <dsp:spPr>
        <a:xfrm>
          <a:off x="477477" y="3566645"/>
          <a:ext cx="2607461" cy="122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10196-5DB9-4B67-B0AF-C9622ADF24A3}">
      <dsp:nvSpPr>
        <dsp:cNvPr id="0" name=""/>
        <dsp:cNvSpPr/>
      </dsp:nvSpPr>
      <dsp:spPr>
        <a:xfrm>
          <a:off x="691492" y="3769959"/>
          <a:ext cx="2607461" cy="12230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Сапротрофы</a:t>
          </a:r>
          <a:r>
            <a:rPr lang="ru-RU" sz="1800" b="1" kern="1200" dirty="0" smtClean="0"/>
            <a:t>- потребляют мертвую органику</a:t>
          </a:r>
          <a:endParaRPr lang="ru-RU" sz="1800" b="1" kern="1200" dirty="0"/>
        </a:p>
      </dsp:txBody>
      <dsp:txXfrm>
        <a:off x="727315" y="3805782"/>
        <a:ext cx="2535815" cy="1151447"/>
      </dsp:txXfrm>
    </dsp:sp>
    <dsp:sp modelId="{FC01693F-DF86-4EBC-B36C-09B056C59DBE}">
      <dsp:nvSpPr>
        <dsp:cNvPr id="0" name=""/>
        <dsp:cNvSpPr/>
      </dsp:nvSpPr>
      <dsp:spPr>
        <a:xfrm>
          <a:off x="3512968" y="3566645"/>
          <a:ext cx="2667191" cy="122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C9FFE-14C3-4180-A4DD-4E33AEF91528}">
      <dsp:nvSpPr>
        <dsp:cNvPr id="0" name=""/>
        <dsp:cNvSpPr/>
      </dsp:nvSpPr>
      <dsp:spPr>
        <a:xfrm>
          <a:off x="3726983" y="3769959"/>
          <a:ext cx="2667191" cy="12230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Паразиты- питаются органическими веществами живого организма</a:t>
          </a:r>
          <a:endParaRPr lang="ru-RU" sz="1800" b="1" kern="1200" dirty="0"/>
        </a:p>
      </dsp:txBody>
      <dsp:txXfrm>
        <a:off x="3762806" y="3805782"/>
        <a:ext cx="2595545" cy="1151447"/>
      </dsp:txXfrm>
    </dsp:sp>
    <dsp:sp modelId="{AFC2E407-BE99-4311-8C3D-519BC01F4C22}">
      <dsp:nvSpPr>
        <dsp:cNvPr id="0" name=""/>
        <dsp:cNvSpPr/>
      </dsp:nvSpPr>
      <dsp:spPr>
        <a:xfrm>
          <a:off x="5263622" y="1783369"/>
          <a:ext cx="2613837" cy="122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B5426-50EF-474F-87BF-2303C8B8AE7F}">
      <dsp:nvSpPr>
        <dsp:cNvPr id="0" name=""/>
        <dsp:cNvSpPr/>
      </dsp:nvSpPr>
      <dsp:spPr>
        <a:xfrm>
          <a:off x="5477636" y="1986683"/>
          <a:ext cx="2613837" cy="1223093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Автотрофное- </a:t>
          </a:r>
          <a:r>
            <a:rPr lang="ru-RU" sz="1600" b="1" kern="1200" dirty="0" smtClean="0"/>
            <a:t>организмы сами создают органические вещества</a:t>
          </a:r>
          <a:endParaRPr lang="ru-RU" sz="1600" b="1" kern="1200" dirty="0"/>
        </a:p>
      </dsp:txBody>
      <dsp:txXfrm>
        <a:off x="5513459" y="2022506"/>
        <a:ext cx="2542191" cy="115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85E49BA-0666-4B05-989B-0EF7E74361D1}" type="datetimeFigureOut">
              <a:rPr lang="ru-RU" smtClean="0"/>
              <a:pPr/>
              <a:t>16.01.2017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F9BE207-AFC4-47F3-868E-AABB21D6739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microsoft.com/office/2007/relationships/media" Target="../media/media1.mp3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3.png"/><Relationship Id="rId7" Type="http://schemas.openxmlformats.org/officeDocument/2006/relationships/slide" Target="slide4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10" Type="http://schemas.openxmlformats.org/officeDocument/2006/relationships/slide" Target="slide52.xml"/><Relationship Id="rId4" Type="http://schemas.openxmlformats.org/officeDocument/2006/relationships/slide" Target="slide50.xml"/><Relationship Id="rId9" Type="http://schemas.openxmlformats.org/officeDocument/2006/relationships/slide" Target="slide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7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t1.gstatic.com/images?q=tbn:ANd9GcRhqk_3-eg5qoExXF3nQQRN3Bh0yXVTG6yEEpLzioDOgapmXWiv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4733565">
            <a:off x="2039468" y="98024"/>
            <a:ext cx="4964649" cy="6544825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00034" y="21431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Биология, 5 класс </a:t>
            </a:r>
            <a:endParaRPr kumimoji="0" lang="ru-RU" sz="44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2" descr="http://t1.gstatic.com/images?q=tbn:ANd9GcRhqk_3-eg5qoExXF3nQQRN3Bh0yXVTG6yEEpLzioDOgapmXWiv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437133">
            <a:off x="4754801" y="5424111"/>
            <a:ext cx="562789" cy="7419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Учитель биологии Сидоренко Е.Н.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8641"/>
            <a:ext cx="7772400" cy="116071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МБОУ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Астаховская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школа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Царства живой природы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36360854"/>
              </p:ext>
            </p:extLst>
          </p:nvPr>
        </p:nvGraphicFramePr>
        <p:xfrm>
          <a:off x="539552" y="1340767"/>
          <a:ext cx="8175601" cy="493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5601"/>
              </a:tblGrid>
              <a:tr h="41924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Империи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3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Клеточные</a:t>
                      </a: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ru-RU" sz="36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Неклеточные</a:t>
                      </a:r>
                      <a:endParaRPr lang="ru-RU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царства:                           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бактерии                        → вирусы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животные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растения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грибы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36" marR="109736" marT="0" marB="0"/>
                </a:tc>
              </a:tr>
            </a:tbl>
          </a:graphicData>
        </a:graphic>
      </p:graphicFrame>
      <p:sp>
        <p:nvSpPr>
          <p:cNvPr id="5" name="AutoShape 4"/>
          <p:cNvSpPr>
            <a:spLocks noChangeShapeType="1"/>
          </p:cNvSpPr>
          <p:nvPr/>
        </p:nvSpPr>
        <p:spPr bwMode="auto">
          <a:xfrm flipH="1">
            <a:off x="3491880" y="2286064"/>
            <a:ext cx="534988" cy="2389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/>
          <p:cNvSpPr>
            <a:spLocks noChangeShapeType="1"/>
          </p:cNvSpPr>
          <p:nvPr/>
        </p:nvSpPr>
        <p:spPr bwMode="auto">
          <a:xfrm>
            <a:off x="5153993" y="2286064"/>
            <a:ext cx="522287" cy="2389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4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Какое же это царство?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	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самые древние….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Они живут повсюду….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Без них невозможно изготовить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сметану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кефир…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Они могут быть причиной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опасных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2376264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46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973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бактерии</a:t>
            </a:r>
            <a:endParaRPr lang="ru-RU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54" y="980729"/>
            <a:ext cx="257648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57" y="3639137"/>
            <a:ext cx="1079086" cy="3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3429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№1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3968" y="3429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№2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34290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№3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400353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№4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23674" y="398299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№5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31962" y="4036422"/>
            <a:ext cx="59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№6</a:t>
            </a:r>
            <a:endParaRPr lang="ru-RU" b="1" dirty="0"/>
          </a:p>
        </p:txBody>
      </p:sp>
      <p:pic>
        <p:nvPicPr>
          <p:cNvPr id="3" name="Picture 2" descr="C:\Users\mama\Desktop\хлорел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304" y="4139951"/>
            <a:ext cx="2121272" cy="2715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ma\Desktop\zolotistyi-stafilokok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26010"/>
            <a:ext cx="2672233" cy="2132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ma\Desktop\туб палочка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2" y="1106495"/>
            <a:ext cx="2815314" cy="2052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ma\Desktop\h_pylo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06495"/>
            <a:ext cx="2448272" cy="2117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ma\Desktop\хламидоионад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05754"/>
            <a:ext cx="2669078" cy="2167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4225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проблема…</a:t>
            </a:r>
            <a:r>
              <a:rPr lang="ru-RU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распознали бактерии, т.к. не знаем их характерных признаков</a:t>
            </a:r>
          </a:p>
          <a:p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02496"/>
            <a:ext cx="3240360" cy="3494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502296" cy="1502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6799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будем формулировать цель?</a:t>
            </a:r>
            <a:endParaRPr lang="ru-RU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87253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где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бактерии,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их строение и    жизнедеятельность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00199"/>
            <a:ext cx="2687960" cy="197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3781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7200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6048672"/>
          </a:xfrm>
        </p:spPr>
        <p:txBody>
          <a:bodyPr/>
          <a:lstStyle/>
          <a:p>
            <a:endParaRPr lang="ru-RU" dirty="0" smtClean="0"/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4" name="Блок-схема: подготовка 3"/>
          <p:cNvSpPr/>
          <p:nvPr/>
        </p:nvSpPr>
        <p:spPr>
          <a:xfrm>
            <a:off x="2894035" y="188640"/>
            <a:ext cx="2952328" cy="1296144"/>
          </a:xfrm>
          <a:prstGeom prst="flowChartPreparation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  <a:r>
              <a:rPr lang="ru-RU" sz="2800" b="1" dirty="0" smtClean="0">
                <a:solidFill>
                  <a:schemeClr val="tx1"/>
                </a:solidFill>
              </a:rPr>
              <a:t>актерии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60957" y="2852936"/>
            <a:ext cx="2520280" cy="1296144"/>
          </a:xfrm>
          <a:prstGeom prst="downArrowCallout">
            <a:avLst/>
          </a:prstGeom>
          <a:solidFill>
            <a:srgbClr val="00B0F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Где обитают?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193848" y="2848604"/>
            <a:ext cx="2448272" cy="1296144"/>
          </a:xfrm>
          <a:prstGeom prst="downArrowCallout">
            <a:avLst/>
          </a:prstGeom>
          <a:solidFill>
            <a:srgbClr val="00B0F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Каково строение?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846363" y="2848604"/>
            <a:ext cx="2448272" cy="1296144"/>
          </a:xfrm>
          <a:prstGeom prst="downArrowCallout">
            <a:avLst/>
          </a:prstGeom>
          <a:solidFill>
            <a:srgbClr val="00B0F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происходят процессы жизнедеятельности?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3415151" y="1592230"/>
            <a:ext cx="1910096" cy="1255808"/>
          </a:xfrm>
          <a:prstGeom prst="downArrow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Что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у</a:t>
            </a:r>
            <a:r>
              <a:rPr lang="ru-RU" b="1" dirty="0" smtClean="0">
                <a:solidFill>
                  <a:schemeClr val="tx1"/>
                </a:solidFill>
              </a:rPr>
              <a:t>знать?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3198270">
            <a:off x="4801586" y="3388338"/>
            <a:ext cx="372791" cy="2376264"/>
          </a:xfrm>
          <a:prstGeom prst="downArrow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342554">
            <a:off x="8105302" y="3527947"/>
            <a:ext cx="360040" cy="2088232"/>
          </a:xfrm>
          <a:prstGeom prst="downArrow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763237">
            <a:off x="6051648" y="3799787"/>
            <a:ext cx="360040" cy="1671539"/>
          </a:xfrm>
          <a:prstGeom prst="downArrow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682148" y="5033247"/>
            <a:ext cx="2396906" cy="1009088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Размножение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37885" y="5112251"/>
            <a:ext cx="2160240" cy="1008112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Питание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079053" y="5327658"/>
            <a:ext cx="2758831" cy="1269694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Перенесение неблагоприятных условий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94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«Строение и жизнедеятельность бактерий»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4777"/>
            <a:ext cx="41910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0716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Планирование работы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1"/>
            <a:ext cx="8003232" cy="39890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1.Применяем знания в разных ситуациях</a:t>
            </a:r>
          </a:p>
          <a:p>
            <a:pPr marL="0" indent="0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3. Выявляем учебную проблему</a:t>
            </a:r>
          </a:p>
          <a:p>
            <a:pPr marL="0" indent="0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4. </a:t>
            </a:r>
            <a:r>
              <a:rPr lang="ru-RU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</a:t>
            </a: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ормулируем цель урока</a:t>
            </a:r>
          </a:p>
          <a:p>
            <a:pPr marL="0" indent="0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2.Изучаем информацию , выполняем задания</a:t>
            </a:r>
          </a:p>
          <a:p>
            <a:pPr marL="0" indent="0">
              <a:buNone/>
            </a:pPr>
            <a:r>
              <a:rPr lang="ru-RU" b="1" i="1" dirty="0" smtClean="0"/>
              <a:t>  Пункты </a:t>
            </a:r>
            <a:r>
              <a:rPr lang="ru-RU" b="1" i="1" dirty="0"/>
              <a:t>плана перепутались</a:t>
            </a:r>
            <a:r>
              <a:rPr lang="ru-RU" b="1" i="1" dirty="0" smtClean="0"/>
              <a:t>,</a:t>
            </a:r>
          </a:p>
          <a:p>
            <a:pPr marL="0" indent="0">
              <a:buNone/>
            </a:pPr>
            <a:r>
              <a:rPr lang="ru-RU" b="1" i="1" dirty="0" smtClean="0"/>
              <a:t>  расставьте </a:t>
            </a:r>
            <a:r>
              <a:rPr lang="ru-RU" b="1" i="1" dirty="0"/>
              <a:t>их по порядку!!!</a:t>
            </a:r>
          </a:p>
          <a:p>
            <a:pPr marL="0" indent="0">
              <a:buNone/>
            </a:pP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85222"/>
            <a:ext cx="1807468" cy="1807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04138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96752"/>
            <a:ext cx="7848872" cy="532859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Выявляем учебную проблему</a:t>
            </a:r>
          </a:p>
          <a:p>
            <a:pPr marL="0" indent="0">
              <a:buNone/>
            </a:pP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Формулируем цель урока</a:t>
            </a:r>
          </a:p>
          <a:p>
            <a:pPr marL="0" indent="0">
              <a:buNone/>
            </a:pP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Изучаем информацию , выполняем задания</a:t>
            </a:r>
          </a:p>
          <a:p>
            <a:pPr marL="0" indent="0">
              <a:buNone/>
            </a:pPr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6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Применяем знания в разных ситуациях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9874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480"/>
                            </p:stCondLst>
                            <p:childTnLst>
                              <p:par>
                                <p:cTn id="28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400"/>
                            </p:stCondLst>
                            <p:childTnLst>
                              <p:par>
                                <p:cTn id="3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600"/>
                            </p:stCondLst>
                            <p:childTnLst>
                              <p:par>
                                <p:cTn id="34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ent.onliner.by/forum/9cc/d85/300250/800x800/334414ba0b83d78c45056f05ef67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36903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Первая вершина </a:t>
            </a:r>
            <a:br>
              <a:rPr lang="ru-RU" dirty="0" smtClean="0"/>
            </a:br>
            <a:r>
              <a:rPr lang="ru-RU" dirty="0" smtClean="0"/>
              <a:t>Камнепад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93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«Думать – самая трудная работа, вот, вероятно, почему этим занимаются столь немногие» </a:t>
            </a:r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Форд. </a:t>
            </a:r>
            <a:b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288032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33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060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роблемно-познавательная задача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Бактерии появились на Земле более 3,5 </a:t>
            </a:r>
            <a:r>
              <a:rPr lang="ru-RU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млр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лет назад. И до сих пор эта самая древняя и примитивная группа является процветающей, наряду с гораздо более сложными организмами, почему?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2520280" cy="16077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9020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474987288"/>
              </p:ext>
            </p:extLst>
          </p:nvPr>
        </p:nvGraphicFramePr>
        <p:xfrm>
          <a:off x="539552" y="476250"/>
          <a:ext cx="8280920" cy="604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603333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ПРОТИВОРЕЧИЕ:</a:t>
            </a:r>
            <a:r>
              <a:rPr lang="ru-RU" sz="3200" dirty="0" smtClean="0"/>
              <a:t>  </a:t>
            </a:r>
            <a:r>
              <a:rPr lang="ru-RU" sz="3600" b="1" i="1" dirty="0" smtClean="0"/>
              <a:t>Но </a:t>
            </a:r>
            <a:r>
              <a:rPr lang="ru-RU" sz="3600" b="1" i="1" dirty="0"/>
              <a:t>это не так, несмотря, на простое строение и древний возраст, бактерии вездесущи и удивительно жизнеспособны. 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95519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3117215" algn="r"/>
              </a:tabLst>
            </a:pPr>
            <a:r>
              <a:rPr lang="ru-RU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Times New Roman"/>
              </a:rPr>
              <a:t>Гипотеза: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sz="3600" b="1" dirty="0">
                <a:latin typeface="Times New Roman"/>
                <a:ea typeface="Calibri"/>
              </a:rPr>
              <a:t>Значит, они имеют некие особенности, позволяющие им быть такими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4989"/>
            <a:ext cx="2587703" cy="182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55906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456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7638"/>
            <a:ext cx="2808312" cy="2463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3384376" cy="225263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Метеосводка </a:t>
            </a:r>
            <a:r>
              <a:rPr lang="ru-RU" sz="4400" dirty="0" smtClean="0">
                <a:solidFill>
                  <a:srgbClr val="C00000"/>
                </a:solidFill>
              </a:rPr>
              <a:t>П а с м у р н о !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3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 №1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(эталон)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57748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ФОРМА БАКТЕРИЙ</a:t>
            </a:r>
          </a:p>
          <a:p>
            <a:pPr marL="0" indent="0" algn="ctr">
              <a:buNone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93" y="1489301"/>
            <a:ext cx="1333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4" y="1484784"/>
            <a:ext cx="1333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09" y="1508525"/>
            <a:ext cx="1333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66454"/>
            <a:ext cx="208823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81420"/>
            <a:ext cx="2016224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56036"/>
            <a:ext cx="2016224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02011" y="2369820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БАЦИЛЛЫ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5928" y="236982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СПИРИЛЛЫ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68588" y="236982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ВИБРИОНЫ</a:t>
            </a:r>
            <a:endParaRPr lang="ru-RU" b="1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8449"/>
            <a:ext cx="1656184" cy="1471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20" y="3528449"/>
            <a:ext cx="1704148" cy="1471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53" y="3528448"/>
            <a:ext cx="1808302" cy="1471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33" y="3528449"/>
            <a:ext cx="1857352" cy="1471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53" y="1504477"/>
            <a:ext cx="1333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1630"/>
            <a:ext cx="208823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848" y="231847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кокки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25000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6912768" cy="49685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н о 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8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11677"/>
            <a:ext cx="2808312" cy="3188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384376" cy="318874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Метеосводка 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а с м у р н о !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3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2" y="305558"/>
            <a:ext cx="3362871" cy="2778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83660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3" y="3661863"/>
            <a:ext cx="2981325" cy="233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211960" y="313864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Бактериальная клетка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5013176"/>
            <a:ext cx="444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Растительная клетка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09926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 №2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(эталон)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052736"/>
          <a:ext cx="7344815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983"/>
                <a:gridCol w="2378502"/>
                <a:gridCol w="2365330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Признак сравнения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</a:rPr>
                        <a:t>Бактериальная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клетка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</a:rPr>
                        <a:t>Растительная 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клетка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  <a:tr h="512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1.Оболочка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</a:rPr>
                        <a:t>+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2.Ядро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</a:rPr>
                        <a:t>-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7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3.Хлоропласты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</a:rPr>
                        <a:t>-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4.Цитоплазма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</a:rPr>
                        <a:t>+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6269"/>
            <a:ext cx="2851523" cy="194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35596"/>
            <a:ext cx="2592288" cy="214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55" y="4586269"/>
            <a:ext cx="2981125" cy="2045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56257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6912768" cy="4968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6656784" cy="13620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н о 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35144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–игра</a:t>
            </a:r>
            <a:br>
              <a:rPr lang="ru-RU" sz="6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“Покорение 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вершины знаний”</a:t>
            </a:r>
            <a:b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7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0035" y="594928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</a:t>
            </a:r>
            <a:r>
              <a:rPr lang="ru-RU" sz="2000" b="1" u="sng" dirty="0" smtClean="0">
                <a:solidFill>
                  <a:srgbClr val="FF0000"/>
                </a:solidFill>
              </a:rPr>
              <a:t>В почве  2500-3000 млн на 1см3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7764" y="14847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О</a:t>
            </a:r>
            <a:r>
              <a:rPr lang="ru-RU" sz="2000" b="1" u="sng" dirty="0" smtClean="0">
                <a:solidFill>
                  <a:srgbClr val="FF0000"/>
                </a:solidFill>
              </a:rPr>
              <a:t>т </a:t>
            </a:r>
            <a:r>
              <a:rPr lang="ru-RU" sz="2000" b="1" u="sng" dirty="0">
                <a:solidFill>
                  <a:srgbClr val="FF0000"/>
                </a:solidFill>
              </a:rPr>
              <a:t>5 до 300 тыс. в 1 </a:t>
            </a:r>
            <a:r>
              <a:rPr lang="ru-RU" sz="2000" b="1" u="sng" dirty="0" smtClean="0">
                <a:solidFill>
                  <a:srgbClr val="FF0000"/>
                </a:solidFill>
              </a:rPr>
              <a:t>м3</a:t>
            </a:r>
          </a:p>
          <a:p>
            <a:pPr algn="ctr"/>
            <a:r>
              <a:rPr lang="ru-RU" sz="2000" b="1" u="sng" dirty="0" smtClean="0">
                <a:solidFill>
                  <a:srgbClr val="FF0000"/>
                </a:solidFill>
              </a:rPr>
              <a:t>воздуха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68188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Чистая вода содержит 100-200 бактерий в 1 </a:t>
            </a:r>
            <a:r>
              <a:rPr lang="ru-RU" sz="2000" b="1" u="sng" dirty="0" smtClean="0">
                <a:solidFill>
                  <a:srgbClr val="FF0000"/>
                </a:solidFill>
              </a:rPr>
              <a:t>мл</a:t>
            </a:r>
            <a:endParaRPr lang="ru-RU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417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475252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Покорение высоты №2</a:t>
            </a:r>
            <a:br>
              <a:rPr lang="ru-RU" dirty="0" smtClean="0"/>
            </a:br>
            <a:r>
              <a:rPr lang="ru-RU" dirty="0" smtClean="0"/>
              <a:t>Снежная лавина 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26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6340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Проблемно-познавательная  задача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400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Бактерии могут погибать под влиянием солнечных лучей, низких температур, химических веществ, при высушивании. Почему, несмотря на все это, они очень многочисленны? Почему так быстро восполняются </a:t>
            </a:r>
            <a:endParaRPr lang="ru-RU" sz="4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их 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потери?</a:t>
            </a:r>
          </a:p>
          <a:p>
            <a:pPr marL="0" indent="0">
              <a:buNone/>
            </a:pP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78585"/>
            <a:ext cx="1944216" cy="23887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0839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Гипотеза: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 многочисленны, потому что они очень быстро размножаются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8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562074"/>
          </a:xfrm>
        </p:spPr>
        <p:txBody>
          <a:bodyPr>
            <a:noAutofit/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rgbClr val="AC66BB">
                        <a:satMod val="155000"/>
                      </a:srgbClr>
                    </a:gs>
                    <a:gs pos="100000">
                      <a:srgbClr val="AC66BB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 №3: (эталон) </a:t>
            </a:r>
            <a:endParaRPr lang="ru-RU" sz="4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3245605"/>
              </p:ext>
            </p:extLst>
          </p:nvPr>
        </p:nvGraphicFramePr>
        <p:xfrm>
          <a:off x="323528" y="1196752"/>
          <a:ext cx="8568952" cy="499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1856995" cy="1392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1725980" cy="12944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" y="1700808"/>
            <a:ext cx="2008693" cy="1584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872366"/>
            <a:ext cx="2146881" cy="1940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9000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Привал «Ну и ну !»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352928" cy="4575621"/>
          </a:xfrm>
        </p:spPr>
      </p:pic>
      <p:pic>
        <p:nvPicPr>
          <p:cNvPr id="5" name="Fizkultminutka_-_Fizminutka_Ani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844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12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Проблемно-познавательная 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8092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Сибирская язва смертельно опасное заболевание. Если, животное погибает от этого недуга, то его труп обязательно сжигают . </a:t>
            </a:r>
            <a:endParaRPr lang="ru-RU" sz="4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Почему 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412479" cy="2412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2245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660"/>
                            </p:stCondLst>
                            <p:childTnLst>
                              <p:par>
                                <p:cTn id="2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 №4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(эталон)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</a:rPr>
              <a:t>Закончить предложение:  </a:t>
            </a:r>
            <a:r>
              <a:rPr lang="ru-RU" sz="3600" b="1" i="1" dirty="0">
                <a:latin typeface="Times New Roman"/>
                <a:ea typeface="Calibri"/>
              </a:rPr>
              <a:t>Трупы павших животных сжигают, потому что </a:t>
            </a:r>
            <a:endParaRPr lang="ru-RU" sz="3600" b="1" i="1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sz="3600" b="1" i="1" u="sng" dirty="0" smtClean="0">
                <a:latin typeface="Times New Roman"/>
                <a:ea typeface="Calibri"/>
              </a:rPr>
              <a:t>в </a:t>
            </a:r>
            <a:r>
              <a:rPr lang="ru-RU" sz="3600" b="1" i="1" u="sng" dirty="0">
                <a:latin typeface="Times New Roman"/>
                <a:ea typeface="Calibri"/>
              </a:rPr>
              <a:t>почве могут </a:t>
            </a:r>
            <a:r>
              <a:rPr lang="ru-RU" sz="3600" b="1" i="1" u="sng" dirty="0" smtClean="0">
                <a:latin typeface="Times New Roman"/>
                <a:ea typeface="Calibri"/>
              </a:rPr>
              <a:t> остаться споры бактерий, возбудителей сибирской                                 язвы</a:t>
            </a:r>
            <a:endParaRPr lang="ru-RU" sz="3600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4251"/>
            <a:ext cx="5832648" cy="1581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720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4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Третья высота</a:t>
            </a:r>
            <a:endParaRPr lang="ru-RU" sz="4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Ледовая трещина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alp.org.ua/wp-content/uploads/2010/12/new_photo_12541114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232" b="25232"/>
          <a:stretch>
            <a:fillRect/>
          </a:stretch>
        </p:blipFill>
        <p:spPr bwMode="auto">
          <a:xfrm>
            <a:off x="467544" y="332656"/>
            <a:ext cx="8208912" cy="4394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08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 №5: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(эталон)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7776864" cy="5544616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/>
              <a:t>1.Бактерии не имеют </a:t>
            </a:r>
            <a:r>
              <a:rPr lang="ru-RU" sz="3600" b="1" dirty="0" smtClean="0"/>
              <a:t>ядра   +</a:t>
            </a:r>
          </a:p>
          <a:p>
            <a:pPr marL="0" indent="0">
              <a:buNone/>
            </a:pPr>
            <a:r>
              <a:rPr lang="ru-RU" sz="3600" b="1" dirty="0" smtClean="0"/>
              <a:t>2.У </a:t>
            </a:r>
            <a:r>
              <a:rPr lang="ru-RU" sz="3600" b="1" dirty="0"/>
              <a:t>бактерий нет наследственной </a:t>
            </a:r>
            <a:r>
              <a:rPr lang="ru-RU" sz="3600" b="1" dirty="0" smtClean="0"/>
              <a:t>информации   -     </a:t>
            </a:r>
          </a:p>
          <a:p>
            <a:pPr marL="0" indent="0">
              <a:buNone/>
            </a:pPr>
            <a:r>
              <a:rPr lang="ru-RU" sz="3600" b="1" dirty="0" smtClean="0"/>
              <a:t>3.Бактерии </a:t>
            </a:r>
            <a:r>
              <a:rPr lang="ru-RU" sz="3600" b="1" dirty="0"/>
              <a:t>быстро размножаются путем </a:t>
            </a:r>
            <a:r>
              <a:rPr lang="ru-RU" sz="3600" b="1" dirty="0" smtClean="0"/>
              <a:t>деления  +</a:t>
            </a:r>
            <a:endParaRPr lang="ru-RU" sz="3600" b="1" dirty="0"/>
          </a:p>
          <a:p>
            <a:pPr marL="0" indent="0">
              <a:buNone/>
            </a:pPr>
            <a:r>
              <a:rPr lang="ru-RU" sz="3600" b="1" dirty="0"/>
              <a:t>4. Больше всего бактерий содержится в воздухе   </a:t>
            </a:r>
            <a:r>
              <a:rPr lang="ru-RU" sz="3600" b="1" dirty="0" smtClean="0"/>
              <a:t>-</a:t>
            </a:r>
            <a:endParaRPr lang="ru-RU" sz="3600" b="1" dirty="0"/>
          </a:p>
          <a:p>
            <a:pPr marL="0" indent="0">
              <a:buNone/>
            </a:pPr>
            <a:r>
              <a:rPr lang="ru-RU" sz="3600" b="1" dirty="0" smtClean="0"/>
              <a:t>5.При </a:t>
            </a:r>
            <a:r>
              <a:rPr lang="ru-RU" sz="3600" b="1" dirty="0"/>
              <a:t>благоприятных условиях бактерии образуют </a:t>
            </a:r>
            <a:r>
              <a:rPr lang="ru-RU" sz="3600" b="1" dirty="0" smtClean="0"/>
              <a:t>споры  -</a:t>
            </a: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78793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thebmc.co.uk/media/images/Articles/shutterstock_148600229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645910" cy="580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239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973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Найди бактерии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54" y="980729"/>
            <a:ext cx="257648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57" y="3639137"/>
            <a:ext cx="1079086" cy="3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909" y="3223921"/>
            <a:ext cx="25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№</a:t>
            </a:r>
            <a:r>
              <a:rPr lang="ru-RU" b="1" u="sng" dirty="0" smtClean="0">
                <a:solidFill>
                  <a:srgbClr val="FF0000"/>
                </a:solidFill>
              </a:rPr>
              <a:t>1туберкулезная палочка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3463" y="3235466"/>
            <a:ext cx="257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№2амеба обыкновенная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7852" y="331126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№3хеликобактер </a:t>
            </a:r>
            <a:r>
              <a:rPr lang="ru-RU" b="1" u="sng" dirty="0" err="1" smtClean="0">
                <a:solidFill>
                  <a:srgbClr val="FF0000"/>
                </a:solidFill>
              </a:rPr>
              <a:t>пилори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7" y="4003535"/>
            <a:ext cx="248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№4хлорелла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792906"/>
            <a:ext cx="267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№5золотистый стафилококк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0364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№6хламидомонада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Picture 2" descr="C:\Users\mama\Desktop\хлорел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304" y="4139951"/>
            <a:ext cx="2121272" cy="2715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ma\Desktop\zolotistyi-stafilokok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26010"/>
            <a:ext cx="2672233" cy="2132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ma\Desktop\туб палочка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2" y="1106495"/>
            <a:ext cx="2815314" cy="2052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ma\Desktop\h_pylo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06495"/>
            <a:ext cx="2448272" cy="2117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ma\Desktop\хламидоионад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05754"/>
            <a:ext cx="2669078" cy="2167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4268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Переведите набранные вами баллы в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оценку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400" b="1" dirty="0" smtClean="0"/>
              <a:t>23- 21б</a:t>
            </a:r>
            <a:r>
              <a:rPr lang="ru-RU" sz="2400" b="1" dirty="0"/>
              <a:t>.-   «</a:t>
            </a:r>
            <a:r>
              <a:rPr lang="ru-RU" sz="2400" b="1" dirty="0" smtClean="0"/>
              <a:t>5»    Покорили вершину знаний</a:t>
            </a:r>
          </a:p>
          <a:p>
            <a:pPr marL="0" indent="0">
              <a:buNone/>
            </a:pPr>
            <a:r>
              <a:rPr lang="ru-RU" sz="2400" b="1" dirty="0" smtClean="0"/>
              <a:t>20 </a:t>
            </a:r>
            <a:r>
              <a:rPr lang="ru-RU" sz="2400" b="1" dirty="0"/>
              <a:t>– </a:t>
            </a:r>
            <a:r>
              <a:rPr lang="ru-RU" sz="2400" b="1" dirty="0" smtClean="0"/>
              <a:t>12б</a:t>
            </a:r>
            <a:r>
              <a:rPr lang="ru-RU" sz="2400" b="1" dirty="0"/>
              <a:t>.  -  «4</a:t>
            </a:r>
            <a:r>
              <a:rPr lang="ru-RU" sz="2400" b="1" dirty="0" smtClean="0"/>
              <a:t>» покорили две высоты</a:t>
            </a:r>
            <a:endParaRPr lang="ru-RU" sz="2400" b="1" dirty="0"/>
          </a:p>
          <a:p>
            <a:pPr marL="0" indent="0">
              <a:buNone/>
            </a:pPr>
            <a:r>
              <a:rPr lang="ru-RU" sz="2400" b="1" dirty="0" smtClean="0"/>
              <a:t>11 </a:t>
            </a:r>
            <a:r>
              <a:rPr lang="ru-RU" sz="2400" b="1" dirty="0"/>
              <a:t>– 5б. </a:t>
            </a:r>
            <a:r>
              <a:rPr lang="ru-RU" sz="2400" b="1" dirty="0" smtClean="0"/>
              <a:t>-  </a:t>
            </a:r>
            <a:r>
              <a:rPr lang="ru-RU" sz="2400" b="1" dirty="0"/>
              <a:t>«3» </a:t>
            </a:r>
            <a:r>
              <a:rPr lang="ru-RU" sz="2400" b="1" dirty="0" smtClean="0"/>
              <a:t>   покорили одну высоту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7963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«Неоконченное предложение»: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-Самым трудным для меня на уроке было…..</a:t>
            </a:r>
            <a:endParaRPr lang="ru-RU" b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-Самым интересным для меня на уроке было…..</a:t>
            </a:r>
            <a:endParaRPr lang="ru-RU" b="1" dirty="0">
              <a:ea typeface="Calibri"/>
              <a:cs typeface="Times New Roman"/>
            </a:endParaRPr>
          </a:p>
          <a:p>
            <a:r>
              <a:rPr lang="ru-RU" sz="3600" b="1" dirty="0" smtClean="0">
                <a:latin typeface="Times New Roman"/>
                <a:ea typeface="Calibri"/>
              </a:rPr>
              <a:t> -</a:t>
            </a:r>
            <a:r>
              <a:rPr lang="ru-RU" sz="3600" b="1" dirty="0">
                <a:latin typeface="Times New Roman"/>
                <a:ea typeface="Calibri"/>
              </a:rPr>
              <a:t>Я оценил(а) свою работу на уроке </a:t>
            </a:r>
            <a:r>
              <a:rPr lang="ru-RU" sz="3600" b="1" dirty="0" smtClean="0">
                <a:latin typeface="Times New Roman"/>
                <a:ea typeface="Calibri"/>
              </a:rPr>
              <a:t> на</a:t>
            </a:r>
            <a:r>
              <a:rPr lang="ru-RU" sz="3600" b="1" dirty="0">
                <a:latin typeface="Times New Roman"/>
                <a:ea typeface="Calibri"/>
              </a:rPr>
              <a:t>….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3762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Домашнее задание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Обязательное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задание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п.11, П.т.№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41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latin typeface="Times New Roman"/>
                <a:ea typeface="Calibri"/>
              </a:rPr>
              <a:t>По </a:t>
            </a:r>
            <a:r>
              <a:rPr lang="ru-RU" b="1" dirty="0">
                <a:latin typeface="Times New Roman"/>
                <a:ea typeface="Calibri"/>
              </a:rPr>
              <a:t>выбору: </a:t>
            </a:r>
            <a:endParaRPr lang="ru-RU" b="1" dirty="0" smtClean="0">
              <a:latin typeface="Times New Roman"/>
              <a:ea typeface="Calibri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Calibri"/>
              </a:rPr>
              <a:t>Какие </a:t>
            </a:r>
            <a:r>
              <a:rPr lang="ru-RU" dirty="0">
                <a:latin typeface="Times New Roman"/>
                <a:ea typeface="Calibri"/>
              </a:rPr>
              <a:t>условия являются неблагоприятными для бактерий? </a:t>
            </a:r>
            <a:r>
              <a:rPr lang="ru-RU" dirty="0" smtClean="0">
                <a:latin typeface="Times New Roman"/>
                <a:ea typeface="Calibri"/>
              </a:rPr>
              <a:t>(комикс)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mtClean="0">
                <a:latin typeface="Times New Roman"/>
                <a:ea typeface="Calibri"/>
              </a:rPr>
              <a:t>Придумайте </a:t>
            </a:r>
            <a:r>
              <a:rPr lang="ru-RU" dirty="0">
                <a:latin typeface="Times New Roman"/>
                <a:ea typeface="Calibri"/>
              </a:rPr>
              <a:t>этикетку антибактериального мыла с указанием </a:t>
            </a:r>
            <a:r>
              <a:rPr lang="ru-RU" dirty="0" smtClean="0">
                <a:latin typeface="Times New Roman"/>
                <a:ea typeface="Calibri"/>
              </a:rPr>
              <a:t>символов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46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2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5973763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3" descr="Рисунок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357298"/>
            <a:ext cx="4164012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84"/>
          <p:cNvSpPr>
            <a:spLocks noChangeArrowheads="1"/>
          </p:cNvSpPr>
          <p:nvPr/>
        </p:nvSpPr>
        <p:spPr bwMode="auto">
          <a:xfrm>
            <a:off x="2339975" y="5516563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AutoShape 85"/>
          <p:cNvSpPr>
            <a:spLocks noChangeArrowheads="1"/>
          </p:cNvSpPr>
          <p:nvPr/>
        </p:nvSpPr>
        <p:spPr bwMode="auto">
          <a:xfrm>
            <a:off x="4716463" y="141287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1187450" y="479742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AutoShape 87"/>
          <p:cNvSpPr>
            <a:spLocks noChangeArrowheads="1"/>
          </p:cNvSpPr>
          <p:nvPr/>
        </p:nvSpPr>
        <p:spPr bwMode="auto">
          <a:xfrm>
            <a:off x="5364163" y="3716338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AutoShape 88"/>
          <p:cNvSpPr>
            <a:spLocks noChangeArrowheads="1"/>
          </p:cNvSpPr>
          <p:nvPr/>
        </p:nvSpPr>
        <p:spPr bwMode="auto">
          <a:xfrm>
            <a:off x="3635375" y="76517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AutoShape 89"/>
          <p:cNvSpPr>
            <a:spLocks noChangeArrowheads="1"/>
          </p:cNvSpPr>
          <p:nvPr/>
        </p:nvSpPr>
        <p:spPr bwMode="auto">
          <a:xfrm>
            <a:off x="611188" y="249237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AutoShape 90"/>
          <p:cNvSpPr>
            <a:spLocks noChangeArrowheads="1"/>
          </p:cNvSpPr>
          <p:nvPr/>
        </p:nvSpPr>
        <p:spPr bwMode="auto">
          <a:xfrm>
            <a:off x="4787900" y="479742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AutoShape 91"/>
          <p:cNvSpPr>
            <a:spLocks noChangeArrowheads="1"/>
          </p:cNvSpPr>
          <p:nvPr/>
        </p:nvSpPr>
        <p:spPr bwMode="auto">
          <a:xfrm>
            <a:off x="611188" y="3789363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AutoShape 92"/>
          <p:cNvSpPr>
            <a:spLocks noChangeArrowheads="1"/>
          </p:cNvSpPr>
          <p:nvPr/>
        </p:nvSpPr>
        <p:spPr bwMode="auto">
          <a:xfrm>
            <a:off x="1331913" y="141287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AutoShape 93"/>
          <p:cNvSpPr>
            <a:spLocks noChangeArrowheads="1"/>
          </p:cNvSpPr>
          <p:nvPr/>
        </p:nvSpPr>
        <p:spPr bwMode="auto">
          <a:xfrm>
            <a:off x="2339975" y="765175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AutoShape 94"/>
          <p:cNvSpPr>
            <a:spLocks noChangeArrowheads="1"/>
          </p:cNvSpPr>
          <p:nvPr/>
        </p:nvSpPr>
        <p:spPr bwMode="auto">
          <a:xfrm>
            <a:off x="5364163" y="2565400"/>
            <a:ext cx="647700" cy="649288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AutoShape 95"/>
          <p:cNvSpPr>
            <a:spLocks noChangeArrowheads="1"/>
          </p:cNvSpPr>
          <p:nvPr/>
        </p:nvSpPr>
        <p:spPr bwMode="auto">
          <a:xfrm>
            <a:off x="3708400" y="5516563"/>
            <a:ext cx="647700" cy="649287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2" y="0"/>
            <a:ext cx="3357586" cy="57148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Поиграем?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6500826" y="785794"/>
          <a:ext cx="1762116" cy="443961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81058"/>
                <a:gridCol w="881058"/>
              </a:tblGrid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99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6" name="Прямая соединительная линия 35"/>
          <p:cNvCxnSpPr/>
          <p:nvPr/>
        </p:nvCxnSpPr>
        <p:spPr>
          <a:xfrm rot="5400000" flipH="1" flipV="1">
            <a:off x="7037405" y="1177909"/>
            <a:ext cx="64294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Управляющая кнопка: настраиваемая 36">
            <a:hlinkClick r:id="rId4" action="ppaction://hlinksldjump" highlightClick="1"/>
          </p:cNvPr>
          <p:cNvSpPr/>
          <p:nvPr/>
        </p:nvSpPr>
        <p:spPr>
          <a:xfrm>
            <a:off x="6643702" y="857232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Управляющая кнопка: настраиваемая 37">
            <a:hlinkClick r:id="rId5" action="ppaction://hlinksldjump" highlightClick="1"/>
          </p:cNvPr>
          <p:cNvSpPr/>
          <p:nvPr/>
        </p:nvSpPr>
        <p:spPr>
          <a:xfrm>
            <a:off x="6643702" y="164305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endParaRPr lang="ru-RU" dirty="0"/>
          </a:p>
        </p:txBody>
      </p:sp>
      <p:sp>
        <p:nvSpPr>
          <p:cNvPr id="39" name="Управляющая кнопка: настраиваемая 38">
            <a:hlinkClick r:id="rId6" action="ppaction://hlinksldjump" highlightClick="1"/>
          </p:cNvPr>
          <p:cNvSpPr/>
          <p:nvPr/>
        </p:nvSpPr>
        <p:spPr>
          <a:xfrm>
            <a:off x="6643702" y="235743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Управляющая кнопка: настраиваемая 39">
            <a:hlinkClick r:id="rId6" action="ppaction://hlinksldjump" highlightClick="1"/>
          </p:cNvPr>
          <p:cNvSpPr/>
          <p:nvPr/>
        </p:nvSpPr>
        <p:spPr>
          <a:xfrm>
            <a:off x="6643702" y="307181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Управляющая кнопка: настраиваемая 40">
            <a:hlinkClick r:id="rId7" action="ppaction://hlinksldjump" highlightClick="1"/>
          </p:cNvPr>
          <p:cNvSpPr/>
          <p:nvPr/>
        </p:nvSpPr>
        <p:spPr>
          <a:xfrm>
            <a:off x="6643702" y="3857628"/>
            <a:ext cx="642942" cy="54235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3" name="Управляющая кнопка: настраиваемая 42">
            <a:hlinkClick r:id="rId8" action="ppaction://hlinksldjump" highlightClick="1"/>
          </p:cNvPr>
          <p:cNvSpPr/>
          <p:nvPr/>
        </p:nvSpPr>
        <p:spPr>
          <a:xfrm>
            <a:off x="7500958" y="857232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Управляющая кнопка: настраиваемая 43">
            <a:hlinkClick r:id="rId8" action="ppaction://hlinksldjump" highlightClick="1"/>
          </p:cNvPr>
          <p:cNvSpPr/>
          <p:nvPr/>
        </p:nvSpPr>
        <p:spPr>
          <a:xfrm>
            <a:off x="7500958" y="164305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Управляющая кнопка: настраиваемая 44">
            <a:hlinkClick r:id="rId4" action="ppaction://hlinksldjump" highlightClick="1"/>
          </p:cNvPr>
          <p:cNvSpPr/>
          <p:nvPr/>
        </p:nvSpPr>
        <p:spPr>
          <a:xfrm>
            <a:off x="7500958" y="235743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Управляющая кнопка: настраиваемая 45">
            <a:hlinkClick r:id="rId9" action="ppaction://hlinksldjump" highlightClick="1"/>
          </p:cNvPr>
          <p:cNvSpPr/>
          <p:nvPr/>
        </p:nvSpPr>
        <p:spPr>
          <a:xfrm>
            <a:off x="7500958" y="3071810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dirty="0"/>
          </a:p>
        </p:txBody>
      </p:sp>
      <p:sp>
        <p:nvSpPr>
          <p:cNvPr id="47" name="Управляющая кнопка: настраиваемая 46">
            <a:hlinkClick r:id="rId9" action="ppaction://hlinksldjump" highlightClick="1"/>
          </p:cNvPr>
          <p:cNvSpPr/>
          <p:nvPr/>
        </p:nvSpPr>
        <p:spPr>
          <a:xfrm>
            <a:off x="7500958" y="3857628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Управляющая кнопка: настраиваемая 47">
            <a:hlinkClick r:id="rId8" action="ppaction://hlinksldjump" highlightClick="1"/>
          </p:cNvPr>
          <p:cNvSpPr/>
          <p:nvPr/>
        </p:nvSpPr>
        <p:spPr>
          <a:xfrm>
            <a:off x="7500958" y="4572008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Управляющая кнопка: настраиваемая 30">
            <a:hlinkClick r:id="rId10" action="ppaction://hlinksldjump" highlightClick="1"/>
          </p:cNvPr>
          <p:cNvSpPr/>
          <p:nvPr/>
        </p:nvSpPr>
        <p:spPr>
          <a:xfrm>
            <a:off x="6643702" y="4572008"/>
            <a:ext cx="642942" cy="571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8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7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7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0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6929459" cy="5520676"/>
          </a:xfrm>
        </p:spPr>
        <p:txBody>
          <a:bodyPr>
            <a:noAutofit/>
          </a:bodyPr>
          <a:lstStyle/>
          <a:p>
            <a:pPr algn="l"/>
            <a:r>
              <a:rPr lang="ru-RU" sz="3600" dirty="0"/>
              <a:t>Объясните ситуацию: Миша заболел ангиной. Врач, посмотрев горло мальчика, назначил ему антибиотики и обязательно приём </a:t>
            </a:r>
            <a:r>
              <a:rPr lang="ru-RU" sz="3600" dirty="0" err="1"/>
              <a:t>молочно</a:t>
            </a:r>
            <a:r>
              <a:rPr lang="ru-RU" sz="3600" dirty="0"/>
              <a:t> – кислых продуктов с бактериальной флорой.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Управляющая кнопка: домой 51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643702" y="1285860"/>
            <a:ext cx="2000264" cy="42862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Проверка 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01090" y="6417209"/>
            <a:ext cx="441762" cy="44079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5786" y="571479"/>
            <a:ext cx="7715272" cy="7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Заполнить таблицу: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85813" y="217482"/>
            <a:ext cx="7572375" cy="57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Название бактерий</a:t>
            </a:r>
            <a:endParaRPr lang="ru-RU" dirty="0"/>
          </a:p>
        </p:txBody>
      </p:sp>
      <p:graphicFrame>
        <p:nvGraphicFramePr>
          <p:cNvPr id="6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77407347"/>
              </p:ext>
            </p:extLst>
          </p:nvPr>
        </p:nvGraphicFramePr>
        <p:xfrm>
          <a:off x="457199" y="2174875"/>
          <a:ext cx="4187825" cy="5309949"/>
        </p:xfrm>
        <a:graphic>
          <a:graphicData uri="http://schemas.openxmlformats.org/drawingml/2006/table">
            <a:tbl>
              <a:tblPr/>
              <a:tblGrid>
                <a:gridCol w="4187825"/>
              </a:tblGrid>
              <a:tr h="421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ookman Old Style" pitchFamily="18" charset="0"/>
                        </a:rPr>
                        <a:t>Кокки</a:t>
                      </a: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ookman Old Style" pitchFamily="18" charset="0"/>
                        </a:rPr>
                        <a:t>Бациллы</a:t>
                      </a: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ookman Old Style" pitchFamily="18" charset="0"/>
                        </a:rPr>
                        <a:t>Вибрионы</a:t>
                      </a: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ookman Old Style" pitchFamily="18" charset="0"/>
                        </a:rPr>
                        <a:t>Спириллы</a:t>
                      </a: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5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1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47687" marR="47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Форма бактерий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Шаровидные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Палочковидные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запятой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 спирали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0"/>
          <p:cNvSpPr>
            <a:spLocks noChangeArrowheads="1"/>
          </p:cNvSpPr>
          <p:nvPr/>
        </p:nvSpPr>
        <p:spPr bwMode="auto">
          <a:xfrm>
            <a:off x="4829012" y="1929737"/>
            <a:ext cx="3499010" cy="5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000" b="1" i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4757574" y="2572679"/>
            <a:ext cx="3499010" cy="5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000" b="1" i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9" name="Rectangle 62"/>
          <p:cNvSpPr>
            <a:spLocks noChangeArrowheads="1"/>
          </p:cNvSpPr>
          <p:nvPr/>
        </p:nvSpPr>
        <p:spPr bwMode="auto">
          <a:xfrm>
            <a:off x="4829012" y="3215621"/>
            <a:ext cx="3499010" cy="5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000" b="1" i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0" name="Rectangle 63"/>
          <p:cNvSpPr>
            <a:spLocks noChangeArrowheads="1"/>
          </p:cNvSpPr>
          <p:nvPr/>
        </p:nvSpPr>
        <p:spPr bwMode="auto">
          <a:xfrm>
            <a:off x="4829012" y="4072877"/>
            <a:ext cx="3499010" cy="5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000" b="1" i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1" name="Rectangle 64"/>
          <p:cNvSpPr>
            <a:spLocks noChangeArrowheads="1"/>
          </p:cNvSpPr>
          <p:nvPr/>
        </p:nvSpPr>
        <p:spPr bwMode="auto">
          <a:xfrm>
            <a:off x="4900450" y="5287323"/>
            <a:ext cx="3499010" cy="5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3000" b="1" i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9322" y="0"/>
            <a:ext cx="3092333" cy="440813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15008" y="6480160"/>
            <a:ext cx="1767047" cy="37784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Проверка 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altLang="ru-RU" sz="3600" dirty="0"/>
              <a:t>КАК БАКТЕРИИ ПЕРЕЖИВАЮТ НЕБЛАГОПРИЯТНЫЕ УСЛОВИЯ?</a:t>
            </a:r>
            <a:br>
              <a:rPr lang="ru-RU" altLang="ru-RU" sz="3600" dirty="0"/>
            </a:br>
            <a:endParaRPr lang="ru-RU" sz="3600" dirty="0"/>
          </a:p>
        </p:txBody>
      </p:sp>
      <p:sp>
        <p:nvSpPr>
          <p:cNvPr id="4" name="Содержимо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altLang="ru-RU" sz="3600" dirty="0">
                <a:solidFill>
                  <a:srgbClr val="FF0000"/>
                </a:solidFill>
              </a:rPr>
              <a:t>Бактерии образуют споры.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4" descr="http://www.autocentre-europe.com.ua/files/images/gas_models/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714488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гнутая вверх стрелка 6"/>
          <p:cNvSpPr/>
          <p:nvPr/>
        </p:nvSpPr>
        <p:spPr>
          <a:xfrm>
            <a:off x="4429124" y="714356"/>
            <a:ext cx="1371600" cy="990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flipH="1">
            <a:off x="3214678" y="714356"/>
            <a:ext cx="1447800" cy="9906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://www.autocentre-europe.com.ua/files/images/gas_models/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857364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ыгнутая вверх стрелка 18"/>
          <p:cNvSpPr/>
          <p:nvPr/>
        </p:nvSpPr>
        <p:spPr>
          <a:xfrm>
            <a:off x="4429124" y="785794"/>
            <a:ext cx="1371600" cy="69899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flipH="1">
            <a:off x="3143240" y="785794"/>
            <a:ext cx="1447800" cy="69899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и кем были открыты бактерии.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3" name="Содержимое 22"/>
          <p:cNvSpPr>
            <a:spLocks noGrp="1"/>
          </p:cNvSpPr>
          <p:nvPr>
            <p:ph type="subTitle" idx="1"/>
          </p:nvPr>
        </p:nvSpPr>
        <p:spPr>
          <a:xfrm>
            <a:off x="467544" y="3128465"/>
            <a:ext cx="8136904" cy="37295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бактерии Антонио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Левенчук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1676г. Бактерии имеют микроскопические  размеры, их можно рассмотреть в микроскоп. Но они быстро размножаются на питательной среде и образуют большое скопление – бугорок-колонию  хорошо заметную.</a:t>
            </a:r>
          </a:p>
          <a:p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71612"/>
            <a:ext cx="8208912" cy="171337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Каким образом мы можем обнаружить </a:t>
            </a:r>
            <a:br>
              <a:rPr lang="ru-RU" altLang="ru-RU" dirty="0"/>
            </a:br>
            <a:r>
              <a:rPr lang="ru-RU" altLang="ru-RU" dirty="0"/>
              <a:t>существование бактерий?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7272808" cy="1464568"/>
          </a:xfrm>
        </p:spPr>
        <p:txBody>
          <a:bodyPr/>
          <a:lstStyle/>
          <a:p>
            <a:pPr algn="l"/>
            <a:r>
              <a:rPr lang="ru-RU" altLang="ru-RU" dirty="0">
                <a:solidFill>
                  <a:srgbClr val="FF0000"/>
                </a:solidFill>
              </a:rPr>
              <a:t>По изменению среды обитания:</a:t>
            </a:r>
          </a:p>
          <a:p>
            <a:pPr algn="l"/>
            <a:r>
              <a:rPr lang="ru-RU" altLang="ru-RU" dirty="0">
                <a:solidFill>
                  <a:srgbClr val="FF0000"/>
                </a:solidFill>
              </a:rPr>
              <a:t>молоко прокисает, раствор сахара </a:t>
            </a:r>
          </a:p>
          <a:p>
            <a:pPr algn="l"/>
            <a:r>
              <a:rPr lang="ru-RU" altLang="ru-RU" dirty="0">
                <a:solidFill>
                  <a:srgbClr val="FF0000"/>
                </a:solidFill>
              </a:rPr>
              <a:t>превращается в спирт, жидкости </a:t>
            </a:r>
          </a:p>
          <a:p>
            <a:pPr algn="l"/>
            <a:r>
              <a:rPr lang="ru-RU" altLang="ru-RU" dirty="0">
                <a:solidFill>
                  <a:srgbClr val="FF0000"/>
                </a:solidFill>
              </a:rPr>
              <a:t>становятся мутными.</a:t>
            </a:r>
            <a:r>
              <a:rPr lang="ru-RU" altLang="ru-RU" dirty="0"/>
              <a:t> 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4" descr="http://www.autocentre-europe.com.ua/files/images/gas_models/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928802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гнутая вверх стрелка 5"/>
          <p:cNvSpPr/>
          <p:nvPr/>
        </p:nvSpPr>
        <p:spPr>
          <a:xfrm>
            <a:off x="4429124" y="785794"/>
            <a:ext cx="1371600" cy="990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flipH="1">
            <a:off x="3143240" y="785794"/>
            <a:ext cx="1447800" cy="9906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hoto.facegfx.com/static/vector/2015/4/14/facegfx-vector-cartoon-bag-design-vector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28800"/>
            <a:ext cx="5580620" cy="48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813" y="404664"/>
            <a:ext cx="7572375" cy="12241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4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снаряжения: “Что возьмем с собой в дорогу?” </a:t>
            </a:r>
            <a:br>
              <a:rPr lang="ru-RU" sz="4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4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85738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ru-RU" dirty="0">
                <a:latin typeface="Times New Roman" panose="02020603050405020304" pitchFamily="18" charset="0"/>
              </a:rPr>
              <a:t>Какие </a:t>
            </a:r>
            <a:r>
              <a:rPr lang="en-US" altLang="ru-RU" dirty="0" err="1">
                <a:latin typeface="Times New Roman" panose="02020603050405020304" pitchFamily="18" charset="0"/>
              </a:rPr>
              <a:t>условия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</a:rPr>
              <a:t>среды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</a:rPr>
              <a:t>могут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</a:rPr>
              <a:t>влиять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</a:rPr>
              <a:t>на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</a:rPr>
              <a:t>бактерии</a:t>
            </a:r>
            <a:r>
              <a:rPr lang="en-US" altLang="ru-RU" dirty="0">
                <a:latin typeface="Times New Roman" panose="02020603050405020304" pitchFamily="18" charset="0"/>
              </a:rPr>
              <a:t>? </a:t>
            </a:r>
            <a:r>
              <a:rPr lang="en-US" altLang="ru-RU" dirty="0" err="1">
                <a:latin typeface="Times New Roman" panose="02020603050405020304" pitchFamily="18" charset="0"/>
              </a:rPr>
              <a:t>Как</a:t>
            </a:r>
            <a:r>
              <a:rPr lang="en-US" altLang="ru-RU" dirty="0">
                <a:latin typeface="Times New Roman" panose="02020603050405020304" pitchFamily="18" charset="0"/>
              </a:rPr>
              <a:t>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259632" y="3429000"/>
            <a:ext cx="6641334" cy="2952328"/>
          </a:xfrm>
        </p:spPr>
        <p:txBody>
          <a:bodyPr/>
          <a:lstStyle/>
          <a:p>
            <a:pPr algn="l"/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1.ПОСЕВ НА ПИТАТЕЛЬНУЮ </a:t>
            </a:r>
          </a:p>
          <a:p>
            <a:pPr algn="l"/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СРЕДУ. </a:t>
            </a:r>
          </a:p>
          <a:p>
            <a:pPr algn="l"/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2.ЧЕСНОК, </a:t>
            </a:r>
            <a:r>
              <a:rPr lang="ru-RU" alt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 све</a:t>
            </a:r>
            <a:r>
              <a:rPr lang="ru-RU" altLang="ru-RU" sz="44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ПРЕПЯТСТВУЮТ </a:t>
            </a:r>
          </a:p>
          <a:p>
            <a:pPr algn="l"/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РАЗМНОЖЕНИЮ БАКТЕРИЙ</a:t>
            </a:r>
          </a:p>
          <a:p>
            <a:r>
              <a:rPr lang="ru-RU" altLang="ru-RU" dirty="0" smtClean="0"/>
              <a:t> </a:t>
            </a:r>
            <a:endParaRPr lang="ru-RU" altLang="ru-RU" dirty="0"/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4" descr="http://www.autocentre-europe.com.ua/files/images/gas_models/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4308" y="817646"/>
            <a:ext cx="1202533" cy="14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гнутая вверх стрелка 5"/>
          <p:cNvSpPr/>
          <p:nvPr/>
        </p:nvSpPr>
        <p:spPr>
          <a:xfrm>
            <a:off x="4429124" y="714356"/>
            <a:ext cx="1371600" cy="990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flipH="1">
            <a:off x="3214678" y="714356"/>
            <a:ext cx="1447800" cy="9906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6278" y="1694761"/>
            <a:ext cx="7772400" cy="1470025"/>
          </a:xfrm>
        </p:spPr>
        <p:txBody>
          <a:bodyPr/>
          <a:lstStyle/>
          <a:p>
            <a:r>
              <a:rPr lang="ru-RU" dirty="0" smtClean="0"/>
              <a:t>Какую окраску имеют бактерии</a:t>
            </a: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91680" y="3068960"/>
            <a:ext cx="6400800" cy="3096344"/>
          </a:xfrm>
        </p:spPr>
        <p:txBody>
          <a:bodyPr/>
          <a:lstStyle/>
          <a:p>
            <a:pPr algn="l"/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Фиолетовую, белую, голубую, жёлтую, красную, зелёную синюю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286776" y="6286520"/>
            <a:ext cx="500066" cy="5714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Выгнутая вверх стрелка 4"/>
          <p:cNvSpPr/>
          <p:nvPr/>
        </p:nvSpPr>
        <p:spPr>
          <a:xfrm flipH="1">
            <a:off x="3214678" y="714356"/>
            <a:ext cx="1447800" cy="9906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4429124" y="714356"/>
            <a:ext cx="1371600" cy="990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4" descr="http://www.autocentre-europe.com.ua/files/images/gas_models/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919" y="500066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71736" y="0"/>
            <a:ext cx="3500462" cy="500066"/>
          </a:xfrm>
          <a:prstGeom prst="rect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группам</a:t>
            </a: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http://s48.radikal.ru/i121/1203/74/f4d09f562117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28"/>
            <a:ext cx="2738437" cy="3286124"/>
          </a:xfrm>
          <a:prstGeom prst="rect">
            <a:avLst/>
          </a:prstGeom>
          <a:noFill/>
        </p:spPr>
      </p:pic>
      <p:sp>
        <p:nvSpPr>
          <p:cNvPr id="34826" name="AutoShape 10" descr="data:image/jpeg;base64,/9j/4AAQSkZJRgABAQAAAQABAAD/2wCEAAkGBhQSEBIUERQQFRUWFBcXFBYUFhAUFBcUFRQVFRQUEhIXHCYeFxkkGRQUHy8gIycpLC0sFR4xNTAqNSYrLCkBCQoKDgwOGg8PGiwhHyQtLCkpLC8sLCosLC4qLCwpLCwsKSkpKSwsLCksLCwpKSwsLCkpKSwpLCwsLCksLCksLP/AABEIAMAA4QMBIgACEQEDEQH/xAAbAAEAAgMBAQAAAAAAAAAAAAAAAQQCAwUGB//EADsQAAEDAgMFBgUCBQMFAAAAAAEAAhEDIQQxQQUSUWFxBiKBkbHwEzKhwdFS4RQzQmKSI3LxQ1OCk7L/xAAaAQEAAgMBAAAAAAAAAAAAAAAAAgQBAwUG/8QALREAAgIBBAEEAQIGAwAAAAAAAAECAxEEEiExQQUTIlEyFIFhkaGxwfFCUnH/2gAMAwEAAhEDEQA/APuCIiAIiIAiIgCIiAIiIAiIgMX5FVtnYjfYCcxY9QrLnWXI2LV79QaEyPOPwqlt2y2EfvJtjHdBv6wdkIgRWzUEREAREQBERAEREAREQBERAEREAREQBERAEREAREQBERAFChzoEnRefxnaTNrBBMw4+sBVr9TXSszZOMHLos7Y2oACxuf9R4clz9lYvdqicjbzyXNdVnPMlaGvkyDr79F5izVTsuVr8dHTjXGNe37PoLVK5ewMbv04ObTHG2h98F016um1WwU0cuUdrwyURFtIhFCrYfFbz3ibCI9D9VrlZGMlF+TKWeS0iiVK2GAigpKAlFErVicS1jS5xAHvLisNpLLC5eEbkVTZ+JdUbvuEAnujXd0J5lW1iMlJZRlrDwwiIpGAiIgCJCIAiIgCiVK0YulvNIFjFuoyKhNtRbSyZRvlFx8Lt9sRUkEawSD5ZK63adIi1Sn/AJD0WmvU12RymSlCUXho1bcr7tB/MQOpt6SvF4mpcFdHtFtf4p3WHutM9cxPRclh3pBPRef11yutyulwW6ViODZRqyQSMpPuVjSqDIWnjzWFKlG9MjSVDXWhufEqhj6LOcJZLtHHGk+Wm+vCNRGRXoNnbfdUe1ha2+oJ0E2C8eKRJF+t/NdTYOJAxVMDKS0eLTdXdLbZCajGWE2aJxTTbPdKCUXK23tLcG603OfIL0l90aYOcilCDnLCG1dqBoLWXdqRp+65mzcduPBORsVz3uQFeUt1lllqs+ujsw08Yw2/Z7WnVBAIII5Kti9qMp5mTwFz+y8p8QjIkdCVqqvgLoS9XnKOIxwyvHQLdy+D0VDtDc7zbaRfzW5236Y/V0j7rzIdAWqpiFVh6lqEsZz+xv8A0NcmdvF9o3G1NoHW5/CbO2c+u4PrFxaDYHXkOS4+FplxE6kDpJXuaFINAAyAAVvRqerm3a8pePBp1O3TrbBcvyZNbAWSIvQnKCJCIAiIgEoiIAiIgCIiA8PtK1Wow/qMeMx76LmkZX1MTwOXoup2lG7XfncAiOkZ9QuTWG8Q/gO9fKMl422G2yS/iXk90TP44mLcJ1Cwewged+a1l4z8BPS620q0CDfiOXELW1glF57NleoTTFtb+SpsMG1+AV2pRlo3biSfRaKtTdyIJ0/SP3WIvwbZxzhszeIFsznyHBbezwH8RTOjXEmbWDXR9YVAmSL6qxSsdOF1sjLY1LyiL+Swe+xW1mMbO8CTkAQZPCy8riMRvuc45k+4VIuzEgnlw0lZA2yutuq1c9RjPC+iVNarYqeCsMdZVg2SJPgt7SMlSLyJe7JYYjLxWFR1/BV8TXmwzRLJZjBtrBtrYi0BZUWR1VanQ5395LaGxqVl4JtLGEXab90g8wV7LA4ttRu83x5HULyexdm/Ffruj5jfyHNevw9BrAGtAAGi7vpNdizL/izh6+UG0vJtREXdOYJRSiAhERAESEQBEVTGPe3vN7wGbdSOI5qE57FkylktoquE2iyp8puMxkR4K1KzCcZrMXkNNcM872swoIY6Nd0nhNx6HzXkN4MdcyCbgC3mvo+0MGKlMtMcRyIyK+fY9gFgdTNrTlY/dee9Qq2W7vDLFT4NFc7tm/KctZ8FArX/ABmFhRqggtcBAyJ0J565LXBab5qgkbX9ov4h3dbnkclz3HSfyruINmy4C3uyqVHgfKL8SsQ4Rss5MqQi7vD91apgxr1+yp05nkeP4V7D/MFiRiHJtF3OgD6aLJzshIWLWcRmVIphaixH8jKkRJlbHOAVV9YNBPNVnYsuyyRRbLiXywbMXXkwFixhF8+KU6ULcCpN44ReyksIw+PxCxNU6LYQCtG9Gqwl5MpJ9H0PY2GDKLAIu0EniSBdXgvMdnO0QIFOoYOTScv9v4Xpt5eu0tkJVrb/AKPJ6iucLGpmSKAVKtFclFEIgCIiASiIgCgqUWGDkbT2SZ+JR7rxeBk7j0K5dHtLUb8wDuo3TzlerXm+0+zf+qwf744aO+x81ytXROtOyl4+1/k3wmn8ZFvF9oWDDmoDeCA3Xei08tZ5L53iMWTYdRGvjzXYNS2UjXLI+oXPxGEF/wBPpbRcmzVSuac/BtUFE54rE2Oc+ivMqBwgyOB+y54bvEHI/wD0PyrFGrcCOUKLRKPD4LOLbfTrktGViR9VsxjZcTbMqsXZRB6KMVwSs/Is0RfkVew8STfIrn0DEHRdCjHO4K12InU+SxRbbVYYmu1uvRaXbQaAQFTANR06e8lBRz2XYxwuDCtU3nmQ4AQchF9AZkxmVaD2gW/PmsjhhER4rSMKptplmrHk2/GCxNccUOHUfAGih8S3BJIj+KWuSdFabSGavbO2Q6s6G2H9R0H5PJTr+UtsVlidsK1uZyKOHe4w0Ek6CT6L1myOz1cj/Wq1Gtj5Q50x5wF3dm7JZRENFzm45n9uSuheg0+gUVmff0cHVepO34xXH9TVhcM2m0NYIA93OpW5EXTSxwjkiUUosghERAEUhQgCIiALCoyQRxEeYhZosNZ4B8+x9E0aha6bG1rRxHEQtFQCDF8ptz49F7vaezG1mFrvA6g8QV492ENNxabkGLZLy2s0r08srouVT3dnnNo4YMgj3n9M0wrt4jeF5Fx9xqu1jNn7zTb9vf5XLwVAh4BGRGVsloU04m2MGpGvFZu6n1WunTMLdUOdtVg14Hu/kproxNZkb8PHnl14rCpjIyn7nwWDS4mG+JPyi4tYzMTyVlmD1NzxUHhcss1wS7KJaZmLK3RxkWhbxTzlYGiFHcmXI/IyGMB0K2trhVnUbFYNprG1MuxpWMlt9UKaPeMC5OQVYCF2uy+6cS0ON4cWjmB+CT4LNdW+aj9i6Xt1uS8HV2b2UtNU/wDiPuV6HD4ZtNoawAD3mtrVK9XTpq6V8V+55O2+dr+TIKlEVg0hERAEUogIREQEhQpChAEREAREQEELym2KW44708jx8V6xaq9BrhDgCOYlUdZpFqYpZw0barNjPE06udwYn/hc/GkMfvGzd0nkSA4kfTPmvSbR2XhaZgl4cZIpsJc88d1okwuXtjYjnUSW02U4+RrzvVXWuHvgim2LwJ+q4T0M6+ZNYOhG1NcLB5RtcmzeE8yOPTmrFDCH3n5qcHh3U6kOLC25mHA5DdgZZyTfKLK/SxYmIv00BLZvpIz1Wmcv+pahT58sUqIERot0xbNZmqMrLGrXGir5bN3sPJpcz9lior1raKua9uamotl2qrCMzWzCw3+Kr7xUOdqt6rwW1AtOr+i3YN5Dw4GCLzzGS51MyeP0Vqm4N+Z15yH3Rxx0QnBYweoo9sqggOax3EiWrqYHtZSf83c5m7fP8rwnxBexKxovg2tCtV6y+HnP/pzbPTKZrhYZ9Rw+OZU+RzXdCD6KwvI9imhzqrj8wAA5A5x5fReuXd01sra1OR57U1KmxwXgIiKwaCUREBCIiAIgKguQEotdXENaJcQBxJAHmVSdtlp/ltfVP9g7v+ZgfVQc4rtklFvo6BKwqVQ0SSAOJIA81z4xFT/t0R/7H/Zo+qzp7DZvb1Tequ41DveTflHko7pPpEtsV2/5ckHbIdai19U8WiGeNR1vKVr/AIGvU/m1Pht/RSz8apv5QuoGAZKU2N/kxvS/FHObhqWGpuc1oHE5ucdN5xufErzmM2i6pJPhwAXV7U1jDGjIyT4QPuuAF531K5+57ceEjp6Otbfcly2aXUxafcKHstYlbKjLFKbuS5aZ09xzcQzgL8dVqk8Tl7gq/WpyVoqstZboy8FqGCqc59baAwte4TktdQQeRUgGJFh1VhLCLSTSNv8ADujI8Mlg2laXgxw49FLq8BwgEOneEWO9Mk9Vso1AQ4wZMb0kkd0bogEwLcP3TMkRzNdoqvr8Lcgs6b50Vj4LTf34rTTpzMS2/wDVF7TLSCQQsZyYcl0b5ssTUtAWLqRyBWk0CD9Tf7IjCaXZ1NibWdQqbzbiIc3Qj7Fe/wBlbapVx3HXAu02c3qPuvlbMYJIaOpK6Gw9omlXZU0Ehw13TmBzsDHJXdNqpVPa+jl67SxuW9fl/c+pypVfCYxtRgewgtNwQrC9Ammso801h4CKUWTBjKqYja1NhhzhPAXd4NF1Qx2xqlWtLqz20oHcbYk6y7QZZLpYTAMpiGNA4xmepzK07pt8LBNKCXLyVXbRqv8A5VF0fqqkU29d27j5BSMHWd/Mrbv9tJoaP83SfRdKEUtme2Z346RQp7GpAzu7zv1PJefN0q6GrJFJRS6RFycu2QApRFIiEREByNu7MdV3CyJEiCYzi/0Xna+Ecww4EHn9ivcwuN2jw0sDh/Sb9Db1jzXE9Q0KlGVsey/pdQ4tQfR5eoI1zsopNMXPjZMQ0+S00ngOIB8FwDsPs2PYtFRquOutb6awnyboywcmu1Vt7RdV1K0Fc7EUoPvyVuuWUXa554MHMWIEHqsPiXhbAFvLHKMg43By4rMUp+ywYYMT4rY13NQZrl/A0vaRqVLHBzSDytmLXFuq31hICrMElRNODIVHAZNJ5hDiWxLmAcTIC9BsPss6uN9ztxmkfM7pOQXrsB2doUh3abSeLu8fqrtWinby+EczUa+ut7Vy0fPthdojQf8A6Tw4E96mSADpLT+qNfNfQ9lbcp4gH4Zu2zmmzm8JHDnkrVTA03DdLGEHMFrSPIhcbamwm0/9bCsDKjO9usG6HgfMwtFpIn6Lp1U2ULCeV9HGuurvecYZ6CUVT+M/tqf4uRW9z+iptLSlEUzARSFCAIiIAiIgCIiALFzZEHJZIsMHj9s4D4TjHym7fwuBvS420Fui+ibRwIq0y056HgV4qps6HlrwQRY6W6ry+t03sTyun0dnTXe7HDfKLeysF8Z0CwGZ4D8r1uHwbGCGtA9T1WjZGAFOmOJufsry6+h0kaq05LllDU3uyWF0cnauwGVRLe676E8x914rH4EsO69pB95HUL6YquN2eyq3deJGnEdDosanQxse6HDN+l10qXiXKPk9agZSmV7DaPY14M0iHDgbO88iuDjNi1Kd3McOJIt5iy5kqrIcSiz0lWuqtXEuSnurv7K7GVHtDnkMBvEEujjnAU9ltnipXBIkMG9ynJvvkvdAK5o9NGxOcujmeoa+Vcvbr/dnlX9hv01fNn4Krv7AvMRVYOJ3HSOgmPNe0RXv0VP0cr9ffjG41YegGNa0ZAADwC2oitpY4RSbzywoUosgIpRYBCIiyCQoREAREQBERAEREAREQBcva2DB3X6ggHoV1FrrU95pHFaNRUrYOJOEnF5Rm0KVqw9Qkd4Qdf25Lat0XlZRAFERZBEKHMBWSiUBxdh4L4VWs21zvN07l8hymP8AldtYbgmYE5TrBzus1rrgoRwidk3N7mERFsIBERAEREBKKEQH/9k="/>
          <p:cNvSpPr>
            <a:spLocks noChangeAspect="1" noChangeArrowheads="1"/>
          </p:cNvSpPr>
          <p:nvPr/>
        </p:nvSpPr>
        <p:spPr bwMode="auto">
          <a:xfrm>
            <a:off x="0" y="-889000"/>
            <a:ext cx="2143125" cy="182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4828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7133950" y="302664"/>
            <a:ext cx="1496840" cy="1273907"/>
          </a:xfrm>
          <a:prstGeom prst="rect">
            <a:avLst/>
          </a:prstGeom>
          <a:noFill/>
        </p:spPr>
      </p:pic>
      <p:pic>
        <p:nvPicPr>
          <p:cNvPr id="34830" name="Picture 14" descr="http://t3.gstatic.com/images?q=tbn:ANd9GcRBYfSPiEEMFr-Slte-U_5Z7x891c3s0MPaBSNFCnFF2l7nd9NZA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928670"/>
            <a:ext cx="357190" cy="3571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714612" y="0"/>
            <a:ext cx="3214710" cy="57148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1161422" y="3562017"/>
            <a:ext cx="1011144" cy="860549"/>
          </a:xfrm>
          <a:prstGeom prst="rect">
            <a:avLst/>
          </a:prstGeom>
          <a:noFill/>
        </p:spPr>
      </p:pic>
      <p:pic>
        <p:nvPicPr>
          <p:cNvPr id="13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2518744" y="3276265"/>
            <a:ext cx="1011144" cy="860549"/>
          </a:xfrm>
          <a:prstGeom prst="rect">
            <a:avLst/>
          </a:prstGeom>
          <a:noFill/>
        </p:spPr>
      </p:pic>
      <p:pic>
        <p:nvPicPr>
          <p:cNvPr id="14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1590050" y="5133653"/>
            <a:ext cx="1011144" cy="860549"/>
          </a:xfrm>
          <a:prstGeom prst="rect">
            <a:avLst/>
          </a:prstGeom>
          <a:noFill/>
        </p:spPr>
      </p:pic>
      <p:pic>
        <p:nvPicPr>
          <p:cNvPr id="16" name="Picture 14" descr="http://t3.gstatic.com/images?q=tbn:ANd9GcRBYfSPiEEMFr-Slte-U_5Z7x891c3s0MPaBSNFCnFF2l7nd9NZA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6072206"/>
            <a:ext cx="357190" cy="357190"/>
          </a:xfrm>
          <a:prstGeom prst="rect">
            <a:avLst/>
          </a:prstGeom>
          <a:noFill/>
        </p:spPr>
      </p:pic>
      <p:pic>
        <p:nvPicPr>
          <p:cNvPr id="17" name="Picture 14" descr="http://t3.gstatic.com/images?q=tbn:ANd9GcRBYfSPiEEMFr-Slte-U_5Z7x891c3s0MPaBSNFCnFF2l7nd9NZA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6072206"/>
            <a:ext cx="428628" cy="428628"/>
          </a:xfrm>
          <a:prstGeom prst="rect">
            <a:avLst/>
          </a:prstGeom>
          <a:noFill/>
        </p:spPr>
      </p:pic>
      <p:pic>
        <p:nvPicPr>
          <p:cNvPr id="11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2090116" y="4204959"/>
            <a:ext cx="1011144" cy="860549"/>
          </a:xfrm>
          <a:prstGeom prst="rect">
            <a:avLst/>
          </a:prstGeom>
          <a:noFill/>
        </p:spPr>
      </p:pic>
      <p:pic>
        <p:nvPicPr>
          <p:cNvPr id="10" name="Picture 16" descr="http://pics.livejournal.com/antonrai/pic/0000b0t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5892" y="6072205"/>
            <a:ext cx="570137" cy="507325"/>
          </a:xfrm>
          <a:prstGeom prst="rect">
            <a:avLst/>
          </a:prstGeom>
          <a:noFill/>
        </p:spPr>
      </p:pic>
      <p:pic>
        <p:nvPicPr>
          <p:cNvPr id="15" name="Picture 14" descr="http://t3.gstatic.com/images?q=tbn:ANd9GcRBYfSPiEEMFr-Slte-U_5Z7x891c3s0MPaBSNFCnFF2l7nd9NZA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928670"/>
            <a:ext cx="357190" cy="357190"/>
          </a:xfrm>
          <a:prstGeom prst="rect">
            <a:avLst/>
          </a:prstGeom>
          <a:noFill/>
        </p:spPr>
      </p:pic>
      <p:pic>
        <p:nvPicPr>
          <p:cNvPr id="18" name="Picture 12" descr="http://s50.radikal.ru/i128/0910/84/f43b7484c09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98546">
            <a:off x="8023663" y="5809711"/>
            <a:ext cx="1050834" cy="894328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6100554"/>
            <a:ext cx="595254" cy="336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https://www.thebmc.co.uk/media/images/Articles/shutterstock_148600229.jpg"/>
          <p:cNvPicPr/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3" y="527050"/>
            <a:ext cx="5834906" cy="6214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78035E-8 L 0.5276 -0.23075 " pathEditMode="relative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09827E-6 L 0.40955 -0.40901 " pathEditMode="relative" ptsTypes="AA">
                                      <p:cBhvr>
                                        <p:cTn id="32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67052E-7 L 0.40938 -0.31445 " pathEditMode="relative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21965E-6 L 0.33854 -0.377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189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6.6474E-6 L 0.19688 -0.27259 " pathEditMode="relative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787 L -0.40243 0.25433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87861E-6 L 0.40955 -0.18889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66474E-6 L 0.39375 -0.38797 " pathEditMode="relative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66474E-6 L 0.42534 -0.70266 " pathEditMode="relative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1329E-6 L 0.59062 -0.56624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46821E-7 L -0.10226 -0.40902 " pathEditMode="relative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3116"/>
            <a:ext cx="8172480" cy="1643074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Проверка  домашнего задания   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к тесту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№1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хромосомы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– ядро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– хлоропласты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- вакуоли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№2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А1 -1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А2 – 3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А3 – 2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 – 4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А5 – 2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А6 -3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3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235228" cy="5904656"/>
          </a:xfrm>
        </p:spPr>
        <p:txBody>
          <a:bodyPr>
            <a:normAutofit/>
          </a:bodyPr>
          <a:lstStyle/>
          <a:p>
            <a:pPr lvl="2" algn="l">
              <a:lnSpc>
                <a:spcPct val="150000"/>
              </a:lnSpc>
            </a:pPr>
            <a: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правильных ответов – «5»</a:t>
            </a:r>
            <a:b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правильных ответов – «</a:t>
            </a:r>
            <a: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правильных ответов </a:t>
            </a:r>
            <a:r>
              <a:rPr lang="ru-RU" altLang="ru-RU" sz="4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3»</a:t>
            </a:r>
            <a:br>
              <a:rPr lang="ru-RU" altLang="ru-RU" sz="4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7416824" cy="4896544"/>
          </a:xfrm>
        </p:spPr>
        <p:txBody>
          <a:bodyPr/>
          <a:lstStyle/>
          <a:p>
            <a:pPr algn="l"/>
            <a:endParaRPr lang="ru-RU" sz="2400" dirty="0" smtClean="0">
              <a:solidFill>
                <a:srgbClr val="261CAE"/>
              </a:solidFill>
            </a:endParaRPr>
          </a:p>
          <a:p>
            <a:pPr marL="514350" indent="-514350" algn="l">
              <a:buAutoNum type="arabicPeriod"/>
            </a:pPr>
            <a:endParaRPr lang="ru-RU" sz="2400" dirty="0" smtClean="0"/>
          </a:p>
          <a:p>
            <a:pPr marL="514350" indent="-514350" algn="l">
              <a:buAutoNum type="arabicPeriod"/>
            </a:pPr>
            <a:endParaRPr lang="ru-RU" sz="4400" dirty="0" smtClean="0"/>
          </a:p>
          <a:p>
            <a:pPr marL="514350" indent="-514350" algn="l">
              <a:buAutoNum type="arabicPeriod"/>
            </a:pPr>
            <a:endParaRPr lang="ru-RU" dirty="0" smtClean="0"/>
          </a:p>
          <a:p>
            <a:pPr marL="514350" indent="-514350" algn="l">
              <a:buAutoNum type="arabicPeriod"/>
            </a:pPr>
            <a:endParaRPr lang="ru-RU" dirty="0" smtClean="0"/>
          </a:p>
          <a:p>
            <a:pPr marL="514350" indent="-514350" algn="l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50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06613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Терминологический диктант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340768"/>
            <a:ext cx="7365504" cy="5328592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Ботаника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Зоология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Гистология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Цитология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среды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Межклетники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39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fe382b948377304034e9f4163aaa8daa5f058"/>
</p:tagLst>
</file>

<file path=ppt/theme/theme1.xml><?xml version="1.0" encoding="utf-8"?>
<a:theme xmlns:a="http://schemas.openxmlformats.org/drawingml/2006/main" name="Презентация c кнопкам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ЛИСТ НА КНОПКАХ</Template>
  <TotalTime>3034</TotalTime>
  <Words>898</Words>
  <Application>Microsoft Office PowerPoint</Application>
  <PresentationFormat>Экран (4:3)</PresentationFormat>
  <Paragraphs>238</Paragraphs>
  <Slides>52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Презентация c кнопками</vt:lpstr>
      <vt:lpstr>Учитель биологии Сидоренко Е.Н.</vt:lpstr>
      <vt:lpstr>«Думать – самая трудная работа, вот, вероятно, почему этим занимаются столь немногие»  Г. Форд.   </vt:lpstr>
      <vt:lpstr>  Урок –игра “Покорение вершины знаний” </vt:lpstr>
      <vt:lpstr>Слайд 4</vt:lpstr>
      <vt:lpstr> Проверка снаряжения: “Что возьмем с собой в дорогу?”  </vt:lpstr>
      <vt:lpstr>Проверка  домашнего задания   </vt:lpstr>
      <vt:lpstr>Ответы к тесту</vt:lpstr>
      <vt:lpstr> 8 правильных ответов – «5»  6 правильных ответов – «4  3-4 правильных ответов «3» </vt:lpstr>
      <vt:lpstr>Терминологический диктант</vt:lpstr>
      <vt:lpstr>Царства живой природы</vt:lpstr>
      <vt:lpstr>Какое же это царство?</vt:lpstr>
      <vt:lpstr>Найди бактерии</vt:lpstr>
      <vt:lpstr>Возникла проблема…..</vt:lpstr>
      <vt:lpstr>Как мы будем формулировать цель?</vt:lpstr>
      <vt:lpstr>   Кластер:</vt:lpstr>
      <vt:lpstr>Тема урока</vt:lpstr>
      <vt:lpstr>Планирование работы</vt:lpstr>
      <vt:lpstr>Планирование работы</vt:lpstr>
      <vt:lpstr>Первая вершина  Камнепад</vt:lpstr>
      <vt:lpstr>Проблемно-познавательная задача</vt:lpstr>
      <vt:lpstr>Слайд 21</vt:lpstr>
      <vt:lpstr>ПРОТИВОРЕЧИЕ:  Но это не так, несмотря, на простое строение и древний возраст, бактерии вездесущи и удивительно жизнеспособны. </vt:lpstr>
      <vt:lpstr>Метеосводка П а с м у р н о !</vt:lpstr>
      <vt:lpstr>Задание №1: (эталон)</vt:lpstr>
      <vt:lpstr>Я с н о !</vt:lpstr>
      <vt:lpstr>Метеосводка П а с м у р н о !</vt:lpstr>
      <vt:lpstr>   </vt:lpstr>
      <vt:lpstr>Задание №2: (эталон)</vt:lpstr>
      <vt:lpstr>Я с н о !</vt:lpstr>
      <vt:lpstr>Слайд 30</vt:lpstr>
      <vt:lpstr>Покорение высоты №2 Снежная лавина !</vt:lpstr>
      <vt:lpstr>Проблемно-познавательная  задача</vt:lpstr>
      <vt:lpstr>Гипотеза:</vt:lpstr>
      <vt:lpstr>Задание №3: (эталон) </vt:lpstr>
      <vt:lpstr>Привал «Ну и ну !»</vt:lpstr>
      <vt:lpstr>Проблемно-познавательная задача</vt:lpstr>
      <vt:lpstr>Задание №4: (эталон)</vt:lpstr>
      <vt:lpstr>Третья высота</vt:lpstr>
      <vt:lpstr>Задание №5: (эталон)</vt:lpstr>
      <vt:lpstr>Найди бактерии</vt:lpstr>
      <vt:lpstr>Самооценка</vt:lpstr>
      <vt:lpstr>«Неоконченное предложение»:</vt:lpstr>
      <vt:lpstr>Домашнее задание</vt:lpstr>
      <vt:lpstr>Слайд 44</vt:lpstr>
      <vt:lpstr>Объясните ситуацию: Миша заболел ангиной. Врач, посмотрев горло мальчика, назначил ему антибиотики и обязательно приём молочно – кислых продуктов с бактериальной флорой.</vt:lpstr>
      <vt:lpstr>Слайд 46</vt:lpstr>
      <vt:lpstr>КАК БАКТЕРИИ ПЕРЕЖИВАЮТ НЕБЛАГОПРИЯТНЫЕ УСЛОВИЯ? </vt:lpstr>
      <vt:lpstr>В каком году и кем были открыты бактерии. </vt:lpstr>
      <vt:lpstr>Каким образом мы можем обнаружить  существование бактерий?</vt:lpstr>
      <vt:lpstr>Какие условия среды могут влиять на бактерии? Как? </vt:lpstr>
      <vt:lpstr>Какую окраску имеют бактерии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306</cp:revision>
  <dcterms:created xsi:type="dcterms:W3CDTF">2012-11-14T16:16:56Z</dcterms:created>
  <dcterms:modified xsi:type="dcterms:W3CDTF">2017-01-16T20:39:52Z</dcterms:modified>
</cp:coreProperties>
</file>