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96" r:id="rId3"/>
    <p:sldId id="257" r:id="rId4"/>
    <p:sldId id="287" r:id="rId5"/>
    <p:sldId id="285" r:id="rId6"/>
    <p:sldId id="286" r:id="rId7"/>
    <p:sldId id="294" r:id="rId8"/>
    <p:sldId id="297" r:id="rId9"/>
    <p:sldId id="276" r:id="rId10"/>
    <p:sldId id="277" r:id="rId11"/>
    <p:sldId id="289" r:id="rId12"/>
    <p:sldId id="291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B5A2"/>
    <a:srgbClr val="FFFF25"/>
    <a:srgbClr val="FAFCE4"/>
    <a:srgbClr val="DDF3DB"/>
    <a:srgbClr val="E9FFD1"/>
    <a:srgbClr val="FF79FF"/>
    <a:srgbClr val="FF66FF"/>
    <a:srgbClr val="FF2F74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4066-6548-4124-A29C-975A07DD3C58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2B96B-EB94-48A0-952B-20F97CD6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B96B-EB94-48A0-952B-20F97CD6E81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9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29000"/>
                <a:lumOff val="71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slide" Target="slide11.xml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microsoft.com/office/2007/relationships/hdphoto" Target="../media/hdphoto20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pn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11.png"/><Relationship Id="rId3" Type="http://schemas.openxmlformats.org/officeDocument/2006/relationships/image" Target="../media/image82.png"/><Relationship Id="rId7" Type="http://schemas.openxmlformats.org/officeDocument/2006/relationships/image" Target="../media/image75.jpeg"/><Relationship Id="rId12" Type="http://schemas.openxmlformats.org/officeDocument/2006/relationships/slide" Target="slide1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9.jpeg"/><Relationship Id="rId5" Type="http://schemas.openxmlformats.org/officeDocument/2006/relationships/image" Target="../media/image84.jpeg"/><Relationship Id="rId10" Type="http://schemas.openxmlformats.org/officeDocument/2006/relationships/image" Target="../media/image88.jpeg"/><Relationship Id="rId4" Type="http://schemas.openxmlformats.org/officeDocument/2006/relationships/image" Target="../media/image83.jpeg"/><Relationship Id="rId9" Type="http://schemas.openxmlformats.org/officeDocument/2006/relationships/image" Target="../media/image8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4a"/><Relationship Id="rId7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microsoft.com/office/2007/relationships/hdphoto" Target="../media/hdphoto2.wdp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12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4.wdp"/><Relationship Id="rId18" Type="http://schemas.microsoft.com/office/2007/relationships/hdphoto" Target="../media/hdphoto5.wdp"/><Relationship Id="rId26" Type="http://schemas.openxmlformats.org/officeDocument/2006/relationships/image" Target="../media/image37.png"/><Relationship Id="rId3" Type="http://schemas.microsoft.com/office/2007/relationships/media" Target="../media/media4.wav"/><Relationship Id="rId21" Type="http://schemas.microsoft.com/office/2007/relationships/hdphoto" Target="../media/hdphoto6.wdp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5" Type="http://schemas.microsoft.com/office/2007/relationships/hdphoto" Target="../media/hdphoto8.wdp"/><Relationship Id="rId2" Type="http://schemas.openxmlformats.org/officeDocument/2006/relationships/audio" Target="../media/media3.wav"/><Relationship Id="rId16" Type="http://schemas.openxmlformats.org/officeDocument/2006/relationships/image" Target="../media/image12.png"/><Relationship Id="rId20" Type="http://schemas.openxmlformats.org/officeDocument/2006/relationships/image" Target="../media/image34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11.png"/><Relationship Id="rId24" Type="http://schemas.openxmlformats.org/officeDocument/2006/relationships/image" Target="../media/image36.png"/><Relationship Id="rId5" Type="http://schemas.microsoft.com/office/2007/relationships/media" Target="../media/media5.wav"/><Relationship Id="rId15" Type="http://schemas.openxmlformats.org/officeDocument/2006/relationships/image" Target="../media/image31.png"/><Relationship Id="rId23" Type="http://schemas.microsoft.com/office/2007/relationships/hdphoto" Target="../media/hdphoto7.wdp"/><Relationship Id="rId10" Type="http://schemas.openxmlformats.org/officeDocument/2006/relationships/slide" Target="slide6.xml"/><Relationship Id="rId19" Type="http://schemas.openxmlformats.org/officeDocument/2006/relationships/image" Target="../media/image33.png"/><Relationship Id="rId4" Type="http://schemas.openxmlformats.org/officeDocument/2006/relationships/audio" Target="../media/media4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ersibo.ru/voxflex" TargetMode="External"/><Relationship Id="rId13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1.png"/><Relationship Id="rId4" Type="http://schemas.openxmlformats.org/officeDocument/2006/relationships/image" Target="../media/image43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58.png"/><Relationship Id="rId3" Type="http://schemas.microsoft.com/office/2007/relationships/hdphoto" Target="../media/hdphoto9.wdp"/><Relationship Id="rId21" Type="http://schemas.openxmlformats.org/officeDocument/2006/relationships/image" Target="../media/image60.png"/><Relationship Id="rId7" Type="http://schemas.openxmlformats.org/officeDocument/2006/relationships/image" Target="../media/image51.png"/><Relationship Id="rId12" Type="http://schemas.microsoft.com/office/2007/relationships/hdphoto" Target="../media/hdphoto12.wdp"/><Relationship Id="rId17" Type="http://schemas.microsoft.com/office/2007/relationships/hdphoto" Target="../media/hdphoto14.wdp"/><Relationship Id="rId25" Type="http://schemas.openxmlformats.org/officeDocument/2006/relationships/image" Target="../media/image11.png"/><Relationship Id="rId2" Type="http://schemas.openxmlformats.org/officeDocument/2006/relationships/image" Target="../media/image48.pn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24" Type="http://schemas.openxmlformats.org/officeDocument/2006/relationships/slide" Target="slide9.xml"/><Relationship Id="rId5" Type="http://schemas.microsoft.com/office/2007/relationships/hdphoto" Target="../media/hdphoto10.wdp"/><Relationship Id="rId15" Type="http://schemas.microsoft.com/office/2007/relationships/hdphoto" Target="../media/hdphoto13.wdp"/><Relationship Id="rId23" Type="http://schemas.openxmlformats.org/officeDocument/2006/relationships/image" Target="../media/image61.png"/><Relationship Id="rId10" Type="http://schemas.openxmlformats.org/officeDocument/2006/relationships/image" Target="../media/image53.png"/><Relationship Id="rId19" Type="http://schemas.microsoft.com/office/2007/relationships/hdphoto" Target="../media/hdphoto15.wdp"/><Relationship Id="rId4" Type="http://schemas.openxmlformats.org/officeDocument/2006/relationships/image" Target="../media/image49.png"/><Relationship Id="rId9" Type="http://schemas.microsoft.com/office/2007/relationships/hdphoto" Target="../media/hdphoto11.wdp"/><Relationship Id="rId14" Type="http://schemas.openxmlformats.org/officeDocument/2006/relationships/image" Target="../media/image56.png"/><Relationship Id="rId22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slide" Target="slide10.xml"/><Relationship Id="rId18" Type="http://schemas.microsoft.com/office/2007/relationships/hdphoto" Target="../media/hdphoto19.wdp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40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microsoft.com/office/2007/relationships/hdphoto" Target="../media/hdphoto18.wdp"/><Relationship Id="rId5" Type="http://schemas.openxmlformats.org/officeDocument/2006/relationships/image" Target="../media/image64.jpeg"/><Relationship Id="rId15" Type="http://schemas.openxmlformats.org/officeDocument/2006/relationships/image" Target="../media/image69.jpe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48681"/>
            <a:ext cx="60126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занятия: «Путешествие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город гласных звуков».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 МДОАУ № 10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Новокубанска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Кушнаренко Ольга Викторовна</a:t>
            </a:r>
            <a:endParaRPr lang="ru-RU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71800" y="4437112"/>
            <a:ext cx="569415" cy="956139"/>
            <a:chOff x="2051720" y="476672"/>
            <a:chExt cx="936103" cy="1512168"/>
          </a:xfrm>
        </p:grpSpPr>
        <p:grpSp>
          <p:nvGrpSpPr>
            <p:cNvPr id="9" name="Группа 42"/>
            <p:cNvGrpSpPr/>
            <p:nvPr/>
          </p:nvGrpSpPr>
          <p:grpSpPr>
            <a:xfrm>
              <a:off x="2051720" y="476672"/>
              <a:ext cx="936103" cy="1512168"/>
              <a:chOff x="727469" y="2426338"/>
              <a:chExt cx="2005403" cy="3072892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26" t="71865" r="912"/>
              <a:stretch/>
            </p:blipFill>
            <p:spPr bwMode="auto">
              <a:xfrm>
                <a:off x="727469" y="3951471"/>
                <a:ext cx="2005403" cy="1547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04" t="43730" r="3316" b="25967"/>
              <a:stretch/>
            </p:blipFill>
            <p:spPr bwMode="auto">
              <a:xfrm>
                <a:off x="970868" y="2426338"/>
                <a:ext cx="1518604" cy="1667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2339752" y="1268760"/>
              <a:ext cx="360040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02051" y="4407383"/>
            <a:ext cx="648072" cy="890080"/>
            <a:chOff x="3275856" y="260648"/>
            <a:chExt cx="1008112" cy="144587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38" b="44660"/>
            <a:stretch/>
          </p:blipFill>
          <p:spPr bwMode="auto">
            <a:xfrm>
              <a:off x="3275856" y="260648"/>
              <a:ext cx="1008112" cy="144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3563888" y="1052736"/>
              <a:ext cx="43204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34775" y="4227988"/>
            <a:ext cx="648072" cy="1008112"/>
            <a:chOff x="1835697" y="4653136"/>
            <a:chExt cx="1088560" cy="165618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5" r="48749" b="43930"/>
            <a:stretch/>
          </p:blipFill>
          <p:spPr bwMode="auto">
            <a:xfrm>
              <a:off x="1835697" y="4653136"/>
              <a:ext cx="1088560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195736" y="5517232"/>
              <a:ext cx="360040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979712" y="5661248"/>
            <a:ext cx="576064" cy="847988"/>
            <a:chOff x="971600" y="476672"/>
            <a:chExt cx="1080120" cy="1570495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2" r="16783" b="45559"/>
            <a:stretch/>
          </p:blipFill>
          <p:spPr bwMode="auto">
            <a:xfrm>
              <a:off x="971600" y="476672"/>
              <a:ext cx="1080120" cy="157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331640" y="1340768"/>
              <a:ext cx="360040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32637" y="5584625"/>
            <a:ext cx="648071" cy="1008112"/>
            <a:chOff x="2051720" y="476672"/>
            <a:chExt cx="936103" cy="1512168"/>
          </a:xfrm>
        </p:grpSpPr>
        <p:grpSp>
          <p:nvGrpSpPr>
            <p:cNvPr id="23" name="Группа 42"/>
            <p:cNvGrpSpPr/>
            <p:nvPr/>
          </p:nvGrpSpPr>
          <p:grpSpPr>
            <a:xfrm>
              <a:off x="2051720" y="476672"/>
              <a:ext cx="936103" cy="1512168"/>
              <a:chOff x="727469" y="2426338"/>
              <a:chExt cx="2005403" cy="3072892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26" t="71865" r="912"/>
              <a:stretch/>
            </p:blipFill>
            <p:spPr bwMode="auto">
              <a:xfrm>
                <a:off x="727469" y="3951471"/>
                <a:ext cx="2005403" cy="1547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04" t="43730" r="3316" b="25967"/>
              <a:stretch/>
            </p:blipFill>
            <p:spPr bwMode="auto">
              <a:xfrm>
                <a:off x="970868" y="2426338"/>
                <a:ext cx="1518604" cy="1667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Прямоугольник 23"/>
            <p:cNvSpPr/>
            <p:nvPr/>
          </p:nvSpPr>
          <p:spPr>
            <a:xfrm>
              <a:off x="2339752" y="1268760"/>
              <a:ext cx="360040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131840" y="5574612"/>
            <a:ext cx="576064" cy="936104"/>
            <a:chOff x="7452320" y="1628800"/>
            <a:chExt cx="1008112" cy="1656184"/>
          </a:xfrm>
        </p:grpSpPr>
        <p:grpSp>
          <p:nvGrpSpPr>
            <p:cNvPr id="28" name="Группа 31"/>
            <p:cNvGrpSpPr/>
            <p:nvPr/>
          </p:nvGrpSpPr>
          <p:grpSpPr>
            <a:xfrm>
              <a:off x="7452320" y="1628800"/>
              <a:ext cx="1008112" cy="1656184"/>
              <a:chOff x="3272908" y="3284984"/>
              <a:chExt cx="1946839" cy="2952328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3" t="43182" r="67212" b="25616"/>
              <a:stretch/>
            </p:blipFill>
            <p:spPr bwMode="auto">
              <a:xfrm>
                <a:off x="3543279" y="3284984"/>
                <a:ext cx="1509485" cy="1621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37" t="71591" r="65645"/>
              <a:stretch/>
            </p:blipFill>
            <p:spPr bwMode="auto">
              <a:xfrm>
                <a:off x="3272908" y="4761148"/>
                <a:ext cx="1946839" cy="1476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Прямоугольник 28"/>
            <p:cNvSpPr/>
            <p:nvPr/>
          </p:nvSpPr>
          <p:spPr>
            <a:xfrm>
              <a:off x="7740352" y="2492896"/>
              <a:ext cx="43204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0" b="35851" l="5030" r="1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" t="4822" r="78386" b="60701"/>
          <a:stretch/>
        </p:blipFill>
        <p:spPr bwMode="auto">
          <a:xfrm>
            <a:off x="6732240" y="3025830"/>
            <a:ext cx="2584891" cy="30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5192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Компьютеры\Desktop\звук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85" y="6045396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923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 descr="Горизонтальный кирпич"/>
          <p:cNvSpPr>
            <a:spLocks noChangeArrowheads="1"/>
          </p:cNvSpPr>
          <p:nvPr/>
        </p:nvSpPr>
        <p:spPr bwMode="auto">
          <a:xfrm>
            <a:off x="3275856" y="260648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-108520" y="249459"/>
            <a:ext cx="4663155" cy="6042572"/>
            <a:chOff x="179512" y="764704"/>
            <a:chExt cx="4064901" cy="5652532"/>
          </a:xfrm>
        </p:grpSpPr>
        <p:pic>
          <p:nvPicPr>
            <p:cNvPr id="14" name="Picture 2" descr="C:\Users\6\Desktop\Рисунок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932"/>
            <a:stretch>
              <a:fillRect/>
            </a:stretch>
          </p:blipFill>
          <p:spPr bwMode="auto">
            <a:xfrm>
              <a:off x="179512" y="764704"/>
              <a:ext cx="4064901" cy="5652532"/>
            </a:xfrm>
            <a:prstGeom prst="rect">
              <a:avLst/>
            </a:prstGeom>
            <a:noFill/>
          </p:spPr>
        </p:pic>
        <p:grpSp>
          <p:nvGrpSpPr>
            <p:cNvPr id="15" name="Группа 14"/>
            <p:cNvGrpSpPr/>
            <p:nvPr/>
          </p:nvGrpSpPr>
          <p:grpSpPr>
            <a:xfrm>
              <a:off x="601891" y="1875210"/>
              <a:ext cx="3332110" cy="4323029"/>
              <a:chOff x="601891" y="1875210"/>
              <a:chExt cx="3332110" cy="432302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997897" y="4974103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801061" y="4962344"/>
                <a:ext cx="970739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611658" y="4974103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801061" y="3458117"/>
                <a:ext cx="960778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11560" y="3479269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987824" y="1875210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01891" y="1875210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766854" y="1878722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997897" y="3479269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024422" y="303073"/>
            <a:ext cx="607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87553" y="0"/>
            <a:ext cx="480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/>
                </a:solidFill>
              </a:rPr>
              <a:t>«Рассели картинки по квартирам»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01358" y="2204864"/>
            <a:ext cx="1152128" cy="1017602"/>
            <a:chOff x="4788025" y="1412777"/>
            <a:chExt cx="1152128" cy="1017602"/>
          </a:xfrm>
        </p:grpSpPr>
        <p:pic>
          <p:nvPicPr>
            <p:cNvPr id="5122" name="Picture 2" descr="http://vlteterin.ru/wp-content/uploads/2016/06/1%D0%BE%D0%B1%D0%BB%D0%B0%D1%87%D0%BA%D0%B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" r="3824" b="5943"/>
            <a:stretch/>
          </p:blipFill>
          <p:spPr bwMode="auto">
            <a:xfrm>
              <a:off x="4788025" y="1412777"/>
              <a:ext cx="1152128" cy="99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vlteterin.ru/wp-content/uploads/2016/06/1%D0%BE%D0%B1%D0%BB%D0%B0%D1%87%D0%BA%D0%B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" r="3824" b="5943"/>
            <a:stretch/>
          </p:blipFill>
          <p:spPr bwMode="auto">
            <a:xfrm>
              <a:off x="4788025" y="1440347"/>
              <a:ext cx="1152128" cy="99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2" descr="H:\картинки логопед\Слайд17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 r="8457"/>
          <a:stretch/>
        </p:blipFill>
        <p:spPr bwMode="auto">
          <a:xfrm>
            <a:off x="4860032" y="3345908"/>
            <a:ext cx="1034780" cy="11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681880" y="1800865"/>
            <a:ext cx="1063339" cy="952992"/>
            <a:chOff x="7394230" y="907388"/>
            <a:chExt cx="1063339" cy="95299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4" t="13653" r="18026" b="7230"/>
            <a:stretch/>
          </p:blipFill>
          <p:spPr bwMode="auto">
            <a:xfrm rot="19988258">
              <a:off x="7394230" y="907389"/>
              <a:ext cx="1063339" cy="952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4" t="13653" r="18026" b="7230"/>
            <a:stretch/>
          </p:blipFill>
          <p:spPr bwMode="auto">
            <a:xfrm rot="19988258">
              <a:off x="7394230" y="907388"/>
              <a:ext cx="1063339" cy="952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860032" y="4797153"/>
            <a:ext cx="1234181" cy="1113856"/>
            <a:chOff x="4860032" y="4797153"/>
            <a:chExt cx="1234181" cy="1113856"/>
          </a:xfrm>
        </p:grpSpPr>
        <p:pic>
          <p:nvPicPr>
            <p:cNvPr id="4098" name="Picture 2" descr="https://cdn2.imgbb.ru/user/193/1931581/201508/ddc7820df9f2b74a4419b79e9c186d4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0" t="9084" r="8247" b="14930"/>
            <a:stretch/>
          </p:blipFill>
          <p:spPr bwMode="auto">
            <a:xfrm>
              <a:off x="4860032" y="4797153"/>
              <a:ext cx="1234181" cy="111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s://cdn2.imgbb.ru/user/193/1931581/201508/ddc7820df9f2b74a4419b79e9c186d4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0" t="9084" r="8247" b="14930"/>
            <a:stretch/>
          </p:blipFill>
          <p:spPr bwMode="auto">
            <a:xfrm>
              <a:off x="4860032" y="4797153"/>
              <a:ext cx="1234181" cy="111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372200" y="2204864"/>
            <a:ext cx="1115698" cy="923861"/>
            <a:chOff x="6372200" y="2204864"/>
            <a:chExt cx="1115698" cy="1013756"/>
          </a:xfrm>
        </p:grpSpPr>
        <p:pic>
          <p:nvPicPr>
            <p:cNvPr id="27" name="Picture 2" descr="image16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2" t="5594" r="61399" b="75058"/>
            <a:stretch/>
          </p:blipFill>
          <p:spPr bwMode="auto">
            <a:xfrm>
              <a:off x="6372200" y="2204864"/>
              <a:ext cx="1099254" cy="101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image16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2" t="5594" r="61399" b="75058"/>
            <a:stretch/>
          </p:blipFill>
          <p:spPr bwMode="auto">
            <a:xfrm>
              <a:off x="6388644" y="2204864"/>
              <a:ext cx="1099254" cy="101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858262" y="3229176"/>
            <a:ext cx="944578" cy="1063886"/>
            <a:chOff x="7680255" y="2094649"/>
            <a:chExt cx="1133428" cy="1405705"/>
          </a:xfrm>
        </p:grpSpPr>
        <p:pic>
          <p:nvPicPr>
            <p:cNvPr id="9" name="Picture 3" descr="H:\картинки логопед\Слайд107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8" t="2346" r="23091" b="7346"/>
            <a:stretch/>
          </p:blipFill>
          <p:spPr bwMode="auto">
            <a:xfrm>
              <a:off x="7692760" y="2094649"/>
              <a:ext cx="1120923" cy="140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H:\картинки логопед\Слайд107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8" t="2346" r="23091" b="7346"/>
            <a:stretch/>
          </p:blipFill>
          <p:spPr bwMode="auto">
            <a:xfrm>
              <a:off x="7680255" y="2095721"/>
              <a:ext cx="1120923" cy="140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476388" y="3573017"/>
            <a:ext cx="1011509" cy="886925"/>
            <a:chOff x="6372199" y="3573016"/>
            <a:chExt cx="1057276" cy="111599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573016"/>
              <a:ext cx="105727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574589"/>
              <a:ext cx="105727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6476389" y="5002909"/>
            <a:ext cx="1094659" cy="1107567"/>
            <a:chOff x="6856778" y="5170246"/>
            <a:chExt cx="1383938" cy="1311574"/>
          </a:xfrm>
        </p:grpSpPr>
        <p:pic>
          <p:nvPicPr>
            <p:cNvPr id="1026" name="Picture 2" descr="image7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87" t="75738" r="8270" b="2009"/>
            <a:stretch/>
          </p:blipFill>
          <p:spPr bwMode="auto">
            <a:xfrm>
              <a:off x="6856778" y="5273347"/>
              <a:ext cx="1210002" cy="110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6900836" y="5170246"/>
              <a:ext cx="1339880" cy="131157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Picture 2" descr="http://png.clipart.me/graphics/thumbs/130/travel-icon-palm-and-crab_1309027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71" y="4482259"/>
            <a:ext cx="1257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Компьютеры\Desktop\звук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8177 -0.0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65017 -0.02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7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35087 0.0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5225 -0.07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50538 0.01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065 L -0.36493 0.19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66962 -0.026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3993 -0.0164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81667 -0.2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33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139952" y="5405307"/>
            <a:ext cx="1368152" cy="1138522"/>
            <a:chOff x="4139952" y="5405307"/>
            <a:chExt cx="1368152" cy="1138522"/>
          </a:xfrm>
        </p:grpSpPr>
        <p:pic>
          <p:nvPicPr>
            <p:cNvPr id="14" name="Picture 10" descr="http://4.bp.blogspot.com/-g_vDrOqmfug/UKphvRrlspI/AAAAAAAAAzE/ioN2Vsjhy04/s1600/_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5445224"/>
              <a:ext cx="1368152" cy="109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http://4.bp.blogspot.com/-g_vDrOqmfug/UKphvRrlspI/AAAAAAAAAzE/ioN2Vsjhy04/s1600/_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5405307"/>
              <a:ext cx="1368152" cy="109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7092280" y="5436029"/>
            <a:ext cx="1624264" cy="1023180"/>
            <a:chOff x="7092280" y="5436029"/>
            <a:chExt cx="1624264" cy="1116994"/>
          </a:xfrm>
        </p:grpSpPr>
        <p:pic>
          <p:nvPicPr>
            <p:cNvPr id="3" name="Picture 2" descr="http://img-fotki.yandex.ru/get/4704/cadi-1986.69a/0_86d2f_1f825bc9_X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436029"/>
              <a:ext cx="1624264" cy="1116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img-fotki.yandex.ru/get/4704/cadi-1986.69a/0_86d2f_1f825bc9_X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436029"/>
              <a:ext cx="1624264" cy="1116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2296817" y="4005064"/>
            <a:ext cx="1839323" cy="1224137"/>
            <a:chOff x="2194235" y="4005064"/>
            <a:chExt cx="1877699" cy="1242184"/>
          </a:xfrm>
        </p:grpSpPr>
        <p:pic>
          <p:nvPicPr>
            <p:cNvPr id="7" name="Picture 8" descr="http://www.kupivdom.ru/upload/products/1683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7" y="4005064"/>
              <a:ext cx="1876197" cy="122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www.kupivdom.ru/upload/products/1683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235" y="4018707"/>
              <a:ext cx="1876197" cy="122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5929322" y="4722469"/>
            <a:ext cx="880640" cy="1572808"/>
            <a:chOff x="5724128" y="4722468"/>
            <a:chExt cx="1085834" cy="1951453"/>
          </a:xfrm>
        </p:grpSpPr>
        <p:pic>
          <p:nvPicPr>
            <p:cNvPr id="9" name="Picture 6" descr="http://cdn.innovativelanguage.com/wordlists/media/thumb/8082_fit51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0" r="24592"/>
            <a:stretch/>
          </p:blipFill>
          <p:spPr bwMode="auto">
            <a:xfrm>
              <a:off x="5724128" y="4725144"/>
              <a:ext cx="1085834" cy="194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cdn.innovativelanguage.com/wordlists/media/thumb/8082_fit51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0" r="24592"/>
            <a:stretch/>
          </p:blipFill>
          <p:spPr bwMode="auto">
            <a:xfrm>
              <a:off x="5724128" y="4722468"/>
              <a:ext cx="1085834" cy="194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214514" y="5575197"/>
            <a:ext cx="1502568" cy="739453"/>
            <a:chOff x="2214514" y="5575197"/>
            <a:chExt cx="1502568" cy="739453"/>
          </a:xfrm>
        </p:grpSpPr>
        <p:pic>
          <p:nvPicPr>
            <p:cNvPr id="1026" name="Picture 2" descr="http://img-fotki.yandex.ru/get/5504/47407354.498/0_b68cd_f03941f1_ori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14" y="5594571"/>
              <a:ext cx="1484471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img-fotki.yandex.ru/get/5504/47407354.498/0_b68cd_f03941f1_ori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11" y="5575197"/>
              <a:ext cx="1484471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7751072" y="3821052"/>
            <a:ext cx="1477398" cy="1300007"/>
            <a:chOff x="7751072" y="3821052"/>
            <a:chExt cx="1477398" cy="1300007"/>
          </a:xfrm>
        </p:grpSpPr>
        <p:pic>
          <p:nvPicPr>
            <p:cNvPr id="15" name="Picture 2" descr="https://cdn2.imgbb.ru/user/193/1931581/201508/ddc7820df9f2b74a4419b79e9c186d46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0" t="9084" r="8247" b="14930"/>
            <a:stretch/>
          </p:blipFill>
          <p:spPr bwMode="auto">
            <a:xfrm>
              <a:off x="7751072" y="3821052"/>
              <a:ext cx="1477398" cy="128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cdn2.imgbb.ru/user/193/1931581/201508/ddc7820df9f2b74a4419b79e9c186d46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0" t="9084" r="8247" b="14930"/>
            <a:stretch/>
          </p:blipFill>
          <p:spPr bwMode="auto">
            <a:xfrm>
              <a:off x="7751072" y="3838595"/>
              <a:ext cx="1477398" cy="128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23528" y="3914764"/>
            <a:ext cx="1785709" cy="1095040"/>
            <a:chOff x="194003" y="3846128"/>
            <a:chExt cx="2020511" cy="1208215"/>
          </a:xfrm>
        </p:grpSpPr>
        <p:pic>
          <p:nvPicPr>
            <p:cNvPr id="8" name="Picture 2" descr="http://www.eruditperm.ru/published/publicdata/ERUDITSHOPPERM/attachments/SC/products_pictures/zooparkbc_en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10"/>
            <a:stretch/>
          </p:blipFill>
          <p:spPr bwMode="auto">
            <a:xfrm>
              <a:off x="214282" y="3857628"/>
              <a:ext cx="2000232" cy="119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eruditperm.ru/published/publicdata/ERUDITSHOPPERM/attachments/SC/products_pictures/zooparkbc_en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10"/>
            <a:stretch/>
          </p:blipFill>
          <p:spPr bwMode="auto">
            <a:xfrm>
              <a:off x="194003" y="3846128"/>
              <a:ext cx="2000232" cy="119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222620" y="3600692"/>
            <a:ext cx="1174683" cy="1080041"/>
            <a:chOff x="6084168" y="3356992"/>
            <a:chExt cx="1352658" cy="1260260"/>
          </a:xfrm>
        </p:grpSpPr>
        <p:pic>
          <p:nvPicPr>
            <p:cNvPr id="12" name="Picture 4" descr="http://www.fotoparus.com/photogalery/portfolio/pf_dom_animals/slides/2010_0506Oryctolagus_cuniculus1029-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2" r="1662" b="6831"/>
            <a:stretch/>
          </p:blipFill>
          <p:spPr bwMode="auto">
            <a:xfrm>
              <a:off x="6084168" y="3356992"/>
              <a:ext cx="1352658" cy="126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www.fotoparus.com/photogalery/portfolio/pf_dom_animals/slides/2010_0506Oryctolagus_cuniculus1029-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2" r="1662" b="6831"/>
            <a:stretch/>
          </p:blipFill>
          <p:spPr bwMode="auto">
            <a:xfrm>
              <a:off x="6084168" y="3356992"/>
              <a:ext cx="1352658" cy="126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http://www.prodisney.ru/phpBB2/download/file.php?id=39&amp;sid=c2f9b312ef86553769d33deaa31a279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7"/>
            <a:ext cx="1429330" cy="14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562" r="5645" b="68764"/>
          <a:stretch>
            <a:fillRect/>
          </a:stretch>
        </p:blipFill>
        <p:spPr bwMode="auto">
          <a:xfrm>
            <a:off x="251520" y="100466"/>
            <a:ext cx="8713480" cy="348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Компьютеры\Desktop\звук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4930" y="45048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/>
                </a:solidFill>
              </a:rPr>
              <a:t>«Веселый поезд»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24965 -0.327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1065 L -0.26753 -0.3136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6296 L -0.61805 -0.3402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135 L 0.3434 -0.3395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2343 -0.534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03906 -0.5027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29722 -0.3516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40573 -0.5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5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5156 -0.5916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562" r="5645" b="68764"/>
          <a:stretch>
            <a:fillRect/>
          </a:stretch>
        </p:blipFill>
        <p:spPr bwMode="auto">
          <a:xfrm>
            <a:off x="3887904" y="3861048"/>
            <a:ext cx="5148894" cy="20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Компьютеры\Desktop\зву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8 0.01803 L -1.0099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s/izo/Animalisticheskij-zhanr/0028-028-Spasibo-za-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75212" y="836712"/>
            <a:ext cx="609600" cy="609600"/>
          </a:xfrm>
          <a:prstGeom prst="rect">
            <a:avLst/>
          </a:prstGeom>
        </p:spPr>
      </p:pic>
      <p:pic>
        <p:nvPicPr>
          <p:cNvPr id="5" name="Picture 2" descr="C:\Users\Компьютеры\Desktop\звук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85" y="6045396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stons.ru/img/picture/May/05/7cedb41847c4a67086b6201aa3c97850/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555205" cy="31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овая запись 3-1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08287" y="5173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mg-fotki.yandex.ru/get/4404/valenta-mog.143/0_6f007_271b73c9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952328" cy="15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Про гласные\81085631_4663906_transport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7872" r="52428" b="50000"/>
          <a:stretch/>
        </p:blipFill>
        <p:spPr bwMode="auto">
          <a:xfrm>
            <a:off x="467544" y="476672"/>
            <a:ext cx="2667259" cy="1775690"/>
          </a:xfrm>
          <a:prstGeom prst="trapezoid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5" b="90000" l="2143" r="98061">
                        <a14:backgroundMark x1="49898" y1="93333" x2="49796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" t="4593" r="2041"/>
          <a:stretch/>
        </p:blipFill>
        <p:spPr bwMode="auto">
          <a:xfrm>
            <a:off x="-37630" y="4504411"/>
            <a:ext cx="8805852" cy="241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37630" y="2574919"/>
            <a:ext cx="4693778" cy="2592288"/>
            <a:chOff x="-37630" y="2574919"/>
            <a:chExt cx="4693778" cy="259228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37630" y="2574919"/>
              <a:ext cx="4693778" cy="2592288"/>
              <a:chOff x="-54197" y="2420094"/>
              <a:chExt cx="5075180" cy="2855720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4535" b="91395" l="17442" r="518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58" t="43302" r="49855" b="7442"/>
              <a:stretch/>
            </p:blipFill>
            <p:spPr bwMode="auto">
              <a:xfrm flipH="1">
                <a:off x="-54197" y="2420094"/>
                <a:ext cx="5075180" cy="2855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2550790" y="3120714"/>
                <a:ext cx="1225675" cy="1424951"/>
                <a:chOff x="2680669" y="2930239"/>
                <a:chExt cx="1334440" cy="1650889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3960556" y="4581128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Группа 17"/>
                <p:cNvGrpSpPr/>
                <p:nvPr/>
              </p:nvGrpSpPr>
              <p:grpSpPr>
                <a:xfrm>
                  <a:off x="2680669" y="2930239"/>
                  <a:ext cx="1334440" cy="852852"/>
                  <a:chOff x="3021536" y="3032620"/>
                  <a:chExt cx="1334440" cy="852852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3021536" y="3063886"/>
                    <a:ext cx="504056" cy="811286"/>
                    <a:chOff x="1835697" y="4653136"/>
                    <a:chExt cx="1088560" cy="1656184"/>
                  </a:xfrm>
                </p:grpSpPr>
                <p:pic>
                  <p:nvPicPr>
                    <p:cNvPr id="38" name="Picture 4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2255" r="48749" b="43930"/>
                    <a:stretch/>
                  </p:blipFill>
                  <p:spPr bwMode="auto">
                    <a:xfrm>
                      <a:off x="1835697" y="4653136"/>
                      <a:ext cx="1088560" cy="16561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39" name="Прямоугольник 38"/>
                    <p:cNvSpPr/>
                    <p:nvPr/>
                  </p:nvSpPr>
                  <p:spPr>
                    <a:xfrm>
                      <a:off x="2195737" y="5517228"/>
                      <a:ext cx="360040" cy="43204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3851920" y="3032620"/>
                    <a:ext cx="504056" cy="852852"/>
                    <a:chOff x="7452320" y="1628800"/>
                    <a:chExt cx="1008112" cy="1656185"/>
                  </a:xfrm>
                </p:grpSpPr>
                <p:grpSp>
                  <p:nvGrpSpPr>
                    <p:cNvPr id="22" name="Группа 31"/>
                    <p:cNvGrpSpPr/>
                    <p:nvPr/>
                  </p:nvGrpSpPr>
                  <p:grpSpPr>
                    <a:xfrm>
                      <a:off x="7452320" y="1628800"/>
                      <a:ext cx="1008112" cy="1656185"/>
                      <a:chOff x="3272908" y="3284983"/>
                      <a:chExt cx="1946839" cy="2952329"/>
                    </a:xfrm>
                  </p:grpSpPr>
                  <p:pic>
                    <p:nvPicPr>
                      <p:cNvPr id="32" name="Picture 4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9" cstate="print">
                        <a:clrChange>
                          <a:clrFrom>
                            <a:srgbClr val="FFFEFF"/>
                          </a:clrFrom>
                          <a:clrTo>
                            <a:srgbClr val="FFFE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63" t="43182" r="67212" b="25616"/>
                      <a:stretch/>
                    </p:blipFill>
                    <p:spPr bwMode="auto">
                      <a:xfrm>
                        <a:off x="3543260" y="3284983"/>
                        <a:ext cx="1509484" cy="1621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" name="Picture 4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 cstate="print">
                        <a:clrChange>
                          <a:clrFrom>
                            <a:srgbClr val="FFFEFF"/>
                          </a:clrFrom>
                          <a:clrTo>
                            <a:srgbClr val="FFFE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137" t="71591" r="65645"/>
                      <a:stretch/>
                    </p:blipFill>
                    <p:spPr bwMode="auto">
                      <a:xfrm>
                        <a:off x="3272908" y="4761148"/>
                        <a:ext cx="1946839" cy="1476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7740352" y="2492896"/>
                      <a:ext cx="432048" cy="43204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42" name="Группа 41"/>
            <p:cNvGrpSpPr/>
            <p:nvPr/>
          </p:nvGrpSpPr>
          <p:grpSpPr>
            <a:xfrm>
              <a:off x="834836" y="3235407"/>
              <a:ext cx="432047" cy="588501"/>
              <a:chOff x="971600" y="476672"/>
              <a:chExt cx="1080120" cy="1570495"/>
            </a:xfrm>
          </p:grpSpPr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472" r="16783" b="45559"/>
              <a:stretch/>
            </p:blipFill>
            <p:spPr bwMode="auto">
              <a:xfrm>
                <a:off x="971600" y="476672"/>
                <a:ext cx="1080120" cy="1570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1331640" y="1340768"/>
                <a:ext cx="360040" cy="4320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3" name="Picture 2" descr="C:\Users\Компьютеры\Desktop\звук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-0.00139 L 1.03854 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12" y="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024" cy="688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Про гласные\house04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00" y="1196752"/>
            <a:ext cx="3571900" cy="315291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00163"/>
            <a:ext cx="3300895" cy="26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87824" y="3212976"/>
            <a:ext cx="648072" cy="1008112"/>
            <a:chOff x="1835697" y="4653136"/>
            <a:chExt cx="1088560" cy="165618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5" r="48749" b="43930"/>
            <a:stretch/>
          </p:blipFill>
          <p:spPr bwMode="auto">
            <a:xfrm>
              <a:off x="1835697" y="4653136"/>
              <a:ext cx="1088560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195736" y="5517232"/>
              <a:ext cx="360040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24128" y="3356992"/>
            <a:ext cx="648072" cy="1008112"/>
            <a:chOff x="3275856" y="260648"/>
            <a:chExt cx="1008112" cy="1445875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38" b="44660"/>
            <a:stretch/>
          </p:blipFill>
          <p:spPr bwMode="auto">
            <a:xfrm>
              <a:off x="3275856" y="260648"/>
              <a:ext cx="1008112" cy="144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563888" y="1052736"/>
              <a:ext cx="43204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60032" y="5085184"/>
            <a:ext cx="648072" cy="1008111"/>
            <a:chOff x="971600" y="476672"/>
            <a:chExt cx="1080120" cy="157049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2" r="16783" b="45559"/>
            <a:stretch/>
          </p:blipFill>
          <p:spPr bwMode="auto">
            <a:xfrm>
              <a:off x="971600" y="476672"/>
              <a:ext cx="1080120" cy="157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1331640" y="1340768"/>
              <a:ext cx="360040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70" b="35851" l="5030" r="1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" t="4822" r="78386" b="60701"/>
          <a:stretch/>
        </p:blipFill>
        <p:spPr bwMode="auto">
          <a:xfrm>
            <a:off x="3259932" y="1366094"/>
            <a:ext cx="2584891" cy="30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7708"/>
          <a:stretch/>
        </p:blipFill>
        <p:spPr bwMode="auto">
          <a:xfrm flipH="1">
            <a:off x="107502" y="1841654"/>
            <a:ext cx="2880321" cy="230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6\Desktop\Безымянный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3" t="24865" r="81372" b="41389"/>
          <a:stretch>
            <a:fillRect/>
          </a:stretch>
        </p:blipFill>
        <p:spPr bwMode="auto">
          <a:xfrm>
            <a:off x="827584" y="3789040"/>
            <a:ext cx="1512168" cy="2394266"/>
          </a:xfrm>
          <a:prstGeom prst="rect">
            <a:avLst/>
          </a:prstGeom>
          <a:noFill/>
        </p:spPr>
      </p:pic>
      <p:pic>
        <p:nvPicPr>
          <p:cNvPr id="21" name="Picture 2" descr="C:\Users\Компьютеры\Desktop\звук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74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о гласные\bg001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985" y="0"/>
            <a:ext cx="9143999" cy="6859935"/>
          </a:xfrm>
          <a:prstGeom prst="rect">
            <a:avLst/>
          </a:prstGeom>
          <a:noFill/>
        </p:spPr>
      </p:pic>
      <p:pic>
        <p:nvPicPr>
          <p:cNvPr id="4" name="Picture 2" descr="C:\Users\6\Desktop\Безымянны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3" t="24865" r="81372" b="41389"/>
          <a:stretch>
            <a:fillRect/>
          </a:stretch>
        </p:blipFill>
        <p:spPr bwMode="auto">
          <a:xfrm>
            <a:off x="904041" y="4395842"/>
            <a:ext cx="1512168" cy="2394266"/>
          </a:xfrm>
          <a:prstGeom prst="rect">
            <a:avLst/>
          </a:prstGeom>
          <a:noFill/>
        </p:spPr>
      </p:pic>
      <p:pic>
        <p:nvPicPr>
          <p:cNvPr id="5" name="Picture 2" descr="C:\Users\Компьютеры\Desktop\звук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36" b="62169" l="7895" r="47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3" t="3451" r="51196" b="35068"/>
          <a:stretch/>
        </p:blipFill>
        <p:spPr bwMode="auto">
          <a:xfrm>
            <a:off x="2827184" y="2838525"/>
            <a:ext cx="1131231" cy="209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40" b="61412" l="56250" r="94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3451" r="3588" b="35068"/>
          <a:stretch/>
        </p:blipFill>
        <p:spPr bwMode="auto">
          <a:xfrm>
            <a:off x="7819287" y="3255031"/>
            <a:ext cx="1371508" cy="25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29" y="5981840"/>
            <a:ext cx="504056" cy="5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683568" y="5733256"/>
            <a:ext cx="288032" cy="288032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563888" y="5949280"/>
            <a:ext cx="216024" cy="216024"/>
          </a:xfrm>
          <a:prstGeom prst="rect">
            <a:avLst/>
          </a:prstGeom>
        </p:spPr>
      </p:pic>
      <p:pic>
        <p:nvPicPr>
          <p:cNvPr id="10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7308304" y="5877272"/>
            <a:ext cx="216024" cy="2160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081" b="35985" l="5099" r="29770">
                        <a14:foregroundMark x1="16118" y1="15404" x2="12993" y2="18434"/>
                        <a14:foregroundMark x1="17105" y1="19949" x2="15461" y2="18813"/>
                        <a14:foregroundMark x1="22533" y1="17424" x2="22533" y2="17424"/>
                        <a14:foregroundMark x1="19737" y1="15783" x2="19737" y2="15783"/>
                        <a14:backgroundMark x1="8882" y1="28788" x2="11842" y2="28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0" t="7564" r="69231" b="63426"/>
          <a:stretch/>
        </p:blipFill>
        <p:spPr bwMode="auto">
          <a:xfrm>
            <a:off x="1189761" y="2721721"/>
            <a:ext cx="1162642" cy="17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4975" b="62753" l="48520" r="73520">
                        <a14:foregroundMark x1="53947" y1="44571" x2="53947" y2="44571"/>
                        <a14:foregroundMark x1="63322" y1="44571" x2="63322" y2="44571"/>
                        <a14:foregroundMark x1="59211" y1="43056" x2="59211" y2="43056"/>
                        <a14:foregroundMark x1="53947" y1="60732" x2="53947" y2="60732"/>
                        <a14:foregroundMark x1="55921" y1="59848" x2="55921" y2="59848"/>
                        <a14:foregroundMark x1="53289" y1="61616" x2="53289" y2="61616"/>
                        <a14:foregroundMark x1="61678" y1="60227" x2="61678" y2="60227"/>
                        <a14:foregroundMark x1="60691" y1="60227" x2="60691" y2="60227"/>
                        <a14:foregroundMark x1="54441" y1="43813" x2="54441" y2="43813"/>
                        <a14:foregroundMark x1="62993" y1="44066" x2="62993" y2="44066"/>
                        <a14:foregroundMark x1="62829" y1="43308" x2="62829" y2="43308"/>
                        <a14:foregroundMark x1="55592" y1="43687" x2="55592" y2="43687"/>
                        <a14:foregroundMark x1="58717" y1="42045" x2="58717" y2="42045"/>
                        <a14:foregroundMark x1="60033" y1="43308" x2="60033" y2="43308"/>
                        <a14:foregroundMark x1="60362" y1="42929" x2="60362" y2="42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16" t="34366" r="23505" b="37138"/>
          <a:stretch/>
        </p:blipFill>
        <p:spPr bwMode="auto">
          <a:xfrm>
            <a:off x="5004048" y="2849329"/>
            <a:ext cx="1684025" cy="21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Компьютеры\Pictures\imag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5674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838"/>
            <a:ext cx="1808082" cy="30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мпьютеры\Pictures\image (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7875" l="0" r="95050">
                        <a14:backgroundMark x1="22973" y1="18304" x2="29189" y2="23015"/>
                        <a14:backgroundMark x1="41892" y1="19246" x2="41892" y2="19246"/>
                        <a14:backgroundMark x1="75135" y1="23822" x2="75135" y2="23822"/>
                        <a14:backgroundMark x1="58108" y1="20054" x2="58108" y2="20054"/>
                        <a14:backgroundMark x1="19459" y1="31090" x2="19459" y2="31090"/>
                        <a14:backgroundMark x1="47297" y1="33109" x2="47297" y2="33109"/>
                        <a14:backgroundMark x1="46486" y1="60296" x2="46486" y2="60296"/>
                        <a14:backgroundMark x1="69730" y1="38627" x2="69730" y2="38627"/>
                        <a14:backgroundMark x1="22162" y1="45491" x2="22162" y2="45491"/>
                        <a14:backgroundMark x1="26486" y1="41588" x2="26486" y2="41588"/>
                        <a14:backgroundMark x1="39189" y1="25976" x2="39189" y2="2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87" y="1576589"/>
            <a:ext cx="1539875" cy="32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9660" y1="94419" x2="49660" y2="94419"/>
                        <a14:foregroundMark x1="48299" y1="88837" x2="48299" y2="88837"/>
                        <a14:foregroundMark x1="52381" y1="89767" x2="52381" y2="89767"/>
                        <a14:foregroundMark x1="50340" y1="85116" x2="50340" y2="8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14956"/>
            <a:ext cx="1619672" cy="361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011958" cy="373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9660" y1="94419" x2="49660" y2="94419"/>
                        <a14:foregroundMark x1="48299" y1="88837" x2="48299" y2="88837"/>
                        <a14:foregroundMark x1="52381" y1="89767" x2="52381" y2="89767"/>
                        <a14:foregroundMark x1="50340" y1="85116" x2="50340" y2="8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82" y="1268760"/>
            <a:ext cx="1619672" cy="351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95772" y="50140"/>
            <a:ext cx="1863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/>
                </a:solidFill>
              </a:rPr>
              <a:t> «Грибники»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 гласные\bg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425"/>
            <a:ext cx="9139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de-06check.info/photo/5740326343ade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9">
            <a:off x="6969685" y="3869794"/>
            <a:ext cx="1288774" cy="12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Компьютеры\Desktop\звук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ро гласные\neznaika1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9542" y="2373144"/>
            <a:ext cx="1190997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1" descr="zveryraz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1250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426334" y="2199554"/>
            <a:ext cx="4186695" cy="1877518"/>
            <a:chOff x="4426334" y="2199554"/>
            <a:chExt cx="4186695" cy="1877518"/>
          </a:xfrm>
        </p:grpSpPr>
        <p:sp>
          <p:nvSpPr>
            <p:cNvPr id="8202" name="TextBox 30"/>
            <p:cNvSpPr txBox="1">
              <a:spLocks noChangeArrowheads="1"/>
            </p:cNvSpPr>
            <p:nvPr/>
          </p:nvSpPr>
          <p:spPr bwMode="auto">
            <a:xfrm>
              <a:off x="4426334" y="2199554"/>
              <a:ext cx="4186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0000FF"/>
                  </a:solidFill>
                  <a:latin typeface="Calibri" pitchFamily="34" charset="0"/>
                </a:rPr>
                <a:t>МЫ ВИДИМ , ЧИТАЕМ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5224030" y="2772511"/>
              <a:ext cx="2509142" cy="13045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1428750" y="164306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 dirty="0">
                <a:solidFill>
                  <a:srgbClr val="00FF00"/>
                </a:solidFill>
                <a:latin typeface="Calibri" pitchFamily="34" charset="0"/>
              </a:rPr>
              <a:t>ЗВУКИ</a:t>
            </a:r>
          </a:p>
        </p:txBody>
      </p:sp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5619750" y="1714500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 dirty="0">
                <a:solidFill>
                  <a:srgbClr val="0070C0"/>
                </a:solidFill>
                <a:latin typeface="Calibri" pitchFamily="34" charset="0"/>
              </a:rPr>
              <a:t>БУКВЫ</a:t>
            </a:r>
          </a:p>
        </p:txBody>
      </p:sp>
      <p:pic>
        <p:nvPicPr>
          <p:cNvPr id="14" name="Рисунок 13" descr="D:\ear dink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14620"/>
            <a:ext cx="2095515" cy="16787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27"/>
          <p:cNvSpPr txBox="1">
            <a:spLocks noChangeArrowheads="1"/>
          </p:cNvSpPr>
          <p:nvPr/>
        </p:nvSpPr>
        <p:spPr bwMode="auto">
          <a:xfrm>
            <a:off x="928688" y="2214563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00FF"/>
                </a:solidFill>
                <a:latin typeface="Calibri" pitchFamily="34" charset="0"/>
              </a:rPr>
              <a:t>МЫ</a:t>
            </a:r>
            <a:r>
              <a:rPr lang="ru-RU" altLang="ru-RU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altLang="ru-RU" sz="3200" b="1" dirty="0">
                <a:solidFill>
                  <a:srgbClr val="0000FF"/>
                </a:solidFill>
                <a:latin typeface="Calibri" pitchFamily="34" charset="0"/>
              </a:rPr>
              <a:t>СЛЫШИМ</a:t>
            </a: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7188" y="4500563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00FF"/>
                </a:solidFill>
                <a:latin typeface="Calibri" pitchFamily="34" charset="0"/>
              </a:rPr>
              <a:t>И     ПРОИЗНОСИМ</a:t>
            </a:r>
          </a:p>
        </p:txBody>
      </p:sp>
      <p:sp>
        <p:nvSpPr>
          <p:cNvPr id="32" name="Овал 31"/>
          <p:cNvSpPr/>
          <p:nvPr/>
        </p:nvSpPr>
        <p:spPr>
          <a:xfrm>
            <a:off x="762000" y="4929188"/>
            <a:ext cx="2667000" cy="14462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3" name="Picture 2" descr="D:\Каталог картинок\Г\LIPS1 М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14875"/>
            <a:ext cx="23812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 descr="D:\Каталог картинок\Г\Eyes5 п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31" y="2460385"/>
            <a:ext cx="2143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43042" y="857232"/>
            <a:ext cx="6090130" cy="8402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ЗВУКИ И БУКВЫ</a:t>
            </a:r>
            <a:endParaRPr lang="ru-RU" sz="5400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 descr="C:\Users\6\Desktop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63" t="24865" r="81372" b="41389"/>
          <a:stretch>
            <a:fillRect/>
          </a:stretch>
        </p:blipFill>
        <p:spPr bwMode="auto">
          <a:xfrm>
            <a:off x="-88333" y="1116721"/>
            <a:ext cx="1277369" cy="2022501"/>
          </a:xfrm>
          <a:prstGeom prst="rect">
            <a:avLst/>
          </a:prstGeom>
          <a:noFill/>
        </p:spPr>
      </p:pic>
      <p:pic>
        <p:nvPicPr>
          <p:cNvPr id="21" name="Picture 2" descr="D:\Про гласные\neznaika1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3390" y="1006512"/>
            <a:ext cx="770610" cy="1863651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8"/>
          </p:cNvPr>
          <p:cNvSpPr/>
          <p:nvPr/>
        </p:nvSpPr>
        <p:spPr>
          <a:xfrm>
            <a:off x="1145804" y="1242788"/>
            <a:ext cx="416299" cy="28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Компьютеры\Desktop\звук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540375" y="4429125"/>
            <a:ext cx="2770188" cy="2000250"/>
            <a:chOff x="5540375" y="4429125"/>
            <a:chExt cx="2770188" cy="2000250"/>
          </a:xfrm>
        </p:grpSpPr>
        <p:sp>
          <p:nvSpPr>
            <p:cNvPr id="28" name="TextBox 28"/>
            <p:cNvSpPr txBox="1">
              <a:spLocks noChangeArrowheads="1"/>
            </p:cNvSpPr>
            <p:nvPr/>
          </p:nvSpPr>
          <p:spPr bwMode="auto">
            <a:xfrm>
              <a:off x="5643563" y="4429125"/>
              <a:ext cx="2667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>
                  <a:solidFill>
                    <a:srgbClr val="0000FF"/>
                  </a:solidFill>
                  <a:latin typeface="Calibri" pitchFamily="34" charset="0"/>
                </a:rPr>
                <a:t>И    ПИШЕМ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5619750" y="4983163"/>
              <a:ext cx="2667000" cy="14462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" name="Picture 2" descr="D:\оформление\картинки\худ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7"/>
            <a:stretch>
              <a:fillRect/>
            </a:stretch>
          </p:blipFill>
          <p:spPr bwMode="auto">
            <a:xfrm>
              <a:off x="6000750" y="5037138"/>
              <a:ext cx="1906588" cy="133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 descr="D:\Каталог картинок\К\PENCIL6 п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920" r="50156"/>
            <a:stretch>
              <a:fillRect/>
            </a:stretch>
          </p:blipFill>
          <p:spPr bwMode="auto">
            <a:xfrm rot="9500651">
              <a:off x="6556375" y="4983163"/>
              <a:ext cx="1573213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D:\Каталог картинок\К\PENCIL6 п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8"/>
            <a:stretch>
              <a:fillRect/>
            </a:stretch>
          </p:blipFill>
          <p:spPr bwMode="auto">
            <a:xfrm rot="9704233">
              <a:off x="5540375" y="5610225"/>
              <a:ext cx="755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30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2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8491"/>
            <a:ext cx="3594032" cy="338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23"/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27" y="3228492"/>
            <a:ext cx="3566930" cy="336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8864" y="29815"/>
            <a:ext cx="2388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/>
                </a:solidFill>
              </a:rPr>
              <a:t>«</a:t>
            </a:r>
            <a:r>
              <a:rPr lang="ru-RU" sz="2400" b="1" smtClean="0">
                <a:ln/>
                <a:solidFill>
                  <a:schemeClr val="accent4"/>
                </a:solidFill>
              </a:rPr>
              <a:t>Собери </a:t>
            </a:r>
            <a:r>
              <a:rPr lang="ru-RU" sz="2400" b="1" smtClean="0">
                <a:ln/>
                <a:solidFill>
                  <a:schemeClr val="accent4"/>
                </a:solidFill>
              </a:rPr>
              <a:t>цветы»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0306" y="4647872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9353" y="4587102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3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12573" r="23531" b="22213"/>
          <a:stretch/>
        </p:blipFill>
        <p:spPr bwMode="auto">
          <a:xfrm>
            <a:off x="5220072" y="548680"/>
            <a:ext cx="9493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91838" cy="113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8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579803" cy="7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2136" r="30747" b="42234"/>
          <a:stretch/>
        </p:blipFill>
        <p:spPr bwMode="auto">
          <a:xfrm>
            <a:off x="7668344" y="1772816"/>
            <a:ext cx="991208" cy="77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00" b="94500" l="375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3" t="10218" r="4473" b="11757"/>
          <a:stretch/>
        </p:blipFill>
        <p:spPr bwMode="auto">
          <a:xfrm>
            <a:off x="3707904" y="2780928"/>
            <a:ext cx="1075107" cy="6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864096" cy="8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799" b="85197" l="22841" r="80514">
                        <a14:backgroundMark x1="38901" y1="47516" x2="49179" y2="62422"/>
                        <a14:backgroundMark x1="58101" y1="66356" x2="58101" y2="66356"/>
                        <a14:backgroundMark x1="64454" y1="70704" x2="64454" y2="70704"/>
                        <a14:backgroundMark x1="68094" y1="70704" x2="58601" y2="63665"/>
                        <a14:backgroundMark x1="47252" y1="22464" x2="48680" y2="28986"/>
                        <a14:backgroundMark x1="43112" y1="42236" x2="46681" y2="35611"/>
                        <a14:backgroundMark x1="68594" y1="69876" x2="68594" y2="69876"/>
                        <a14:backgroundMark x1="53105" y1="25052" x2="53105" y2="25052"/>
                        <a14:backgroundMark x1="46966" y1="22878" x2="46966" y2="22878"/>
                        <a14:backgroundMark x1="46966" y1="20704" x2="46966" y2="20704"/>
                        <a14:backgroundMark x1="35261" y1="78468" x2="35261" y2="78468"/>
                        <a14:backgroundMark x1="33762" y1="74431" x2="33762" y2="74431"/>
                        <a14:backgroundMark x1="44397" y1="81988" x2="44397" y2="81988"/>
                        <a14:backgroundMark x1="39971" y1="80228" x2="39971" y2="80228"/>
                        <a14:backgroundMark x1="38901" y1="79089" x2="38901" y2="79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5316" r="18792" b="12587"/>
          <a:stretch/>
        </p:blipFill>
        <p:spPr bwMode="auto">
          <a:xfrm>
            <a:off x="6948264" y="620688"/>
            <a:ext cx="905499" cy="7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560" l="2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959409" cy="8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917672" cy="9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1260456" cy="48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1001229" cy="74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601536" cy="9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Компьютеры\Desktop\звук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3491880" y="332656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260648"/>
            <a:ext cx="4663155" cy="6042572"/>
            <a:chOff x="179512" y="764704"/>
            <a:chExt cx="4064901" cy="5652532"/>
          </a:xfrm>
        </p:grpSpPr>
        <p:pic>
          <p:nvPicPr>
            <p:cNvPr id="13" name="Picture 2" descr="C:\Users\6\Desktop\Рисунок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932"/>
            <a:stretch>
              <a:fillRect/>
            </a:stretch>
          </p:blipFill>
          <p:spPr bwMode="auto">
            <a:xfrm>
              <a:off x="179512" y="764704"/>
              <a:ext cx="4064901" cy="5652532"/>
            </a:xfrm>
            <a:prstGeom prst="rect">
              <a:avLst/>
            </a:prstGeom>
            <a:noFill/>
          </p:spPr>
        </p:pic>
        <p:grpSp>
          <p:nvGrpSpPr>
            <p:cNvPr id="16" name="Группа 15"/>
            <p:cNvGrpSpPr/>
            <p:nvPr/>
          </p:nvGrpSpPr>
          <p:grpSpPr>
            <a:xfrm>
              <a:off x="611560" y="1861565"/>
              <a:ext cx="3365082" cy="4336674"/>
              <a:chOff x="611560" y="1861565"/>
              <a:chExt cx="3365082" cy="433667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2997897" y="4974103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798581" y="4962344"/>
                <a:ext cx="973220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11658" y="4974103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736308" y="3458117"/>
                <a:ext cx="1025532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11560" y="3479269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987824" y="1875210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11560" y="1861565"/>
                <a:ext cx="936104" cy="1265538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766854" y="1878722"/>
                <a:ext cx="936104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963384" y="3479269"/>
                <a:ext cx="1013258" cy="1224136"/>
              </a:xfrm>
              <a:prstGeom prst="rect">
                <a:avLst/>
              </a:prstGeom>
              <a:solidFill>
                <a:srgbClr val="DFF0F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979712" y="404664"/>
            <a:ext cx="7086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39953" y="201735"/>
            <a:ext cx="49160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/>
                </a:solidFill>
              </a:rPr>
              <a:t>«Рассели картинки по квартирам»</a:t>
            </a:r>
            <a:endParaRPr lang="ru-RU" sz="24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286512" y="5214950"/>
            <a:ext cx="797956" cy="1226544"/>
            <a:chOff x="6286512" y="5214950"/>
            <a:chExt cx="797956" cy="1226544"/>
          </a:xfrm>
        </p:grpSpPr>
        <p:pic>
          <p:nvPicPr>
            <p:cNvPr id="2052" name="Picture 4" descr="http://papus666.narod.ru/clipart/ts/tsetk/schet0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3" y="5229200"/>
              <a:ext cx="797955" cy="121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://papus666.narod.ru/clipart/ts/tsetk/schet0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12" y="5214950"/>
              <a:ext cx="797955" cy="121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714876" y="5500702"/>
            <a:ext cx="1144148" cy="957831"/>
            <a:chOff x="4714876" y="5500702"/>
            <a:chExt cx="1144148" cy="9578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7" t="6457" r="8023" b="3141"/>
            <a:stretch>
              <a:fillRect/>
            </a:stretch>
          </p:blipFill>
          <p:spPr bwMode="auto">
            <a:xfrm>
              <a:off x="4716016" y="5517232"/>
              <a:ext cx="1143008" cy="9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7" t="6457" r="8023" b="3141"/>
            <a:stretch>
              <a:fillRect/>
            </a:stretch>
          </p:blipFill>
          <p:spPr bwMode="auto">
            <a:xfrm>
              <a:off x="4714876" y="5500702"/>
              <a:ext cx="1143008" cy="9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5061447" y="4081636"/>
            <a:ext cx="1036997" cy="1010392"/>
            <a:chOff x="4786314" y="3714752"/>
            <a:chExt cx="1036997" cy="1010392"/>
          </a:xfrm>
        </p:grpSpPr>
        <p:pic>
          <p:nvPicPr>
            <p:cNvPr id="2056" name="Picture 8" descr="http://www.igrushka-spb.ru/wa-data/public/shop/products/43/54/125443/images/60541/60541.80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17032"/>
              <a:ext cx="1035287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http://www.igrushka-spb.ru/wa-data/public/shop/products/43/54/125443/images/60541/60541.80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3714752"/>
              <a:ext cx="1035287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s://im3-tub-ru.yandex.net/i?id=afc38af07e3f2acce2baf1887ad09572&amp;n=33&amp;h=215&amp;w=3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83" y="4112833"/>
            <a:ext cx="1118600" cy="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196771" y="2593713"/>
            <a:ext cx="1033712" cy="1137623"/>
            <a:chOff x="6896984" y="857765"/>
            <a:chExt cx="1037139" cy="1298314"/>
          </a:xfrm>
        </p:grpSpPr>
        <p:pic>
          <p:nvPicPr>
            <p:cNvPr id="1028" name="Picture 4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984" y="857765"/>
              <a:ext cx="1033712" cy="1298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://img-fotki.yandex.ru/get/9224/47407354.c89/0_12be96_b0314627_orig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411" y="857765"/>
              <a:ext cx="1033712" cy="1298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2" descr="http://pixelbrush.ru/uploads/posts/2012-09/1348834288_1-3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13304" r="21554" b="14743"/>
          <a:stretch/>
        </p:blipFill>
        <p:spPr bwMode="auto">
          <a:xfrm>
            <a:off x="7479823" y="5095916"/>
            <a:ext cx="908600" cy="9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Про гласные\neznaika15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2300" y="657185"/>
            <a:ext cx="843723" cy="2040469"/>
          </a:xfrm>
          <a:prstGeom prst="rect">
            <a:avLst/>
          </a:prstGeom>
          <a:noFill/>
        </p:spPr>
      </p:pic>
      <p:pic>
        <p:nvPicPr>
          <p:cNvPr id="44" name="Picture 2" descr="C:\Users\Компьютеры\Desktop\звук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41" y="6127997"/>
            <a:ext cx="480356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5693518" y="2991771"/>
            <a:ext cx="1084069" cy="1247712"/>
            <a:chOff x="6858016" y="3571876"/>
            <a:chExt cx="1084069" cy="124771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2" t="5169" r="19267"/>
            <a:stretch/>
          </p:blipFill>
          <p:spPr bwMode="auto">
            <a:xfrm>
              <a:off x="6876256" y="3573016"/>
              <a:ext cx="1065829" cy="1246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2" t="5169" r="19267"/>
            <a:stretch/>
          </p:blipFill>
          <p:spPr bwMode="auto">
            <a:xfrm>
              <a:off x="6858016" y="3571876"/>
              <a:ext cx="1065829" cy="1246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5145771" y="1922376"/>
            <a:ext cx="792088" cy="1240148"/>
            <a:chOff x="5580112" y="764704"/>
            <a:chExt cx="792088" cy="1240148"/>
          </a:xfrm>
        </p:grpSpPr>
        <p:pic>
          <p:nvPicPr>
            <p:cNvPr id="19" name="Picture 3" descr="H:\картинки логопед\Слайд166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1" r="25858" b="7526"/>
            <a:stretch/>
          </p:blipFill>
          <p:spPr bwMode="auto">
            <a:xfrm>
              <a:off x="5580112" y="764704"/>
              <a:ext cx="792088" cy="122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H:\картинки логопед\Слайд166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8" r="25571" b="7526"/>
            <a:stretch/>
          </p:blipFill>
          <p:spPr bwMode="auto">
            <a:xfrm>
              <a:off x="5580112" y="781571"/>
              <a:ext cx="792088" cy="122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4F4FE"/>
              </a:clrFrom>
              <a:clrTo>
                <a:srgbClr val="F4F4FE">
                  <a:alpha val="0"/>
                </a:srgbClr>
              </a:clrTo>
            </a:clrChange>
            <a:lum bright="-6000" contrast="4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375" b="100000" l="3526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33" y="4068660"/>
            <a:ext cx="1081872" cy="9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-0.19687 -0.1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42587 0.014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2146E-6 L -0.31441 -0.07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8085E-6 L -0.31302 -0.052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72952 -0.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6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76146 -0.026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73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9444 -0.3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34218 -0.04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62604 -0.110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65</Words>
  <Application>Microsoft Office PowerPoint</Application>
  <PresentationFormat>Экран (4:3)</PresentationFormat>
  <Paragraphs>22</Paragraphs>
  <Slides>13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Компьютеры</dc:creator>
  <cp:lastModifiedBy>Компьютеры</cp:lastModifiedBy>
  <cp:revision>228</cp:revision>
  <dcterms:created xsi:type="dcterms:W3CDTF">2016-09-25T17:35:59Z</dcterms:created>
  <dcterms:modified xsi:type="dcterms:W3CDTF">2016-11-28T17:32:32Z</dcterms:modified>
</cp:coreProperties>
</file>