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59" r:id="rId3"/>
    <p:sldId id="385" r:id="rId4"/>
    <p:sldId id="293" r:id="rId5"/>
    <p:sldId id="295" r:id="rId6"/>
    <p:sldId id="377" r:id="rId7"/>
    <p:sldId id="277" r:id="rId8"/>
    <p:sldId id="342" r:id="rId9"/>
    <p:sldId id="341" r:id="rId10"/>
    <p:sldId id="358" r:id="rId11"/>
    <p:sldId id="340" r:id="rId12"/>
    <p:sldId id="339" r:id="rId13"/>
    <p:sldId id="337" r:id="rId14"/>
    <p:sldId id="395" r:id="rId15"/>
    <p:sldId id="388" r:id="rId16"/>
    <p:sldId id="259" r:id="rId17"/>
    <p:sldId id="356" r:id="rId18"/>
    <p:sldId id="394" r:id="rId19"/>
    <p:sldId id="260" r:id="rId20"/>
    <p:sldId id="367" r:id="rId21"/>
    <p:sldId id="369" r:id="rId22"/>
    <p:sldId id="366" r:id="rId23"/>
    <p:sldId id="378" r:id="rId24"/>
    <p:sldId id="261" r:id="rId25"/>
    <p:sldId id="382" r:id="rId26"/>
    <p:sldId id="336" r:id="rId27"/>
    <p:sldId id="302" r:id="rId28"/>
    <p:sldId id="271" r:id="rId29"/>
    <p:sldId id="318" r:id="rId30"/>
    <p:sldId id="320" r:id="rId31"/>
    <p:sldId id="322" r:id="rId32"/>
    <p:sldId id="324" r:id="rId33"/>
    <p:sldId id="326" r:id="rId34"/>
    <p:sldId id="379" r:id="rId35"/>
    <p:sldId id="272" r:id="rId36"/>
    <p:sldId id="376" r:id="rId37"/>
    <p:sldId id="375" r:id="rId38"/>
    <p:sldId id="387" r:id="rId39"/>
    <p:sldId id="273" r:id="rId40"/>
    <p:sldId id="357" r:id="rId41"/>
    <p:sldId id="275" r:id="rId42"/>
    <p:sldId id="309" r:id="rId43"/>
    <p:sldId id="334" r:id="rId44"/>
    <p:sldId id="314" r:id="rId45"/>
    <p:sldId id="274" r:id="rId46"/>
    <p:sldId id="361" r:id="rId47"/>
    <p:sldId id="362" r:id="rId48"/>
    <p:sldId id="392" r:id="rId49"/>
    <p:sldId id="390" r:id="rId50"/>
    <p:sldId id="393" r:id="rId51"/>
    <p:sldId id="364" r:id="rId52"/>
    <p:sldId id="365" r:id="rId53"/>
    <p:sldId id="288" r:id="rId54"/>
    <p:sldId id="384" r:id="rId55"/>
    <p:sldId id="353" r:id="rId56"/>
    <p:sldId id="354" r:id="rId57"/>
    <p:sldId id="383" r:id="rId58"/>
    <p:sldId id="344" r:id="rId59"/>
    <p:sldId id="301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9DA"/>
    <a:srgbClr val="F0CBC0"/>
    <a:srgbClr val="DBFBE9"/>
    <a:srgbClr val="F7EBB9"/>
    <a:srgbClr val="89F5A5"/>
    <a:srgbClr val="0066CC"/>
    <a:srgbClr val="DF804B"/>
    <a:srgbClr val="53AED7"/>
    <a:srgbClr val="AFE947"/>
    <a:srgbClr val="00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8" autoAdjust="0"/>
    <p:restoredTop sz="94660"/>
  </p:normalViewPr>
  <p:slideViewPr>
    <p:cSldViewPr>
      <p:cViewPr>
        <p:scale>
          <a:sx n="73" d="100"/>
          <a:sy n="73" d="100"/>
        </p:scale>
        <p:origin x="-8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C9D7DA-3DA7-4D5F-810B-700A390B7E72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EC066-8A74-4636-AB7E-EB78DB14F5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64517-E9E4-4BF8-B6F0-D5EFAFAA431E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16531-751D-4E03-954E-093E568FA2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FF2632-6B34-448B-9D02-536215628540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3DE5DE-C66B-45BB-B432-160F9AE9CF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D91702-6EEE-4671-A7EB-1D34619AA8D9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8A761-73E9-4E81-80EA-BCFF72026A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046029-0B86-4268-8749-BBFDFADA191F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AA192-C71C-4BCA-AE11-B00CB0EFC5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7F374F-AE86-4A9B-B4C7-FE326749E4D8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AF11D-29F1-4E23-A8F9-CFFA7366BA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56349-D3BE-4578-97BA-2749658ED9DF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2BB34-0A89-4948-A26E-342420FC37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91AC49-880A-490C-8DCC-BFC1D46D25DA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1E11B-C521-457D-8E97-F6851D8149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45BE92-3D77-47A6-9BF8-045833BD9E9E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AAE9D-31F0-41EF-AA6C-67EEE378CA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617C-73AF-4345-8850-998B0C493CB1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8C544-597C-46BE-871E-C3C83FF282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E8C91B-4C90-4763-A365-AF3AEF22B555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097F4-7C08-4BF4-B450-40785B5D67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alpha val="65000"/>
              </a:srgbClr>
            </a:gs>
            <a:gs pos="50000">
              <a:srgbClr val="92D050"/>
            </a:gs>
            <a:gs pos="100000">
              <a:srgbClr val="FCE9DA">
                <a:alpha val="69000"/>
              </a:srgb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4D177B-ED9B-4099-B844-DDC5F52848AB}" type="datetimeFigureOut">
              <a:rPr lang="ru-RU" smtClean="0"/>
              <a:pPr>
                <a:defRPr/>
              </a:pPr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EC9D8A-E868-45B4-A14F-5A2F4C2726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0;&#1082;&#1090;3\Poteshka-Vodichka-vodichka%20(mp3cut.net).mp3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0;&#1082;&#1090;3\Detskie-pesenki-Spi-moya-radost_-usni(muzofon.com).mp3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0;&#1082;&#1090;3\poteshki-Potyagu---Potyagunyushki(muzofon.com).mp3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80;&#1082;&#1090;3\10%20&#1044;&#1086;&#1088;&#1086;&#1078;&#1082;&#1072;%2010.mp3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87;&#1082;\Desktop\MOV03032.M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101MSDCF\MOV03037.M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0;&#1082;&#1090;3\Klassika-dlya-malyshey-Lunnaya-sonata---Bethoven(muzofon.com)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80;&#1082;&#1090;3\MOV03048.M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file:///F:\&#1080;&#1082;&#1090;3\&#1089;&#1072;&#1073;&#1072;&#1082;&#1072;.mp3" TargetMode="External"/><Relationship Id="rId1" Type="http://schemas.openxmlformats.org/officeDocument/2006/relationships/audio" Target="file:///C:\Users\&#1040;&#1083;&#1077;&#1082;&#1089;&#1072;&#1085;&#1076;&#1088;\Desktop\&#1054;&#1082;&#1089;&#1072;&#1085;&#1072;\&#1074;&#1089;&#1077;%20&#1076;&#1083;&#1103;%20&#1072;&#1090;&#1077;&#1089;&#1090;&#1072;&#1094;&#1080;&#1080;\&#1079;&#1072;&#1085;&#1103;&#1090;&#1080;&#1077;%202&#1075;&#1088;&#1091;&#1087;&#1087;&#1072;%20&#1088;&#1072;&#1085;&#1085;&#1077;&#1075;&#1086;%20&#1074;&#1086;&#1079;&#1072;&#1089;&#1090;&#1072;\&#1084;&#1103;&#1091;_mp3cut.foxcom.su_.mp3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H:\&#1080;&#1082;&#1090;3\&#1055;&#1088;&#1077;&#1079;&#1077;&#1085;&#1090;&#1072;&#1094;&#1080;&#1103;%20&#1047;&#1072;&#1081;&#1082;&#1072;\Dlya_malishey_-_Zayka_serenkiy_(get-tune.net).mp3" TargetMode="External"/><Relationship Id="rId1" Type="http://schemas.openxmlformats.org/officeDocument/2006/relationships/audio" Target="file:///F:\&#1055;&#1088;&#1077;&#1079;&#1077;&#1085;&#1090;&#1072;&#1094;&#1080;&#1103;%20&#1047;&#1072;&#1081;&#1082;&#1072;\Dlya_malishey_-_Zayka_serenkiy_(get-tune.net).mp3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080;&#1082;&#1090;3\Ivana_Kupala_-_ay_Zaenka_ay_Serenkiy_(get-tune.net).mp3" TargetMode="External"/><Relationship Id="rId1" Type="http://schemas.openxmlformats.org/officeDocument/2006/relationships/audio" Target="file:///F:\&#1055;&#1088;&#1077;&#1079;&#1077;&#1085;&#1090;&#1072;&#1094;&#1080;&#1103;%20&#1047;&#1072;&#1081;&#1082;&#1072;\Dlya_malishey_-_Zayka_serenkiy_(get-tune.net).mp3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34.png"/><Relationship Id="rId4" Type="http://schemas.openxmlformats.org/officeDocument/2006/relationships/image" Target="../media/image6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80;&#1082;&#1090;3\MOV03022.M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&#1080;&#1082;&#1090;3\&#1082;&#1072;&#1087;-&#1082;&#1072;&#1087;.mp3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0;&#1082;&#1090;3\&#1089;&#1086;&#1083;&#1085;&#1099;&#1096;&#1082;&#1086;%20&#1080;%20&#1076;&#1086;&#1078;&#1076;&#1080;&#1082;.mp3" TargetMode="Externa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0;&#1082;&#1090;3\russkaya-narodnaya-poteshka-Petushok%20(mp3cut.net).mp3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8.wav"/><Relationship Id="rId7" Type="http://schemas.openxmlformats.org/officeDocument/2006/relationships/image" Target="../media/image90.png"/><Relationship Id="rId2" Type="http://schemas.openxmlformats.org/officeDocument/2006/relationships/audio" Target="../media/audio7.wav"/><Relationship Id="rId1" Type="http://schemas.openxmlformats.org/officeDocument/2006/relationships/audio" Target="../media/audio6.wav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80;&#1082;&#1090;3\&#1052;&#1086;&#1081;%20&#1092;&#1080;&#1083;&#1100;&#1084;.wmv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80;&#1082;&#1090;3\&#1052;&#1086;&#1081;%20&#1092;&#1080;&#1083;&#1100;&#1084;%20(2).wm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11.png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0;&#1082;&#1090;3\Poteshki-Katya(muzofon.com).mp3" TargetMode="External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0;&#1082;&#1090;3\MKashinskaya-Poteshki---podvizhnye-igry-quottop-topquot(muzofon.com).mp3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8424936" cy="1857375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effectLst/>
              </a:rPr>
              <a:t>Использование ИКТ в развитии детей второго раннего возраста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3315" name="Picture 2" descr="F:\фотона работе\DSC0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13360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F:\фотона работе\DSC02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429000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F:\фотона работе\DSC02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0" y="464343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 rtlCol="0">
            <a:prstTxWarp prst="textCanUp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effectLst/>
              </a:rPr>
              <a:t>Алгоритм умывания</a:t>
            </a:r>
            <a:endParaRPr lang="ru-RU" dirty="0">
              <a:effectLst/>
            </a:endParaRPr>
          </a:p>
        </p:txBody>
      </p:sp>
      <p:pic>
        <p:nvPicPr>
          <p:cNvPr id="34818" name="Picture 3" descr="F:\Новая папка\умывание.jpg"/>
          <p:cNvPicPr>
            <a:picLocks noChangeAspect="1" noChangeArrowheads="1"/>
          </p:cNvPicPr>
          <p:nvPr/>
        </p:nvPicPr>
        <p:blipFill>
          <a:blip r:embed="rId2" cstate="print"/>
          <a:srcRect t="-142" r="77216" b="51929"/>
          <a:stretch>
            <a:fillRect/>
          </a:stretch>
        </p:blipFill>
        <p:spPr bwMode="auto">
          <a:xfrm>
            <a:off x="323850" y="1436688"/>
            <a:ext cx="115252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F:\Новая папка\умывание.jpg"/>
          <p:cNvPicPr>
            <a:picLocks noChangeAspect="1" noChangeArrowheads="1"/>
          </p:cNvPicPr>
          <p:nvPr/>
        </p:nvPicPr>
        <p:blipFill>
          <a:blip r:embed="rId2" cstate="print"/>
          <a:srcRect l="24297" r="50000" b="51929"/>
          <a:stretch>
            <a:fillRect/>
          </a:stretch>
        </p:blipFill>
        <p:spPr bwMode="auto">
          <a:xfrm>
            <a:off x="2484438" y="1484313"/>
            <a:ext cx="1223962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F:\Новая папка\умывание.jpg"/>
          <p:cNvPicPr>
            <a:picLocks noChangeAspect="1" noChangeArrowheads="1"/>
          </p:cNvPicPr>
          <p:nvPr/>
        </p:nvPicPr>
        <p:blipFill>
          <a:blip r:embed="rId2" cstate="print"/>
          <a:srcRect l="50000" t="-142" r="24297" b="51929"/>
          <a:stretch>
            <a:fillRect/>
          </a:stretch>
        </p:blipFill>
        <p:spPr bwMode="auto">
          <a:xfrm>
            <a:off x="5003800" y="1484313"/>
            <a:ext cx="12239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F:\Новая папка\умывание.jpg"/>
          <p:cNvPicPr>
            <a:picLocks noChangeAspect="1" noChangeArrowheads="1"/>
          </p:cNvPicPr>
          <p:nvPr/>
        </p:nvPicPr>
        <p:blipFill>
          <a:blip r:embed="rId2" cstate="print"/>
          <a:srcRect l="74191" r="105" b="53857"/>
          <a:stretch>
            <a:fillRect/>
          </a:stretch>
        </p:blipFill>
        <p:spPr bwMode="auto">
          <a:xfrm>
            <a:off x="7667625" y="1484313"/>
            <a:ext cx="12255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F:\Новая папка\умывание.jpg"/>
          <p:cNvPicPr>
            <a:picLocks noChangeAspect="1" noChangeArrowheads="1"/>
          </p:cNvPicPr>
          <p:nvPr/>
        </p:nvPicPr>
        <p:blipFill>
          <a:blip r:embed="rId2" cstate="print"/>
          <a:srcRect l="24297" t="51929" r="50000" b="-142"/>
          <a:stretch>
            <a:fillRect/>
          </a:stretch>
        </p:blipFill>
        <p:spPr bwMode="auto">
          <a:xfrm>
            <a:off x="539750" y="4365625"/>
            <a:ext cx="12239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 descr="F:\Новая папка\умывание.jpg"/>
          <p:cNvPicPr>
            <a:picLocks noChangeAspect="1" noChangeArrowheads="1"/>
          </p:cNvPicPr>
          <p:nvPr/>
        </p:nvPicPr>
        <p:blipFill>
          <a:blip r:embed="rId2" cstate="print"/>
          <a:srcRect l="50000" t="51929" r="25809" b="-142"/>
          <a:stretch>
            <a:fillRect/>
          </a:stretch>
        </p:blipFill>
        <p:spPr bwMode="auto">
          <a:xfrm>
            <a:off x="2916238" y="4437063"/>
            <a:ext cx="1152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8" descr="F:\Новая папка\умывание.jpg"/>
          <p:cNvPicPr>
            <a:picLocks noChangeAspect="1" noChangeArrowheads="1"/>
          </p:cNvPicPr>
          <p:nvPr/>
        </p:nvPicPr>
        <p:blipFill>
          <a:blip r:embed="rId2" cstate="print"/>
          <a:srcRect l="75703" t="51929" r="105" b="-142"/>
          <a:stretch>
            <a:fillRect/>
          </a:stretch>
        </p:blipFill>
        <p:spPr bwMode="auto">
          <a:xfrm>
            <a:off x="5292725" y="4365625"/>
            <a:ext cx="1152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право 10"/>
          <p:cNvSpPr/>
          <p:nvPr/>
        </p:nvSpPr>
        <p:spPr>
          <a:xfrm>
            <a:off x="1619250" y="2205038"/>
            <a:ext cx="763588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995738" y="2133600"/>
            <a:ext cx="83502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659563" y="2133600"/>
            <a:ext cx="83502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908175" y="5157788"/>
            <a:ext cx="83343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356100" y="5084763"/>
            <a:ext cx="83502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C:\Users\Александр\Desktop\101MSDCF\DSC02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765175"/>
            <a:ext cx="7704137" cy="57785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" name="Poteshka-Vodichka-vodichka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2625" y="4857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Александр\Desktop\101MSDCF\SAM_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549275"/>
            <a:ext cx="7848600" cy="588645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" name="Detskie-pesenki-Spi-moya-radost_-usni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Александр\Desktop\101MSDCF\SAM_0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052513"/>
            <a:ext cx="6913563" cy="5113337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2771775" y="323850"/>
            <a:ext cx="307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Утренняя гимнастика </a:t>
            </a:r>
          </a:p>
        </p:txBody>
      </p:sp>
      <p:pic>
        <p:nvPicPr>
          <p:cNvPr id="8" name="poteshki-Potyagu---Potyagunyushki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66CC"/>
                </a:solidFill>
              </a:rPr>
              <a:t>Использование ИКТ В подвижных играх, </a:t>
            </a:r>
            <a:r>
              <a:rPr lang="ru-RU" dirty="0" err="1" smtClean="0">
                <a:solidFill>
                  <a:srgbClr val="0066CC"/>
                </a:solidFill>
              </a:rPr>
              <a:t>физминутках</a:t>
            </a:r>
            <a:r>
              <a:rPr lang="ru-RU" dirty="0" smtClean="0">
                <a:solidFill>
                  <a:srgbClr val="0066CC"/>
                </a:solidFill>
              </a:rPr>
              <a:t>.</a:t>
            </a: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3" name="Picture 4" descr="C:\Users\Александр\Desktop\101MSDCF\DSC02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14679"/>
            <a:ext cx="6912768" cy="518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0 Дорожка 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661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DSC03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57554" cy="5970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7030A0"/>
                </a:solidFill>
              </a:rPr>
              <a:t>Социализация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760000"/>
          </a:xfrm>
        </p:spPr>
        <p:txBody>
          <a:bodyPr rtlCol="0">
            <a:prstTxWarp prst="textPlai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rgbClr val="7030A0"/>
                </a:solidFill>
              </a:rPr>
              <a:t>Ориентировка в окружающей среде.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Общение со сверстниками и взрослыми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>
                <a:solidFill>
                  <a:srgbClr val="7030A0"/>
                </a:solidFill>
              </a:rPr>
              <a:t>  </a:t>
            </a:r>
            <a:endParaRPr lang="ru-RU" sz="2000" dirty="0" smtClean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</p:txBody>
      </p:sp>
      <p:pic>
        <p:nvPicPr>
          <p:cNvPr id="29699" name="Рисунок 10" descr="DSC03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509120"/>
            <a:ext cx="2870274" cy="215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 descr="DSC030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3402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6" descr="DSC030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4409728"/>
            <a:ext cx="3168352" cy="222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028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817440"/>
            <a:ext cx="2664296" cy="1998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effectLst/>
              </a:rPr>
              <a:t>Коррекционная работа</a:t>
            </a:r>
            <a:endParaRPr lang="ru-RU" dirty="0">
              <a:ln>
                <a:solidFill>
                  <a:srgbClr val="00B050"/>
                </a:solidFill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 rtlCol="0">
            <a:prstTxWarp prst="textButtonPour">
              <a:avLst/>
            </a:prstTxWarp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Артикуляционная моторика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                              Развитие речевого дыхания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Фонематическое восприятие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ru-RU" sz="20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ru-RU" sz="20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                                                          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                                                                                  Развитие мелкой моторики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</p:txBody>
      </p:sp>
      <p:pic>
        <p:nvPicPr>
          <p:cNvPr id="30723" name="Picture 2" descr="C:\Users\Александр\Desktop\101MSDCF\DSC02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700808"/>
            <a:ext cx="2549790" cy="1912342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MOV0303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213100"/>
            <a:ext cx="2616200" cy="196215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0725" name="Рисунок 8" descr="DSC0302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652963"/>
            <a:ext cx="2411412" cy="180975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3037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68544" cy="7101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 rtlCol="0">
            <a:prstTxWarp prst="textChevron">
              <a:avLst/>
            </a:prstTxWarp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effectLst/>
              </a:rPr>
              <a:t>Познавательно-исследовательская деятельность</a:t>
            </a:r>
            <a:endParaRPr lang="ru-RU" dirty="0">
              <a:effectLst/>
            </a:endParaRPr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smtClean="0"/>
              <a:t>1.Формирование сенсорных эталонов</a:t>
            </a:r>
          </a:p>
          <a:p>
            <a:pPr eaLnBrk="1" hangingPunct="1">
              <a:buFont typeface="Arial" charset="0"/>
              <a:buNone/>
            </a:pPr>
            <a:r>
              <a:rPr lang="ru-RU" sz="2000" smtClean="0"/>
              <a:t>(цвет, форма, величина)</a:t>
            </a:r>
          </a:p>
        </p:txBody>
      </p:sp>
      <p:pic>
        <p:nvPicPr>
          <p:cNvPr id="31747" name="Picture 2" descr="C:\Users\пк\Desktop\оксана\101MSDCF\DSC02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364331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C:\Users\пк\Desktop\оксана\101MSDCF\DSC02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714750"/>
            <a:ext cx="3633788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lassika-dlya-malyshey-Lunnaya-sonata---Bethoven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38"/>
            <a:ext cx="8820472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Что такое ИКТ?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Сочетание ИКТ связано с двумя видами технологий: информационными и коммуникационными.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«Информационная технология  – комплекс методов, способов и средств, обеспечивающих хранение, обработку, передачу и отображение информации и ориентированных на повышение эффективности и производительности труда». На современном этапе методы, способы и средства напрямую взаимосвязаны с компьютером (компьютерные технологии).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Коммуникационные технологии определяют методы, способы и средства взаимодействия человека с внешней средой (обратный процесс также важен). В этих коммуникациях компьютер занимает свое место. Он обеспечивает, комфортное, индивидуальное, многообразное, высокоинтеллектуальное взаимодействие объектов коммуникации. Соединяя информационные и коммуникационные технологии, проецируя их на образовательную практику необходимо отметить, что основной задачей, которая стоит перед их внедрением является адаптация человека к жизни в информационном обществе.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/>
              </a:rPr>
              <a:t>Соберем пирамидку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pic>
        <p:nvPicPr>
          <p:cNvPr id="32770" name="Рисунок 7" descr="Рисунок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88840"/>
            <a:ext cx="613700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 descr="Рисунок1с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576263"/>
            <a:ext cx="76073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DSC029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005064"/>
            <a:ext cx="3024336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02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863334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3048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 rtlCol="0">
            <a:prstTxWarp prst="textChevron">
              <a:avLst/>
            </a:prstTxWarp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  <a:effectLst/>
              </a:rPr>
              <a:t>Познавательно-коммуникативная деятельность</a:t>
            </a:r>
            <a:endParaRPr lang="ru-RU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1800000"/>
          </a:xfrm>
        </p:spPr>
        <p:txBody>
          <a:bodyPr rtlCol="0">
            <a:prstTxWarp prst="textPlai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FFC000"/>
                </a:solidFill>
              </a:rPr>
              <a:t>Формирование </a:t>
            </a:r>
            <a:r>
              <a:rPr lang="ru-RU" sz="2000" dirty="0" err="1" smtClean="0">
                <a:solidFill>
                  <a:srgbClr val="FFC000"/>
                </a:solidFill>
              </a:rPr>
              <a:t>импрессивной</a:t>
            </a:r>
            <a:r>
              <a:rPr lang="ru-RU" sz="2000" dirty="0" smtClean="0">
                <a:solidFill>
                  <a:srgbClr val="FFC000"/>
                </a:solidFill>
              </a:rPr>
              <a:t> и экспрессивной речи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FFC000"/>
                </a:solidFill>
              </a:rPr>
              <a:t>                                                                  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36867" name="Picture 1" descr="C:\Users\Александр\Desktop\101MSDCF\DSC02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933056"/>
            <a:ext cx="3606794" cy="2704207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68" name="Picture 2" descr="C:\Users\Александр\Desktop\101MSDCF\DSC02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3956050"/>
            <a:ext cx="3617912" cy="271303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 descr="DSC028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92150"/>
            <a:ext cx="3311525" cy="248443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7890" name="Picture 4" descr="C:\Users\пк\Desktop\оксана\101MSDCF\DSC02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3644900"/>
            <a:ext cx="3384550" cy="2538413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7891" name="Picture 1" descr="C:\Users\Александр\Desktop\101MSDCF\DSC02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765175"/>
            <a:ext cx="3222625" cy="2416175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Александр\Desktop\101MSDCF\DSC02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5116513"/>
            <a:ext cx="2070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2" descr="gazon-uxod-za-gazonom-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1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888" y="1571625"/>
            <a:ext cx="27384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6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2133600"/>
            <a:ext cx="2071687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мяу_mp3cut.foxcom.s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41338" y="54451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абак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541338" y="4797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18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  <a:t>В своей группе мы создали видеотеку   и </a:t>
            </a:r>
            <a:r>
              <a:rPr lang="ru-RU" sz="2000" dirty="0" err="1" smtClean="0">
                <a:solidFill>
                  <a:srgbClr val="FF0000"/>
                </a:solidFill>
                <a:effectLst/>
                <a:latin typeface="+mn-lt"/>
              </a:rPr>
              <a:t>аудиотеку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  <a:t> по лексическим темам по второй группе раннего возраста в разделе познание, коммуникация</a:t>
            </a:r>
          </a:p>
        </p:txBody>
      </p:sp>
      <p:pic>
        <p:nvPicPr>
          <p:cNvPr id="28674" name="Picture 2" descr="C:\Users\Александр\Desktop\Оксана\фото работа\фотона работе\DSC02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44675"/>
            <a:ext cx="2689225" cy="20161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8675" name="Picture 3" descr="C:\Users\Александр\Desktop\Оксана\фото работа\фотона работе\DSC02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773238"/>
            <a:ext cx="2808288" cy="21050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8676" name="Picture 4" descr="C:\Users\Александр\Desktop\Оксана\фото работа\фотона работе\DSC02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4508500"/>
            <a:ext cx="2836863" cy="21288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Дикие животные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Содержимое 3" descr="C:\Оксана\101MSDCF\Brown bear C Ivan Seryodkin copy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773238"/>
            <a:ext cx="2305050" cy="19431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773238"/>
            <a:ext cx="2303463" cy="19431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Содержимое 3" descr="C:\Оксана\101MSDCF\x_5a86027c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4365625"/>
            <a:ext cx="2305050" cy="208756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3"/>
          <p:cNvSpPr>
            <a:spLocks noGrp="1"/>
          </p:cNvSpPr>
          <p:nvPr>
            <p:ph type="ctrTitle"/>
          </p:nvPr>
        </p:nvSpPr>
        <p:spPr>
          <a:xfrm>
            <a:off x="214313" y="214313"/>
            <a:ext cx="8243887" cy="314325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FF0000"/>
                </a:solidFill>
              </a:rPr>
              <a:t>Презентация приложения к непосредственной образовательной деятельности познавательно - речевого развития детей второй группы раннего возраста   </a:t>
            </a:r>
            <a:br>
              <a:rPr lang="ru-RU" sz="3200" smtClean="0">
                <a:solidFill>
                  <a:srgbClr val="FF0000"/>
                </a:solidFill>
              </a:rPr>
            </a:br>
            <a:endParaRPr lang="ru-RU" sz="3200" smtClean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3079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« Зайка в гости к нам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 пришел»</a:t>
            </a:r>
            <a:endParaRPr lang="ru-RU" sz="3600" b="1" dirty="0"/>
          </a:p>
        </p:txBody>
      </p:sp>
      <p:pic>
        <p:nvPicPr>
          <p:cNvPr id="41987" name="Picture 2" descr="C:\Documents and Settings\Admin\Рабочий стол\животные\0238b5c01c4f.gif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681413"/>
            <a:ext cx="2160588" cy="31765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165100"/>
            <a:ext cx="91440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В свою очередь применение различных методов помогает активно воздействовать на формирование и развитие навыков аудирования, говорения, чтения, совершенствование устной речи, воспитание творческой, социально-активной личности.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Использование компьютерных технологий помогает: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привлекать пассивных слушателей к активной деятельности;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делать занятия более наглядными и интенсивными;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формировать информационную культуру у детей;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активизировать познавательный интерес;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реализовывать личностно-ориентированный и дифференцированный подходы в обучении;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дисциплинировать самого воспитателя, формировать его интерес к работе;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снять такой отрицательный фактор, как «ответобоязнь»;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</a:rPr>
              <a:t> активизировать мыслительные процессы (анализ, синтез, сравнение и др.)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Воспитатель, владеющий компьютерными технологиями, применяет их при введении новой темы или ее завершении, контроле, участии в проектах, тестировании, самотестировании, учебных играх, подготовке дидактических материалов, досугов. </a:t>
            </a:r>
            <a: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/>
            </a:r>
            <a:br>
              <a:rPr lang="ru-RU" sz="1900">
                <a:solidFill>
                  <a:srgbClr val="2C5728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</a:br>
            <a:r>
              <a:rPr lang="ru-RU" sz="1900">
                <a:solidFill>
                  <a:srgbClr val="333399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Именно поэтому ИКТ должна стать «проникающей» технологией. Иными словами применение компьютера не должно становится самоцелью, а быть эффективным инструментом развития навыков и умений.</a:t>
            </a:r>
            <a:endParaRPr lang="ru-RU" sz="800">
              <a:cs typeface="Arial" charset="0"/>
              <a:sym typeface="Symbol" pitchFamily="18" charset="2"/>
            </a:endParaRPr>
          </a:p>
          <a:p>
            <a:pPr eaLnBrk="0" hangingPunct="0"/>
            <a:endParaRPr lang="ru-RU" sz="1900">
              <a:solidFill>
                <a:srgbClr val="333399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800" dirty="0" smtClean="0">
                <a:effectLst/>
              </a:rPr>
              <a:t>К нам в гости пришел зайчик</a:t>
            </a:r>
          </a:p>
        </p:txBody>
      </p:sp>
      <p:pic>
        <p:nvPicPr>
          <p:cNvPr id="2050" name="Picture 2" descr="C:\Documents and Settings\Admin\Рабочий стол\животные\0238b5c01c4f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87824" y="1484784"/>
            <a:ext cx="3040063" cy="4470400"/>
          </a:xfrm>
        </p:spPr>
      </p:pic>
      <p:pic>
        <p:nvPicPr>
          <p:cNvPr id="5" name="Dlya_malishey_-_Zayka_serenkiy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Dlya_malishey_-_Zayka_serenkiy_(get-tun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effectLst/>
              </a:rPr>
              <a:t>У зайчика длинные ушки</a:t>
            </a:r>
          </a:p>
        </p:txBody>
      </p:sp>
      <p:pic>
        <p:nvPicPr>
          <p:cNvPr id="44034" name="Содержимое 3" descr="b5ba707d0086c660ddc35e6391bf3cd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1989138"/>
            <a:ext cx="3313113" cy="43195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effectLst/>
              </a:rPr>
              <a:t>Зайка любит морковку</a:t>
            </a:r>
          </a:p>
        </p:txBody>
      </p:sp>
      <p:pic>
        <p:nvPicPr>
          <p:cNvPr id="45059" name="Рисунок 4" descr="0238b5c01c4f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2060575"/>
            <a:ext cx="237648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Рисунок5.pn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214313" y="2786063"/>
            <a:ext cx="3713163" cy="278765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2.96296E-6 C 0.0047 -0.00208 0.00661 -0.00555 0.01129 -0.00764 C 0.01633 -0.01389 0.02119 -0.02199 0.02709 -0.02662 C 0.03091 -0.02939 0.03595 -0.02986 0.03994 -0.0324 C 0.04914 -0.03842 0.05678 -0.04189 0.06702 -0.04375 C 0.07865 -0.0493 0.09185 -0.05046 0.10418 -0.05324 C 0.11806 -0.05995 0.13525 -0.06296 0.15001 -0.06666 C 0.15296 -0.06736 0.15574 -0.06921 0.15852 -0.0706 C 0.16685 -0.07453 0.1757 -0.07546 0.18421 -0.07801 C 0.19845 -0.0824 0.21303 -0.08495 0.22709 -0.08958 C 0.23751 -0.09305 0.24827 -0.09838 0.25852 -0.10277 C 0.27761 -0.11088 0.29671 -0.11759 0.31563 -0.12569 C 0.32032 -0.12777 0.32518 -0.12777 0.32987 -0.12963 C 0.33282 -0.13078 0.3356 -0.13217 0.33855 -0.13333 C 0.33994 -0.13402 0.34272 -0.13518 0.34272 -0.13518 C 0.3474 -0.14143 0.35331 -0.14282 0.3599 -0.14282 " pathEditMode="relative" ptsTypes="fffffffffffffff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effectLst/>
              </a:rPr>
              <a:t>Детки с зайчиком играют</a:t>
            </a:r>
          </a:p>
        </p:txBody>
      </p:sp>
      <p:pic>
        <p:nvPicPr>
          <p:cNvPr id="46082" name="Содержимое 3" descr="jivotniea-3808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90937" y="3091656"/>
            <a:ext cx="1762125" cy="1543050"/>
          </a:xfrm>
        </p:spPr>
      </p:pic>
      <p:pic>
        <p:nvPicPr>
          <p:cNvPr id="5" name="Dlya_malishey_-_Zayka_serenkiy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54451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Содержимое 3" descr="jivotniea-3808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2214563"/>
            <a:ext cx="410368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vana_Kupala_-_ay_Zaenka_ay_Serenkiy_(get-tun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302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12974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  <a:effectLst/>
              </a:rPr>
              <a:t>Времена года</a:t>
            </a:r>
            <a:endParaRPr lang="ru-RU" dirty="0">
              <a:solidFill>
                <a:srgbClr val="00B050"/>
              </a:solidFill>
              <a:effectLst/>
            </a:endParaRPr>
          </a:p>
        </p:txBody>
      </p:sp>
      <p:pic>
        <p:nvPicPr>
          <p:cNvPr id="30722" name="Picture 2" descr="C:\Users\Александр\Desktop\Оксана\занятия\вес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89398"/>
            <a:ext cx="2448272" cy="183620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23" name="Picture 3" descr="C:\Users\Александр\Desktop\Оксана\занятия\зи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717032"/>
            <a:ext cx="2577075" cy="193280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24" name="Picture 4" descr="C:\Users\Александр\Desktop\Оксана\занятия\ле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5" y="1628800"/>
            <a:ext cx="2496278" cy="1872208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25" name="Picture 5" descr="C:\Users\Александр\Desktop\Оксана\занятия\осен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717032"/>
            <a:ext cx="2481064" cy="1860798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  <a:effectLst/>
              </a:rPr>
              <a:t>весна</a:t>
            </a:r>
            <a:endParaRPr lang="ru-RU" dirty="0">
              <a:solidFill>
                <a:srgbClr val="00B050"/>
              </a:solidFill>
              <a:effectLst/>
            </a:endParaRPr>
          </a:p>
        </p:txBody>
      </p:sp>
      <p:pic>
        <p:nvPicPr>
          <p:cNvPr id="3" name="Рисунок 2" descr="DSC03052.JPG"/>
          <p:cNvPicPr>
            <a:picLocks noChangeAspect="1"/>
          </p:cNvPicPr>
          <p:nvPr/>
        </p:nvPicPr>
        <p:blipFill>
          <a:blip r:embed="rId3" cstate="print"/>
          <a:srcRect l="24492" t="12699" r="21081" b="12917"/>
          <a:stretch>
            <a:fillRect/>
          </a:stretch>
        </p:blipFill>
        <p:spPr>
          <a:xfrm>
            <a:off x="395536" y="1268760"/>
            <a:ext cx="2599313" cy="2664296"/>
          </a:xfrm>
          <a:prstGeom prst="ellipse">
            <a:avLst/>
          </a:prstGeom>
          <a:ln w="571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DSC03051.JPG"/>
          <p:cNvPicPr>
            <a:picLocks noChangeAspect="1"/>
          </p:cNvPicPr>
          <p:nvPr/>
        </p:nvPicPr>
        <p:blipFill>
          <a:blip r:embed="rId4" cstate="print"/>
          <a:srcRect l="23532" t="8965" r="14276" b="5871"/>
          <a:stretch>
            <a:fillRect/>
          </a:stretch>
        </p:blipFill>
        <p:spPr>
          <a:xfrm>
            <a:off x="4427984" y="1196752"/>
            <a:ext cx="2527860" cy="2596180"/>
          </a:xfrm>
          <a:prstGeom prst="ellipse">
            <a:avLst/>
          </a:prstGeom>
          <a:ln w="571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SC03050.JPG"/>
          <p:cNvPicPr>
            <a:picLocks noChangeAspect="1"/>
          </p:cNvPicPr>
          <p:nvPr/>
        </p:nvPicPr>
        <p:blipFill>
          <a:blip r:embed="rId5" cstate="print"/>
          <a:srcRect l="23830" t="2889" r="4679"/>
          <a:stretch>
            <a:fillRect/>
          </a:stretch>
        </p:blipFill>
        <p:spPr>
          <a:xfrm>
            <a:off x="1979712" y="4290391"/>
            <a:ext cx="2520280" cy="2567609"/>
          </a:xfrm>
          <a:prstGeom prst="ellipse">
            <a:avLst/>
          </a:prstGeom>
          <a:ln w="571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DSC03049.JPG"/>
          <p:cNvPicPr>
            <a:picLocks noChangeAspect="1"/>
          </p:cNvPicPr>
          <p:nvPr/>
        </p:nvPicPr>
        <p:blipFill>
          <a:blip r:embed="rId6" cstate="print"/>
          <a:srcRect l="26670" t="7620" r="8559"/>
          <a:stretch>
            <a:fillRect/>
          </a:stretch>
        </p:blipFill>
        <p:spPr>
          <a:xfrm>
            <a:off x="6516216" y="4239090"/>
            <a:ext cx="2448272" cy="2618910"/>
          </a:xfrm>
          <a:prstGeom prst="ellipse">
            <a:avLst/>
          </a:prstGeom>
          <a:ln w="571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кап-кап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4800" y="50133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лнышко и дожд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3" descr="SAM_07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09550"/>
            <a:ext cx="9421813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02" name="Rectangle 3"/>
          <p:cNvSpPr>
            <a:spLocks noGrp="1"/>
          </p:cNvSpPr>
          <p:nvPr>
            <p:ph idx="1"/>
          </p:nvPr>
        </p:nvSpPr>
        <p:spPr>
          <a:xfrm>
            <a:off x="5076825" y="4076700"/>
            <a:ext cx="3609975" cy="20494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3" name="Picture 4" descr="SAM_0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42875"/>
            <a:ext cx="900112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Домашние птицы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3075" name="Picture 3" descr="C:\Users\Александр\Desktop\Оксана\занятия\гус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916113"/>
            <a:ext cx="2217737" cy="201771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76" name="Picture 4" descr="C:\Users\Александр\Desktop\Оксана\занятия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4797425"/>
            <a:ext cx="2447925" cy="1835150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78" name="Picture 6" descr="C:\Users\Александр\Desktop\Оксана\занятия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652963"/>
            <a:ext cx="2232025" cy="196056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79" name="Picture 7" descr="C:\Users\Александр\Desktop\Оксана\занятия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863" y="1916113"/>
            <a:ext cx="2032000" cy="2089150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nstantia" pitchFamily="18" charset="0"/>
              </a:rPr>
              <a:t>Психологи отмечают, что у ребенка практически нет страха перед техникой, компьютер привлекателен для детей как любая новая игрушка. Современные дети подчас оказываются более лабильными и быстрее обучаемыми в области компьютерной техники, поэтому необходимость применения ИКТ в дошкольном образовании сегодня очевидна.</a:t>
            </a:r>
          </a:p>
          <a:p>
            <a:r>
              <a:rPr lang="ru-RU" dirty="0">
                <a:latin typeface="Constantia" pitchFamily="18" charset="0"/>
              </a:rPr>
              <a:t>Формы использования компьютера в качестве обучающего средства различны. Это и работа со всеми детьми, подгруппами и индивидуально.</a:t>
            </a:r>
          </a:p>
          <a:p>
            <a:r>
              <a:rPr lang="ru-RU" dirty="0">
                <a:latin typeface="Constantia" pitchFamily="18" charset="0"/>
              </a:rPr>
              <a:t>В своей работе по </a:t>
            </a:r>
            <a:r>
              <a:rPr lang="ru-RU" dirty="0" smtClean="0">
                <a:latin typeface="Constantia" pitchFamily="18" charset="0"/>
              </a:rPr>
              <a:t>познавательно-коммуникативной деятельности </a:t>
            </a:r>
          </a:p>
          <a:p>
            <a:r>
              <a:rPr lang="ru-RU" dirty="0" smtClean="0">
                <a:latin typeface="Constantia" pitchFamily="18" charset="0"/>
              </a:rPr>
              <a:t>с </a:t>
            </a:r>
            <a:r>
              <a:rPr lang="ru-RU" dirty="0">
                <a:latin typeface="Constantia" pitchFamily="18" charset="0"/>
              </a:rPr>
              <a:t>применением ИКТ используем следующие варианты:  </a:t>
            </a:r>
            <a:endParaRPr lang="ru-RU" dirty="0" smtClean="0">
              <a:latin typeface="Constantia" pitchFamily="18" charset="0"/>
            </a:endParaRPr>
          </a:p>
          <a:p>
            <a:r>
              <a:rPr lang="ru-RU" dirty="0" smtClean="0">
                <a:latin typeface="Constantia" pitchFamily="18" charset="0"/>
              </a:rPr>
              <a:t>-Рассматривание картинок: предметных, с простым сюжетом где формируем предпосылки активной речи: звукоподражание, слова обозначения, облегченные слова, простая фраза.</a:t>
            </a:r>
            <a:endParaRPr lang="ru-RU" dirty="0">
              <a:latin typeface="Constantia" pitchFamily="18" charset="0"/>
            </a:endParaRPr>
          </a:p>
          <a:p>
            <a:r>
              <a:rPr lang="ru-RU" dirty="0">
                <a:latin typeface="Constantia" pitchFamily="18" charset="0"/>
              </a:rPr>
              <a:t>Игры типа: «Кто это», «Что это», .</a:t>
            </a:r>
          </a:p>
          <a:p>
            <a:r>
              <a:rPr lang="ru-RU" dirty="0">
                <a:latin typeface="Constantia" pitchFamily="18" charset="0"/>
              </a:rPr>
              <a:t>В рамках таких занятий открывается перспектива использования новых методов и приемов, активизирующих мыслительную деятельность и творческое воображение как визуально, так и с помощью слухового анализатора: большое количество иллюстраций содержат музыкальные фрагменты, увеличивающие эффективность усвоения детьми материала, который подается наглядно, динамично, зрелищно.</a:t>
            </a:r>
          </a:p>
          <a:p>
            <a:r>
              <a:rPr lang="ru-RU" dirty="0">
                <a:latin typeface="Constantia" pitchFamily="18" charset="0"/>
              </a:rPr>
              <a:t>Системная работа по использованию интегрированного обучения и информационных компьютерных технологий позволяет ориентировать детей на саморазвитие, и приобретения новых знаний.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russkaya-narodnaya-poteshka-Petushok (mp3cut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709988"/>
            <a:ext cx="304800" cy="304800"/>
          </a:xfrm>
        </p:spPr>
      </p:pic>
      <p:pic>
        <p:nvPicPr>
          <p:cNvPr id="53251" name="Рисунок 3" descr="DSC029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48431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4" descr="DSC0294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357563"/>
            <a:ext cx="41290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88832" cy="720080"/>
          </a:xfrm>
        </p:spPr>
        <p:txBody>
          <a:bodyPr rtlCol="0">
            <a:prstTxWarp prst="textChevron">
              <a:avLst>
                <a:gd name="adj" fmla="val 17917"/>
              </a:avLst>
            </a:prstTxWarp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effectLst/>
              </a:rPr>
              <a:t>Игрушки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pic>
        <p:nvPicPr>
          <p:cNvPr id="5122" name="Picture 2" descr="C:\Users\Александр\Desktop\Оксана\занятия\ля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341438"/>
            <a:ext cx="1655762" cy="24828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3" name="Picture 3" descr="C:\Users\Александр\Desktop\Оксана\занятия\маш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724400"/>
            <a:ext cx="2592388" cy="1768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4" name="Picture 4" descr="C:\Users\Александр\Desktop\Оксана\занятия\мя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557338"/>
            <a:ext cx="1800225" cy="18002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5" name="Picture 5" descr="C:\Users\Александр\Desktop\Оксана\занятия\пирамид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341438"/>
            <a:ext cx="1800225" cy="24765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6" name="Picture 6" descr="C:\Users\Александр\Desktop\Оксана\занятия\паравоз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4797425"/>
            <a:ext cx="2160588" cy="173196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algn="ctr" eaLnBrk="1" hangingPunct="1"/>
            <a:r>
              <a:rPr lang="ru-RU" dirty="0" smtClean="0">
                <a:effectLst/>
              </a:rPr>
              <a:t>Мяч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Это мяч, он круглый ,большой, гладкий, мяч умеет прыгать,  бом-бом</a:t>
            </a:r>
          </a:p>
        </p:txBody>
      </p:sp>
      <p:sp>
        <p:nvSpPr>
          <p:cNvPr id="55298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5299" name="Текст 3"/>
          <p:cNvSpPr>
            <a:spLocks noGrp="1"/>
          </p:cNvSpPr>
          <p:nvPr>
            <p:ph type="body" sz="half" idx="2"/>
          </p:nvPr>
        </p:nvSpPr>
        <p:spPr>
          <a:xfrm>
            <a:off x="428625" y="1428750"/>
            <a:ext cx="3008313" cy="4691063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мячик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861048"/>
            <a:ext cx="34448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57238" y="4941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12775" y="31416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C 0.00191 -0.02176 0.0026 -0.02824 0.00573 -0.0456 C 0.00729 -0.06504 0.01076 -0.08611 0.0158 -0.10463 C 0.0184 -0.1294 0.02361 -0.15463 0.02865 -0.17893 C 0.02917 -0.2456 0.02917 -0.31227 0.03003 -0.37893 C 0.03021 -0.39097 0.03142 -0.39028 0.03281 -0.4 C 0.03385 -0.4081 0.03576 -0.42453 0.03576 -0.4243 C 0.03889 -0.48865 0.03733 -0.46273 0.03993 -0.50278 C 0.03767 -0.56736 0.04028 -0.54305 0.03142 -0.5199 C 0.03021 -0.50879 0.0283 -0.49861 0.02708 -0.4875 C 0.02535 -0.45555 0.02483 -0.41643 0.01146 -0.38842 C 0.00746 -0.36065 0.00399 -0.32986 -0.00573 -0.30463 C -0.00955 -0.27407 -0.02309 -0.24815 -0.0257 -0.21713 C -0.02622 -0.21018 -0.02639 -0.20301 -0.02708 -0.19606 C -0.02778 -0.18912 -0.03004 -0.17523 -0.03004 -0.175 C -0.03281 -0.1243 -0.04028 -0.06412 -0.02708 -0.01504 C -0.0257 -0.00185 -0.02448 0.01459 -0.01997 0.02685 C -0.01372 0.04398 -0.02014 0.0213 -0.01563 0.0382 C -0.01458 0.03241 -0.01441 0.02662 -0.01285 0.02107 C -0.01129 0.01574 -0.00712 0.00579 -0.00712 0.00602 C -0.00521 -0.00926 -0.00174 -0.02176 0.00139 -0.03611 C 0.00434 -0.04953 0.00538 -0.06296 0.00851 -0.07615 C 0.01059 -0.09305 0.01163 -0.10949 0.0158 -0.12569 C 0.01632 -0.13009 0.01649 -0.13449 0.01719 -0.13889 C 0.01788 -0.14282 0.01944 -0.14653 0.01996 -0.15046 C 0.02465 -0.18703 0.01788 -0.1581 0.0243 -0.18264 C 0.02639 -0.20069 0.0316 -0.21805 0.03437 -0.23611 C 0.03646 -0.25 0.03785 -0.26412 0.03993 -0.27801 C 0.04149 -0.28819 0.04288 -0.29838 0.04427 -0.30856 C 0.04479 -0.3118 0.04566 -0.31805 0.04566 -0.31782 C 0.0467 -0.33426 0.04913 -0.34629 0.05139 -0.3618 C 0.0533 -0.39004 0.05486 -0.4199 0.06007 -0.44745 C 0.06076 -0.45139 0.06215 -0.45509 0.06285 -0.45903 C 0.06458 -0.46898 0.06719 -0.48935 0.06719 -0.48912 C 0.07083 -0.54884 0.0658 -0.46342 0.06996 -0.55416 C 0.07031 -0.56041 0.07066 -0.5669 0.07135 -0.57268 C 0.07257 -0.58565 0.07535 -0.58796 0.06996 -0.58055 C 0.06823 -0.57615 0.06562 -0.57245 0.06424 -0.56736 C 0.05868 -0.54791 0.06684 -0.56597 0.06007 -0.55231 C 0.04601 -0.4669 0.06267 -0.37153 0.07292 -0.28565 C 0.07674 -0.21898 0.08142 -0.14653 0.0658 -0.08171 C 0.06389 -0.0662 0.05868 -0.05301 0.05573 -0.03796 C 0.05312 -0.02523 0.05226 -0.0125 0.04861 -2.59259E-6 C 0.0474 0.01806 0.04566 0.03635 0.04149 0.05347 C 0.04097 0.05556 0.0434 0.04954 0.04427 0.04769 C 0.04687 0.02315 0.04913 -0.00532 0.05573 -0.02847 C 0.05764 -0.06088 0.0599 -0.09328 0.06146 -0.12569 C 0.06267 -0.22708 0.06771 -0.33148 0.05712 -0.43217 C 0.05625 -0.45764 0.05712 -0.49583 0.05 -0.52176 C 0.04948 -0.52361 0.04792 -0.52523 0.04722 -0.52754 C 0.04653 -0.5294 0.04618 -0.53125 0.04566 -0.53333 C 0.04375 -0.54838 0.03976 -0.56296 0.03576 -0.57662 C 0.03125 -0.59305 0.03403 -0.57731 0.03142 -0.59028 C 0.02865 -0.60347 0.02674 -0.61782 0.0158 -0.62268 C 0.0118 -0.61504 0.0092 -0.60509 0.00712 -0.59606 C 0.00295 -0.5449 0.0033 -0.49352 0.00712 -0.4419 C 0.00885 -0.38426 0.01024 -0.31898 0.02708 -0.26458 C 0.02882 -0.25069 0.02934 -0.23657 0.03142 -0.22268 C 0.03455 -0.14444 0.03698 -0.06666 0.03437 0.01158 C 0.03333 0.04144 0.02865 0.0713 0.02708 0.10116 C 0.02812 0.05996 0.02986 0.02014 0.03142 -0.02083 C 0.03229 -0.04629 0.03437 -0.09699 0.03437 -0.09676 C 0.03333 -0.26365 0.03316 -0.43125 0.02865 -0.59791 C 0.02917 -0.49953 0.02917 -0.40115 0.03003 -0.30278 C 0.03021 -0.28889 0.03073 -0.27477 0.03142 -0.26088 C 0.03212 -0.24745 0.03437 -0.22083 0.03437 -0.2206 C 0.03385 -0.17014 0.03368 -0.11921 0.03281 -0.06852 C 0.03229 -0.03634 0.02865 -0.01088 0.02865 0.02292 " pathEditMode="relative" rAng="0" ptsTypes="fffffffffffffffffffffffffffffffffffffffffffffffffffffffffffffffffff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2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ячик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436562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3981 C -0.01476 -0.04676 -0.01511 -0.05903 -0.01285 -0.06852 C -0.01198 -0.07245 -0.0099 -0.07986 -0.0099 -0.07963 C -0.00764 -0.10208 -0.00973 -0.1243 -0.01129 -0.14653 C -0.01077 -0.1625 -0.01077 -0.17824 -0.0099 -0.19421 C -0.00973 -0.19629 -0.00868 -0.19791 -0.00851 -0.2 C -0.00678 -0.21898 -0.00816 -0.24398 4.44444E-6 -0.26088 C 0.00277 -0.27454 0.00572 -0.2868 0.00729 -0.30092 C 0.00625 -0.34861 0.00954 -0.40046 -0.00712 -0.44375 C -0.01042 -0.43472 -0.01146 -0.42708 -0.01285 -0.41713 C -0.01615 -0.36342 -0.0125 -0.30972 -0.01997 -0.25694 C -0.02049 -0.20185 -0.02136 -0.14653 -0.02136 -0.09143 C -0.02136 -0.01713 -0.0323 -0.0044 -0.01702 -0.02477 C -0.0165 -0.02731 -0.01615 -0.02963 -0.01563 -0.03217 C -0.01476 -0.03611 -0.01285 -0.04375 -0.01285 -0.04352 C -0.01181 -0.05254 -0.01129 -0.06157 -0.0099 -0.07037 C -0.00921 -0.0743 -0.00712 -0.08171 -0.00712 -0.08148 C -0.0066 -0.08819 -0.0066 -0.09467 -0.00556 -0.10092 C -0.00504 -0.1037 -0.0033 -0.10579 -0.00278 -0.10856 C -0.00035 -0.12083 -0.00087 -0.13171 0.00434 -0.14282 C 0.00607 -0.15254 0.00885 -0.16134 0.01007 -0.17129 C 0.01319 -0.19768 0.01388 -0.22361 0.01857 -0.24954 C 0.02204 -0.30787 0.02222 -0.36296 0.02291 -0.42268 C 0.02222 -0.47315 0.02638 -0.50602 0.01579 -0.54838 C 0.01406 -0.56342 0.00954 -0.57801 0.00572 -0.59236 C 0.0052 -0.59676 0.00468 -0.60116 0.00434 -0.60555 C 0.00329 -0.61852 0.00156 -0.6456 0.00156 -0.64537 C -0.00504 -0.63379 -0.00504 -0.6206 -0.0099 -0.60764 C -0.01042 -0.60509 -0.01059 -0.60231 -0.01129 -0.6 C -0.01285 -0.59467 -0.01702 -0.58472 -0.01702 -0.58449 C -0.02275 -0.55162 -0.01771 -0.52245 -0.0099 -0.49143 C -0.00625 -0.47731 -0.00625 -0.4618 -0.00278 -0.44745 C -0.00209 -0.42754 -0.00226 -0.40926 0.00156 -0.39028 C 0.00052 -0.35579 -0.00226 -0.32523 -0.00556 -0.29143 C -0.00695 -0.27685 -0.01493 -0.26435 -0.01702 -0.24954 C -0.01893 -0.23518 -0.02205 -0.22129 -0.0257 -0.20764 C -0.02761 -0.19236 -0.03386 -0.17083 -0.03855 -0.15602 C -0.03907 -0.14768 -0.03907 -0.13935 -0.03993 -0.13125 C -0.04063 -0.12477 -0.04271 -0.11227 -0.04271 -0.11204 C -0.04063 0.06921 -0.04914 0.03658 -0.03855 -0.00764 C -0.03542 -0.05208 -0.0382 -0.03588 -0.03421 -0.05694 C -0.03178 -0.11342 -0.02483 -0.16852 -0.02136 -0.22477 C -0.01806 -0.27893 -0.02275 -0.22268 -0.01563 -0.28171 C -0.01476 -0.28935 -0.01285 -0.30463 -0.01285 -0.3044 C -0.01025 -0.34884 -0.0066 -0.39514 0.00295 -0.43796 C 0.00416 -0.45162 0.00538 -0.46319 0.00868 -0.47616 C 0.00972 -0.49166 0.01007 -0.50208 0.01441 -0.5162 C 0.01493 -0.52129 0.0151 -0.52639 0.01579 -0.53125 C 0.01649 -0.53518 0.01857 -0.54282 0.01857 -0.54259 C 0.01979 -0.55764 0.01944 -0.5743 0.02291 -0.58842 C 0.02239 -0.6044 0.02239 -0.61967 0.02152 -0.63611 C 0.021 -0.64537 0.01996 -0.64166 0.01718 -0.63773 C 0.00833 -0.60092 0.0177 -0.56018 0.01302 -0.52176 C 0.01284 -0.48472 0.025 -0.14166 0.00434 -1.85185E-6 C 0.00312 -0.06597 0.0052 -0.13217 4.44444E-6 -0.19791 C -0.00209 -0.22361 -0.00712 -0.24861 -0.0099 -0.2743 L -0.0099 -0.27407 C -0.01198 -0.31157 -0.0125 -0.34051 -0.01997 -0.37523 C -0.02188 -0.40972 -0.02275 -0.43773 -0.02987 -0.47037 C -0.03195 -0.49838 -0.0323 -0.52592 -0.03993 -0.55231 C -0.0415 -0.55741 -0.04323 -0.56551 -0.04428 -0.57129 C -0.04532 -0.57639 -0.04705 -0.58657 -0.04705 -0.58634 C -0.04653 -0.6081 -0.0474 -0.6294 -0.04566 -0.65139 C -0.04532 -0.65486 -0.04393 -0.64491 -0.04271 -0.6419 C -0.0415 -0.63889 -0.03993 -0.63657 -0.03855 -0.63379 C -0.0316 -0.61967 -0.03091 -0.60416 -0.02709 -0.58842 C -0.02344 -0.46227 -0.03004 -0.33287 -0.01702 -0.20764 C -0.01615 -0.18912 -0.0165 -0.17291 -0.01129 -0.15602 C -0.01007 -0.13403 -0.0099 -0.10903 -0.00556 -0.0875 C -0.00278 -0.05694 4.44444E-6 -0.03148 4.44444E-6 -1.85185E-6 " pathEditMode="relative" rAng="0" ptsTypes="fffffffffff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1" descr="dc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Содержимое 3" descr="Рисунок2д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313"/>
            <a:ext cx="37957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Рисунок 4" descr="Рисунок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64577" flipH="1">
            <a:off x="2678113" y="4044950"/>
            <a:ext cx="50006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9" descr="мячик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75" y="4357688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12775" y="31416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 -0.0051 L 0.69688 -0.005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  <a:effectLst/>
              </a:rPr>
              <a:t>Домашние животные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pic>
        <p:nvPicPr>
          <p:cNvPr id="4099" name="Picture 3" descr="C:\Users\Александр\Desktop\Оксана\занятия\ко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773238"/>
            <a:ext cx="2301875" cy="158432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4100" name="Picture 4" descr="C:\Users\Александр\Desktop\Оксана\занятия\лошад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73238"/>
            <a:ext cx="2141538" cy="165576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4101" name="Picture 5" descr="C:\Users\Александр\Desktop\Оксана\занятия\собака.jpg"/>
          <p:cNvPicPr>
            <a:picLocks noChangeAspect="1" noChangeArrowheads="1"/>
          </p:cNvPicPr>
          <p:nvPr/>
        </p:nvPicPr>
        <p:blipFill>
          <a:blip r:embed="rId4" cstate="print"/>
          <a:srcRect l="3818" t="5040" r="4547" b="4241"/>
          <a:stretch>
            <a:fillRect/>
          </a:stretch>
        </p:blipFill>
        <p:spPr bwMode="auto">
          <a:xfrm>
            <a:off x="323850" y="4797425"/>
            <a:ext cx="2266950" cy="1700213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4102" name="Picture 6" descr="C:\Users\Александр\Desktop\Оксана\занятия\кош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724400"/>
            <a:ext cx="2363787" cy="1773238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4103" name="Picture 7" descr="C:\Users\Александр\Desktop\Оксана\занятия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2852738"/>
            <a:ext cx="2232025" cy="167481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Александр\Desktop\Оксана\занятия\ко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836613"/>
            <a:ext cx="7058025" cy="529431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7" y="1688641"/>
            <a:ext cx="5940425" cy="3480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23628" y="1061356"/>
            <a:ext cx="6624736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8448940" cy="6336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nstantia" pitchFamily="18" charset="0"/>
              </a:rPr>
              <a:t>Для разнообразия и поддержания стабильного интереса, эффекта новизны дополняем занятия </a:t>
            </a:r>
            <a:r>
              <a:rPr lang="ru-RU" dirty="0" smtClean="0">
                <a:latin typeface="Constantia" pitchFamily="18" charset="0"/>
              </a:rPr>
              <a:t>СD </a:t>
            </a:r>
            <a:r>
              <a:rPr lang="ru-RU" dirty="0">
                <a:latin typeface="Constantia" pitchFamily="18" charset="0"/>
              </a:rPr>
              <a:t>дисками из серии «Ясельки». Данные диски </a:t>
            </a:r>
            <a:r>
              <a:rPr lang="ru-RU" dirty="0" smtClean="0">
                <a:latin typeface="Constantia" pitchFamily="18" charset="0"/>
              </a:rPr>
              <a:t>дополняем аудиодисками </a:t>
            </a:r>
            <a:r>
              <a:rPr lang="ru-RU" dirty="0">
                <a:latin typeface="Constantia" pitchFamily="18" charset="0"/>
              </a:rPr>
              <a:t>с записью текстов сказок, звуками предметного мира, мира </a:t>
            </a:r>
            <a:r>
              <a:rPr lang="ru-RU" dirty="0" smtClean="0">
                <a:latin typeface="Constantia" pitchFamily="18" charset="0"/>
              </a:rPr>
              <a:t>природы. </a:t>
            </a:r>
            <a:endParaRPr lang="ru-RU" dirty="0">
              <a:latin typeface="Constantia" pitchFamily="18" charset="0"/>
            </a:endParaRPr>
          </a:p>
          <a:p>
            <a:r>
              <a:rPr lang="ru-RU" dirty="0">
                <a:latin typeface="Constantia" pitchFamily="18" charset="0"/>
              </a:rPr>
              <a:t>Согласно перспективному планированию по программе </a:t>
            </a:r>
            <a:r>
              <a:rPr lang="ru-RU" dirty="0" smtClean="0">
                <a:latin typeface="Constantia" pitchFamily="18" charset="0"/>
              </a:rPr>
              <a:t> воспитания и обучения в детском саду « От рождения до школы» </a:t>
            </a:r>
            <a:r>
              <a:rPr lang="ru-RU" dirty="0">
                <a:latin typeface="Constantia" pitchFamily="18" charset="0"/>
              </a:rPr>
              <a:t>с учетом требований ФГТ мы </a:t>
            </a:r>
            <a:r>
              <a:rPr lang="ru-RU" dirty="0" smtClean="0">
                <a:latin typeface="Constantia" pitchFamily="18" charset="0"/>
              </a:rPr>
              <a:t>используем материал </a:t>
            </a:r>
            <a:r>
              <a:rPr lang="ru-RU" dirty="0">
                <a:latin typeface="Constantia" pitchFamily="18" charset="0"/>
              </a:rPr>
              <a:t>«Чудо — карапузики  от 1-2 лет</a:t>
            </a:r>
            <a:r>
              <a:rPr lang="ru-RU" dirty="0" smtClean="0">
                <a:latin typeface="Constantia" pitchFamily="18" charset="0"/>
              </a:rPr>
              <a:t>»</a:t>
            </a:r>
            <a:r>
              <a:rPr lang="ru-RU" b="1" dirty="0" smtClean="0">
                <a:latin typeface="Constantia" pitchFamily="18" charset="0"/>
              </a:rPr>
              <a:t>. </a:t>
            </a:r>
            <a:r>
              <a:rPr lang="ru-RU" dirty="0">
                <a:latin typeface="Constantia" pitchFamily="18" charset="0"/>
              </a:rPr>
              <a:t>Детям очень нравится красочное изображение сюжетов любимой сказки на экране и они с большим желанием вливаются в работу на занятии.</a:t>
            </a:r>
          </a:p>
          <a:p>
            <a:r>
              <a:rPr lang="ru-RU" dirty="0">
                <a:latin typeface="Constantia" pitchFamily="18" charset="0"/>
              </a:rPr>
              <a:t>Следует отдать должное </a:t>
            </a:r>
            <a:r>
              <a:rPr lang="ru-RU" dirty="0" err="1">
                <a:latin typeface="Constantia" pitchFamily="18" charset="0"/>
              </a:rPr>
              <a:t>мультимедийным</a:t>
            </a:r>
            <a:r>
              <a:rPr lang="ru-RU" dirty="0">
                <a:latin typeface="Constantia" pitchFamily="18" charset="0"/>
              </a:rPr>
              <a:t> презентациям, как одним из составляющих использования ИКТ.</a:t>
            </a:r>
          </a:p>
          <a:p>
            <a:r>
              <a:rPr lang="ru-RU" dirty="0">
                <a:latin typeface="Constantia" pitchFamily="18" charset="0"/>
              </a:rPr>
              <a:t>Для большей эффективности строим презентации с учетом индивидуальных возрастных особенностей, в нее </a:t>
            </a:r>
            <a:r>
              <a:rPr lang="ru-RU" dirty="0" smtClean="0">
                <a:latin typeface="Constantia" pitchFamily="18" charset="0"/>
              </a:rPr>
              <a:t>включаем </a:t>
            </a:r>
            <a:r>
              <a:rPr lang="ru-RU" dirty="0">
                <a:latin typeface="Constantia" pitchFamily="18" charset="0"/>
              </a:rPr>
              <a:t>анимационные картинки, элементы игры, сказки. Чередование демонстрации красочного материала и беседы с детьми помогают в большей мере добиться поставленных целей занятия. Презентации состоят из красочных анимированных слайдов, которые стали прекрасными помощниками при проведении занятий. Грамотно подобранный материал позволяет отследить уровень знаний детей и спланировать дальнейшую работу. Овладевая навыками создания презентаций педагог постепенно входит в мир современных технологий, значительно меняется понимание роли компьютерных технологий в процессе обучения и воспитания.</a:t>
            </a:r>
          </a:p>
          <a:p>
            <a:endParaRPr lang="ru-RU" dirty="0">
              <a:latin typeface="Constantia" pitchFamily="18" charset="0"/>
            </a:endParaRPr>
          </a:p>
          <a:p>
            <a:r>
              <a:rPr lang="ru-RU" dirty="0">
                <a:latin typeface="Constantia" pitchFamily="18" charset="0"/>
              </a:rPr>
              <a:t> </a:t>
            </a:r>
          </a:p>
          <a:p>
            <a:r>
              <a:rPr lang="ru-RU" dirty="0">
                <a:latin typeface="Constantia" pitchFamily="18" charset="0"/>
              </a:rPr>
              <a:t> </a:t>
            </a:r>
          </a:p>
          <a:p>
            <a:r>
              <a:rPr lang="ru-RU" dirty="0">
                <a:latin typeface="Constantia" pitchFamily="18" charset="0"/>
              </a:rPr>
              <a:t> </a:t>
            </a:r>
          </a:p>
          <a:p>
            <a:r>
              <a:rPr lang="ru-RU" dirty="0">
                <a:latin typeface="Constantia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3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272056" y="1112323"/>
            <a:ext cx="6813374" cy="5110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 (2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04813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Александр\Desktop\картини\ттт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4292600"/>
            <a:ext cx="3292475" cy="20161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C000"/>
                </a:solidFill>
                <a:effectLst/>
              </a:rPr>
              <a:t>Сказки</a:t>
            </a:r>
            <a:endParaRPr lang="ru-RU" dirty="0">
              <a:solidFill>
                <a:srgbClr val="FFC000"/>
              </a:solidFill>
              <a:effectLst/>
            </a:endParaRPr>
          </a:p>
        </p:txBody>
      </p:sp>
      <p:pic>
        <p:nvPicPr>
          <p:cNvPr id="7170" name="Picture 2" descr="C:\Users\Александр\Desktop\картини\ряб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3141663"/>
            <a:ext cx="2916237" cy="19875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171" name="Picture 3" descr="C:\Users\Александр\Desktop\картини\терем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2741612" cy="2159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173" name="Picture 5" descr="C:\Users\Александр\Desktop\картини\колоб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1484313"/>
            <a:ext cx="2087563" cy="216058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C000"/>
                </a:solidFill>
                <a:effectLst/>
              </a:rPr>
              <a:t>Сказка «Колобок</a:t>
            </a:r>
            <a:r>
              <a:rPr lang="ru-RU" dirty="0" smtClean="0">
                <a:solidFill>
                  <a:srgbClr val="FFC000"/>
                </a:solidFill>
              </a:rPr>
              <a:t>»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5538" name="Picture 3" descr="C:\Users\Александр\Desktop\картини\прор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2349500"/>
            <a:ext cx="3756025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://nevseoboi.com.ua/uploads/posts/2010-03/1267969221_7868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т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068638"/>
            <a:ext cx="17240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ол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2722563"/>
            <a:ext cx="28797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213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41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http://nevseoboi.com.ua/uploads/posts/2010-03/1267969221_7868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Александр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492375"/>
            <a:ext cx="13906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89017E-7 C 0.01024 0.01295 0.00434 0.04624 -0.00312 0.06127 C -0.00365 0.06335 -0.00399 0.06567 -0.00469 0.06775 C -0.00555 0.07006 -0.00729 0.07168 -0.00781 0.07399 C -0.00937 0.08023 -0.00955 0.08671 -0.01111 0.09295 C -0.00955 0.09919 -0.00972 0.10613 -0.00781 0.11214 C -0.00642 0.11677 -0.00156 0.12463 -0.00156 0.12463 C 0.00104 0.13526 0.00382 0.1459 0.00642 0.15653 C 0.0092 0.16786 0.00955 0.17966 0.01597 0.18821 C 0.01979 0.2037 0.02969 0.21226 0.03976 0.21989 C 0.04132 0.22104 0.04288 0.22243 0.04445 0.22405 C 0.04566 0.2252 0.04653 0.22705 0.04774 0.22821 C 0.05938 0.23769 0.04514 0.2222 0.05712 0.23468 C 0.06181 0.23954 0.05903 0.23885 0.0651 0.24301 C 0.06962 0.24601 0.07483 0.24833 0.07934 0.25156 C 0.09479 0.26312 0.08281 0.25827 0.09531 0.2622 C 0.10399 0.26983 0.10521 0.27191 0.11597 0.27492 C 0.12257 0.27931 0.12969 0.2844 0.13663 0.2874 C 0.1467 0.29688 0.1599 0.29804 0.17153 0.3022 C 0.18073 0.30544 0.18906 0.31029 0.19844 0.31283 C 0.20764 0.31885 0.21858 0.3207 0.22865 0.32347 C 0.23385 0.32486 0.24445 0.32763 0.24445 0.32763 C 0.26111 0.34197 0.28316 0.33272 0.30156 0.33179 C 0.31215 0.32717 0.32257 0.32301 0.33333 0.31931 C 0.3434 0.31584 0.35156 0.31052 0.36198 0.30867 C 0.37587 0.29642 0.39479 0.30312 0.41111 0.30012 C 0.43594 0.30081 0.46094 0.30081 0.48576 0.3022 C 0.4908 0.30243 0.49514 0.3089 0.5 0.31075 C 0.50417 0.31237 0.51267 0.31492 0.51267 0.31492 C 0.5184 0.32255 0.51441 0.31861 0.52552 0.32347 C 0.53177 0.32624 0.5309 0.32809 0.53663 0.33179 C 0.54201 0.33549 0.5474 0.33503 0.55399 0.33619 C 0.5625 0.33549 0.57101 0.33572 0.57934 0.33411 C 0.58785 0.33249 0.59635 0.32532 0.60486 0.32347 C 0.61563 0.32116 0.62604 0.31792 0.63663 0.31492 C 0.64566 0.31237 0.65469 0.30844 0.66354 0.30451 C 0.66771 0.30266 0.67622 0.30012 0.67622 0.30012 C 0.68195 0.29295 0.68472 0.29226 0.69219 0.28971 C 0.7033 0.27931 0.68976 0.29087 0.7033 0.28324 C 0.70504 0.28231 0.70625 0.28 0.70799 0.27908 C 0.72465 0.2696 0.74445 0.27029 0.76198 0.26636 C 0.77778 0.26705 0.79375 0.26729 0.80955 0.26844 C 0.82118 0.26937 0.83281 0.27538 0.84445 0.277 C 0.86267 0.28301 0.88021 0.2911 0.89844 0.29596 C 0.9092 0.30312 0.9217 0.30567 0.93333 0.31075 C 0.94236 0.31006 0.95139 0.31006 0.96042 0.30867 C 0.96858 0.30729 0.97465 0.3022 0.98264 0.3022 " pathEditMode="relative" ptsTypes="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prstTxWarp prst="textDeflateBottom">
              <a:avLst/>
            </a:prstTxWarp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effectLst/>
              </a:rPr>
              <a:t>Использование ИКТ при чтении </a:t>
            </a:r>
            <a:r>
              <a:rPr lang="ru-RU" dirty="0" err="1" smtClean="0">
                <a:effectLst/>
              </a:rPr>
              <a:t>потешек</a:t>
            </a:r>
            <a:endParaRPr lang="ru-RU" dirty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816" t="23247" r="2204"/>
          <a:stretch>
            <a:fillRect/>
          </a:stretch>
        </p:blipFill>
        <p:spPr bwMode="auto">
          <a:xfrm>
            <a:off x="611560" y="3573016"/>
            <a:ext cx="316835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48880"/>
            <a:ext cx="2880320" cy="227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rcRect l="816" t="20600"/>
          <a:stretch>
            <a:fillRect/>
          </a:stretch>
        </p:blipFill>
        <p:spPr bwMode="auto">
          <a:xfrm>
            <a:off x="179512" y="548680"/>
            <a:ext cx="8676456" cy="5616624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lumMod val="40000"/>
                <a:lumOff val="60000"/>
                <a:alpha val="60000"/>
              </a:schemeClr>
            </a:glow>
            <a:softEdge rad="112500"/>
          </a:effectLst>
        </p:spPr>
      </p:pic>
      <p:pic>
        <p:nvPicPr>
          <p:cNvPr id="4" name="Poteshki-Katy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5580000" cy="756000"/>
          </a:xfrm>
        </p:spPr>
        <p:txBody>
          <a:bodyPr rtlCol="0">
            <a:prstTxWarp prst="textPlain">
              <a:avLst/>
            </a:prstTxWarp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7030A0"/>
                </a:solidFill>
                <a:effectLst/>
              </a:rPr>
              <a:t>Вывод</a:t>
            </a:r>
          </a:p>
        </p:txBody>
      </p:sp>
      <p:sp>
        <p:nvSpPr>
          <p:cNvPr id="70658" name="Прямоугольник 2"/>
          <p:cNvSpPr>
            <a:spLocks noChangeArrowheads="1"/>
          </p:cNvSpPr>
          <p:nvPr/>
        </p:nvSpPr>
        <p:spPr bwMode="auto">
          <a:xfrm>
            <a:off x="1547813" y="1557338"/>
            <a:ext cx="61198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Constantia" pitchFamily="18" charset="0"/>
              </a:rPr>
              <a:t>Таким образом, использование ИКТ возможно и необходимо, оно способствует повышению интереса к занятиям, всестороннему развитию дошкольников, вовлекают детей в развивающую деятельность, формируют культурно значимые знания и умения.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563888" y="2420888"/>
            <a:ext cx="1943720" cy="216051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Использование компьютерных технологий (ИКТ)</a:t>
            </a:r>
          </a:p>
        </p:txBody>
      </p:sp>
      <p:sp>
        <p:nvSpPr>
          <p:cNvPr id="3" name="Овал 2"/>
          <p:cNvSpPr/>
          <p:nvPr/>
        </p:nvSpPr>
        <p:spPr>
          <a:xfrm>
            <a:off x="5940152" y="1340768"/>
            <a:ext cx="208823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Коррекционная работа</a:t>
            </a:r>
          </a:p>
        </p:txBody>
      </p:sp>
      <p:sp>
        <p:nvSpPr>
          <p:cNvPr id="4" name="Овал 3"/>
          <p:cNvSpPr/>
          <p:nvPr/>
        </p:nvSpPr>
        <p:spPr>
          <a:xfrm>
            <a:off x="3275856" y="188640"/>
            <a:ext cx="2232248" cy="1988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познание</a:t>
            </a:r>
          </a:p>
        </p:txBody>
      </p:sp>
      <p:sp>
        <p:nvSpPr>
          <p:cNvPr id="5" name="Овал 4"/>
          <p:cNvSpPr/>
          <p:nvPr/>
        </p:nvSpPr>
        <p:spPr>
          <a:xfrm>
            <a:off x="5652120" y="3933056"/>
            <a:ext cx="2160240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труд</a:t>
            </a:r>
          </a:p>
        </p:txBody>
      </p:sp>
      <p:sp>
        <p:nvSpPr>
          <p:cNvPr id="6" name="Овал 5"/>
          <p:cNvSpPr/>
          <p:nvPr/>
        </p:nvSpPr>
        <p:spPr>
          <a:xfrm>
            <a:off x="3635896" y="4725144"/>
            <a:ext cx="2016224" cy="213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Художественная литература</a:t>
            </a:r>
          </a:p>
        </p:txBody>
      </p:sp>
      <p:sp>
        <p:nvSpPr>
          <p:cNvPr id="7" name="Овал 6"/>
          <p:cNvSpPr/>
          <p:nvPr/>
        </p:nvSpPr>
        <p:spPr>
          <a:xfrm>
            <a:off x="1403648" y="3933056"/>
            <a:ext cx="2088232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социализация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1259632" y="1556792"/>
            <a:ext cx="2088232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здоровье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200800" cy="922114"/>
          </a:xfrm>
        </p:spPr>
        <p:txBody>
          <a:bodyPr rtlCol="0">
            <a:prstTxWarp prst="textChevro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  <a:effectLst/>
              </a:rPr>
              <a:t>Здоровье</a:t>
            </a:r>
            <a:endParaRPr lang="ru-RU" dirty="0">
              <a:solidFill>
                <a:srgbClr val="0070C0"/>
              </a:solidFill>
              <a:effectLst/>
            </a:endParaRPr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smtClean="0"/>
              <a:t>               Сон                                 Утренняя гимнастика                      Прогулка</a:t>
            </a:r>
          </a:p>
          <a:p>
            <a:pPr eaLnBrk="1" hangingPunct="1">
              <a:buFont typeface="Arial" charset="0"/>
              <a:buNone/>
            </a:pP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ru-RU" sz="2000" smtClean="0"/>
              <a:t>     </a:t>
            </a:r>
          </a:p>
          <a:p>
            <a:pPr eaLnBrk="1" hangingPunct="1">
              <a:buFont typeface="Arial" charset="0"/>
              <a:buNone/>
            </a:pPr>
            <a:r>
              <a:rPr lang="ru-RU" sz="2000" smtClean="0"/>
              <a:t>      Гигиенические                 </a:t>
            </a:r>
          </a:p>
          <a:p>
            <a:pPr eaLnBrk="1" hangingPunct="1">
              <a:buFont typeface="Arial" charset="0"/>
              <a:buNone/>
            </a:pPr>
            <a:r>
              <a:rPr lang="ru-RU" sz="2000" smtClean="0"/>
              <a:t>                                                </a:t>
            </a:r>
          </a:p>
          <a:p>
            <a:pPr eaLnBrk="1" hangingPunct="1">
              <a:buFont typeface="Arial" charset="0"/>
              <a:buNone/>
            </a:pPr>
            <a:r>
              <a:rPr lang="ru-RU" sz="2000" smtClean="0"/>
              <a:t>                                                             Подвижные игры                 Кормление</a:t>
            </a:r>
          </a:p>
          <a:p>
            <a:pPr eaLnBrk="1" hangingPunct="1">
              <a:buFont typeface="Arial" charset="0"/>
              <a:buNone/>
            </a:pPr>
            <a:r>
              <a:rPr lang="ru-RU" sz="2000" smtClean="0"/>
              <a:t>        процедуры</a:t>
            </a:r>
          </a:p>
        </p:txBody>
      </p:sp>
      <p:pic>
        <p:nvPicPr>
          <p:cNvPr id="21507" name="Picture 1" descr="C:\Users\Александр\Desktop\101MSDCF\SAM_0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5046663"/>
            <a:ext cx="2125662" cy="159543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508" name="Picture 2" descr="C:\Users\Александр\Desktop\101MSDCF\SAM_0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700213"/>
            <a:ext cx="2495550" cy="18732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509" name="Picture 1" descr="C:\Users\Александр\Desktop\101MSDCF\SAM_0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700213"/>
            <a:ext cx="2582863" cy="19367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510" name="Picture 2" descr="C:\Users\Александр\Desktop\101MSDCF\SAM_08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682750"/>
            <a:ext cx="2592387" cy="194468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511" name="Picture 3" descr="C:\Users\Александр\Desktop\101MSDCF\DSC02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868863"/>
            <a:ext cx="2368550" cy="17764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512" name="Picture 4" descr="C:\Users\Александр\Desktop\101MSDCF\DSC028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4941888"/>
            <a:ext cx="2246313" cy="168433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Александр\Desktop\101MSDCF\SAM_0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549275"/>
            <a:ext cx="8027987" cy="602138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" name="MKashinskaya-Poteshki---podvizhnye-igry-quottop-topquot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Александр\Desktop\101MSDCF\SAM_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49275"/>
            <a:ext cx="8172450" cy="612933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638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3166</TotalTime>
  <Words>643</Words>
  <Application>Microsoft Office PowerPoint</Application>
  <PresentationFormat>Экран (4:3)</PresentationFormat>
  <Paragraphs>97</Paragraphs>
  <Slides>59</Slides>
  <Notes>0</Notes>
  <HiddenSlides>0</HiddenSlides>
  <MMClips>40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Использование ИКТ в развитии детей второго раннего возраста</vt:lpstr>
      <vt:lpstr>Слайд 2</vt:lpstr>
      <vt:lpstr>Слайд 3</vt:lpstr>
      <vt:lpstr>Слайд 4</vt:lpstr>
      <vt:lpstr>Слайд 5</vt:lpstr>
      <vt:lpstr>Слайд 6</vt:lpstr>
      <vt:lpstr>Здоровье</vt:lpstr>
      <vt:lpstr>Слайд 8</vt:lpstr>
      <vt:lpstr>Слайд 9</vt:lpstr>
      <vt:lpstr>Алгоритм умывания</vt:lpstr>
      <vt:lpstr>Слайд 11</vt:lpstr>
      <vt:lpstr>Слайд 12</vt:lpstr>
      <vt:lpstr>Слайд 13</vt:lpstr>
      <vt:lpstr>Использование ИКТ В подвижных играх, физминутках.</vt:lpstr>
      <vt:lpstr>Слайд 15</vt:lpstr>
      <vt:lpstr>Социализация</vt:lpstr>
      <vt:lpstr>Коррекционная работа</vt:lpstr>
      <vt:lpstr>Слайд 18</vt:lpstr>
      <vt:lpstr>Познавательно-исследовательская деятельность</vt:lpstr>
      <vt:lpstr>Соберем пирамидку</vt:lpstr>
      <vt:lpstr>Слайд 21</vt:lpstr>
      <vt:lpstr>Слайд 22</vt:lpstr>
      <vt:lpstr>Слайд 23</vt:lpstr>
      <vt:lpstr>Познавательно-коммуникативная деятельность</vt:lpstr>
      <vt:lpstr>Слайд 25</vt:lpstr>
      <vt:lpstr>Слайд 26</vt:lpstr>
      <vt:lpstr>В своей группе мы создали видеотеку   и аудиотеку по лексическим темам по второй группе раннего возраста в разделе познание, коммуникация</vt:lpstr>
      <vt:lpstr>Дикие животные</vt:lpstr>
      <vt:lpstr>Презентация приложения к непосредственной образовательной деятельности познавательно - речевого развития детей второй группы раннего возраста    </vt:lpstr>
      <vt:lpstr>К нам в гости пришел зайчик</vt:lpstr>
      <vt:lpstr>У зайчика длинные ушки</vt:lpstr>
      <vt:lpstr>Зайка любит морковку</vt:lpstr>
      <vt:lpstr>Детки с зайчиком играют</vt:lpstr>
      <vt:lpstr>Слайд 34</vt:lpstr>
      <vt:lpstr>Времена года</vt:lpstr>
      <vt:lpstr>весна</vt:lpstr>
      <vt:lpstr>Слайд 37</vt:lpstr>
      <vt:lpstr>Слайд 38</vt:lpstr>
      <vt:lpstr>Домашние птицы</vt:lpstr>
      <vt:lpstr>Слайд 40</vt:lpstr>
      <vt:lpstr>Игрушки</vt:lpstr>
      <vt:lpstr>Мяч Это мяч, он круглый ,большой, гладкий, мяч умеет прыгать,  бом-бом</vt:lpstr>
      <vt:lpstr>Слайд 43</vt:lpstr>
      <vt:lpstr>Слайд 44</vt:lpstr>
      <vt:lpstr>Домашние животные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Сказки</vt:lpstr>
      <vt:lpstr>Сказка «Колобок»</vt:lpstr>
      <vt:lpstr>Слайд 55</vt:lpstr>
      <vt:lpstr>Слайд 56</vt:lpstr>
      <vt:lpstr>Использование ИКТ при чтении потешек</vt:lpstr>
      <vt:lpstr>Слайд 58</vt:lpstr>
      <vt:lpstr>Вывод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Александр</cp:lastModifiedBy>
  <cp:revision>340</cp:revision>
  <dcterms:created xsi:type="dcterms:W3CDTF">2013-03-13T14:22:32Z</dcterms:created>
  <dcterms:modified xsi:type="dcterms:W3CDTF">2016-01-16T07:20:48Z</dcterms:modified>
</cp:coreProperties>
</file>