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5" r:id="rId2"/>
    <p:sldId id="261" r:id="rId3"/>
    <p:sldId id="264" r:id="rId4"/>
    <p:sldId id="271" r:id="rId5"/>
    <p:sldId id="274" r:id="rId6"/>
    <p:sldId id="272" r:id="rId7"/>
    <p:sldId id="273" r:id="rId8"/>
    <p:sldId id="263" r:id="rId9"/>
    <p:sldId id="270" r:id="rId10"/>
    <p:sldId id="262" r:id="rId11"/>
    <p:sldId id="275" r:id="rId12"/>
    <p:sldId id="268" r:id="rId13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F115A-B6A0-45FC-BF33-FB676572EC2F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FCFF5-652D-48FC-ADCA-DCB34ADF5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17717-19D1-4399-A40D-82C660347CF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71A04-A960-4D7D-B06A-7CEF289A8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061076" y="4350404"/>
            <a:ext cx="4741368" cy="415498"/>
          </a:xfrm>
        </p:spPr>
        <p:txBody>
          <a:bodyPr>
            <a:spAutoFit/>
          </a:bodyPr>
          <a:lstStyle/>
          <a:p>
            <a:endParaRPr lang="de-DE" sz="2100" dirty="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061076" y="4350404"/>
            <a:ext cx="4741368" cy="415498"/>
          </a:xfrm>
        </p:spPr>
        <p:txBody>
          <a:bodyPr>
            <a:spAutoFit/>
          </a:bodyPr>
          <a:lstStyle/>
          <a:p>
            <a:endParaRPr lang="de-DE" sz="2100" dirty="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061076" y="4350404"/>
            <a:ext cx="4741368" cy="415498"/>
          </a:xfrm>
        </p:spPr>
        <p:txBody>
          <a:bodyPr>
            <a:spAutoFit/>
          </a:bodyPr>
          <a:lstStyle/>
          <a:p>
            <a:endParaRPr lang="de-DE" sz="2100" dirty="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061076" y="4350404"/>
            <a:ext cx="4741368" cy="3512958"/>
          </a:xfrm>
        </p:spPr>
        <p:txBody>
          <a:bodyPr/>
          <a:lstStyle/>
          <a:p>
            <a:endParaRPr lang="de-DE" sz="2100" dirty="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28596" y="1214423"/>
            <a:ext cx="7929618" cy="335758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/>
              <a:t>  </a:t>
            </a:r>
            <a:r>
              <a:rPr lang="ru-RU" sz="3000" dirty="0" smtClean="0"/>
              <a:t>Прочитайте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   </a:t>
            </a:r>
            <a:r>
              <a:rPr lang="ru-RU" sz="2800" dirty="0" smtClean="0">
                <a:solidFill>
                  <a:srgbClr val="002060"/>
                </a:solidFill>
              </a:rPr>
              <a:t>Открытая улыбка, добрый взгляд, доверительная интонация, располагающая к себе,  элегантный строгий костюм, грамотная речь, одет со вкусом,  узнаваемый голос, раскрепощенное поведение в кадре, умеющий тактично шутить</a:t>
            </a: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785786" y="285728"/>
            <a:ext cx="7543800" cy="6096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dirty="0"/>
              <a:t>Определяем проблему урока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581128"/>
            <a:ext cx="615962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000" dirty="0" smtClean="0">
                <a:solidFill>
                  <a:prstClr val="black"/>
                </a:solidFill>
              </a:rPr>
              <a:t>1.Найдите слова, обозначающие признак предмета по действию. К какой части речи они относятся?</a:t>
            </a:r>
          </a:p>
          <a:p>
            <a:pPr marL="274320" lvl="0" indent="-27432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000" dirty="0" smtClean="0">
                <a:solidFill>
                  <a:prstClr val="black"/>
                </a:solidFill>
              </a:rPr>
              <a:t>2.Сравните. Что общего между </a:t>
            </a:r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ru-RU" sz="2000" dirty="0" smtClean="0">
                <a:solidFill>
                  <a:prstClr val="black"/>
                </a:solidFill>
              </a:rPr>
              <a:t>словосочетаниями?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6" name="AutoShape 17"/>
          <p:cNvSpPr>
            <a:spLocks noChangeArrowheads="1"/>
          </p:cNvSpPr>
          <p:nvPr/>
        </p:nvSpPr>
        <p:spPr bwMode="auto">
          <a:xfrm>
            <a:off x="6215074" y="5734074"/>
            <a:ext cx="2520950" cy="5032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Проверьте себя</a:t>
            </a: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5715008" y="1211250"/>
            <a:ext cx="2879725" cy="503238"/>
          </a:xfrm>
          <a:prstGeom prst="wedgeRoundRectCallout">
            <a:avLst>
              <a:gd name="adj1" fmla="val -106394"/>
              <a:gd name="adj2" fmla="val 240222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 smtClean="0"/>
              <a:t>Причастия</a:t>
            </a:r>
            <a:endParaRPr lang="ru-RU" b="1" dirty="0"/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2000232" y="6000768"/>
            <a:ext cx="2555875" cy="503237"/>
          </a:xfrm>
          <a:prstGeom prst="wedgeRoundRectCallout">
            <a:avLst>
              <a:gd name="adj1" fmla="val 47889"/>
              <a:gd name="adj2" fmla="val -109306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 smtClean="0"/>
              <a:t>Тема</a:t>
            </a:r>
            <a:endParaRPr lang="ru-RU" b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928662" y="2357430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072066" y="2786058"/>
            <a:ext cx="21431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643042" y="3571876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214810" y="3571876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85786" y="3929066"/>
            <a:ext cx="2571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500826" y="4000504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11452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animBg="1"/>
      <p:bldP spid="5" grpId="0"/>
      <p:bldP spid="6" grpId="0" animBg="1"/>
      <p:bldP spid="6" grpId="1" animBg="1"/>
      <p:bldP spid="7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633434"/>
          </a:xfrm>
        </p:spPr>
        <p:txBody>
          <a:bodyPr/>
          <a:lstStyle/>
          <a:p>
            <a:pPr algn="ctr"/>
            <a:r>
              <a:rPr lang="ru-RU" dirty="0" smtClean="0"/>
              <a:t>Создание композиции описания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0" y="1345899"/>
          <a:ext cx="8643999" cy="5369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6"/>
                <a:gridCol w="4572032"/>
                <a:gridCol w="2071701"/>
              </a:tblGrid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</a:t>
                      </a:r>
                      <a:endParaRPr lang="ru-RU" dirty="0"/>
                    </a:p>
                  </a:txBody>
                  <a:tcPr/>
                </a:tc>
              </a:tr>
              <a:tr h="705809">
                <a:tc>
                  <a:txBody>
                    <a:bodyPr/>
                    <a:lstStyle/>
                    <a:p>
                      <a:r>
                        <a:rPr lang="ru-RU" dirty="0" smtClean="0"/>
                        <a:t>1. Вступление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назвать имя и программу телеведущего.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63914">
                <a:tc>
                  <a:txBody>
                    <a:bodyPr/>
                    <a:lstStyle/>
                    <a:p>
                      <a:r>
                        <a:rPr lang="ru-RU" dirty="0" smtClean="0"/>
                        <a:t>2. Основная часть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рассказать о самых ярких, заметных чертах внешности и поведения</a:t>
                      </a:r>
                      <a:r>
                        <a:rPr lang="en-US" dirty="0" smtClean="0"/>
                        <a:t>(</a:t>
                      </a:r>
                      <a:r>
                        <a:rPr lang="ru-RU" dirty="0" smtClean="0"/>
                        <a:t>рост, лицо, руки, одежда, манера держаться, манера общаться</a:t>
                      </a:r>
                      <a:r>
                        <a:rPr lang="en-US" dirty="0" smtClean="0"/>
                        <a:t>)</a:t>
                      </a:r>
                      <a:r>
                        <a:rPr lang="ru-RU" dirty="0" smtClean="0"/>
                        <a:t>. </a:t>
                      </a:r>
                    </a:p>
                    <a:p>
                      <a:r>
                        <a:rPr lang="ru-RU" dirty="0" smtClean="0"/>
                        <a:t>Назовите эмоции, которые может переживать человек в процессе общения. Дополните предложение и запишите его в тетрадь :  Лицо этого человека отражает такие эмоции, как...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33181">
                <a:tc>
                  <a:txBody>
                    <a:bodyPr/>
                    <a:lstStyle/>
                    <a:p>
                      <a:r>
                        <a:rPr lang="ru-RU" dirty="0" smtClean="0"/>
                        <a:t>3. Заключение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написать о том, почему вам захотелось описать внешность именно этого телеведущего.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Дополните любое из двух предложений: Я захотел описать (имя ведущего), потому что... Глядя на (имя ведущего), мне хочется...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AutoShape 11"/>
          <p:cNvSpPr>
            <a:spLocks noChangeArrowheads="1"/>
          </p:cNvSpPr>
          <p:nvPr/>
        </p:nvSpPr>
        <p:spPr bwMode="auto">
          <a:xfrm flipH="1">
            <a:off x="2643173" y="785794"/>
            <a:ext cx="3429024" cy="714380"/>
          </a:xfrm>
          <a:prstGeom prst="wedgeRoundRectCallout">
            <a:avLst>
              <a:gd name="adj1" fmla="val -77099"/>
              <a:gd name="adj2" fmla="val 146176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 smtClean="0"/>
              <a:t>Может ли неизвестный телеведущий быть успешным?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016333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— На что нужно обращать внимание, употребляя в сочинении причастия и причастные обороты?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— Как, на ваш взгляд, нужно проверять написанное сочинение?</a:t>
            </a:r>
          </a:p>
          <a:p>
            <a:endParaRPr lang="ru-RU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1447800" y="304800"/>
            <a:ext cx="6196034" cy="62387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tx2"/>
                </a:solidFill>
              </a:rPr>
              <a:t>Рефлексия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Упражнение 167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8986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5024"/>
            <a:ext cx="6858000" cy="1296144"/>
          </a:xfrm>
        </p:spPr>
        <p:txBody>
          <a:bodyPr>
            <a:normAutofit/>
          </a:bodyPr>
          <a:lstStyle/>
          <a:p>
            <a:r>
              <a:rPr lang="ru-RU" dirty="0" smtClean="0"/>
              <a:t>Двадцать третье ноября</a:t>
            </a:r>
            <a:br>
              <a:rPr lang="ru-RU" dirty="0" smtClean="0"/>
            </a:br>
            <a:r>
              <a:rPr lang="ru-RU" dirty="0" smtClean="0"/>
              <a:t>Описание </a:t>
            </a:r>
            <a:r>
              <a:rPr lang="ru-RU" dirty="0" smtClean="0"/>
              <a:t>успешного телеведущего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Цель: создать текст – описание успешного телеведущего.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6845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928670"/>
            <a:ext cx="8229600" cy="990600"/>
          </a:xfrm>
        </p:spPr>
        <p:txBody>
          <a:bodyPr/>
          <a:lstStyle/>
          <a:p>
            <a:r>
              <a:rPr lang="ru-RU" dirty="0" smtClean="0"/>
              <a:t>Материалы к описанию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00034" y="2071678"/>
            <a:ext cx="8229600" cy="4299596"/>
          </a:xfrm>
        </p:spPr>
        <p:txBody>
          <a:bodyPr/>
          <a:lstStyle/>
          <a:p>
            <a:r>
              <a:rPr lang="ru-RU" dirty="0" smtClean="0"/>
              <a:t>Проверим, знаете ли вы успешных телеведущих</a:t>
            </a:r>
          </a:p>
          <a:p>
            <a:r>
              <a:rPr lang="ru-RU" dirty="0" smtClean="0"/>
              <a:t>Откройте конверты, прочитайте информацию и соотнесите с фотографией телеведущих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AutoShape 17"/>
          <p:cNvSpPr>
            <a:spLocks noChangeArrowheads="1"/>
          </p:cNvSpPr>
          <p:nvPr/>
        </p:nvSpPr>
        <p:spPr bwMode="auto">
          <a:xfrm>
            <a:off x="5929322" y="4143380"/>
            <a:ext cx="2520950" cy="5032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Проверьте себя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14282" y="228600"/>
            <a:ext cx="8358246" cy="914384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dirty="0">
                <a:solidFill>
                  <a:schemeClr val="tx2"/>
                </a:solidFill>
              </a:rPr>
              <a:t>Решаем проблему,</a:t>
            </a:r>
            <a:br>
              <a:rPr lang="ru-RU" sz="3600" dirty="0">
                <a:solidFill>
                  <a:schemeClr val="tx2"/>
                </a:solidFill>
              </a:rPr>
            </a:br>
            <a:r>
              <a:rPr lang="ru-RU" sz="3600" dirty="0">
                <a:solidFill>
                  <a:schemeClr val="tx2"/>
                </a:solidFill>
              </a:rPr>
              <a:t> открываем новые знания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3939850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 algn="ctr">
              <a:buNone/>
            </a:pPr>
            <a:r>
              <a:rPr lang="de-DE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Екатери́на</a:t>
            </a:r>
            <a:r>
              <a:rPr lang="de-DE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Серге́евна</a:t>
            </a:r>
            <a:r>
              <a:rPr lang="de-DE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Андре́ева</a:t>
            </a:r>
            <a:r>
              <a:rPr lang="de-DE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 </a:t>
            </a:r>
            <a:r>
              <a:rPr lang="de-DE" sz="2400" dirty="0" err="1"/>
              <a:t>Российский</a:t>
            </a:r>
            <a:r>
              <a:rPr lang="de-DE" sz="2400" dirty="0"/>
              <a:t> </a:t>
            </a:r>
            <a:r>
              <a:rPr lang="de-DE" sz="2400" dirty="0" err="1"/>
              <a:t>журналист</a:t>
            </a:r>
            <a:r>
              <a:rPr lang="de-DE" sz="2400" dirty="0"/>
              <a:t>, </a:t>
            </a:r>
            <a:r>
              <a:rPr lang="de-DE" sz="2400" dirty="0" err="1"/>
              <a:t>актриса</a:t>
            </a:r>
            <a:r>
              <a:rPr lang="de-DE" sz="2400" dirty="0"/>
              <a:t>, </a:t>
            </a:r>
            <a:r>
              <a:rPr lang="de-DE" sz="2400" dirty="0" err="1"/>
              <a:t>ведущая</a:t>
            </a:r>
            <a:r>
              <a:rPr lang="de-DE" sz="2400" dirty="0"/>
              <a:t> </a:t>
            </a:r>
            <a:r>
              <a:rPr lang="de-DE" sz="2400" dirty="0" err="1"/>
              <a:t>информационной</a:t>
            </a:r>
            <a:r>
              <a:rPr lang="de-DE" sz="2400" dirty="0"/>
              <a:t> </a:t>
            </a:r>
            <a:r>
              <a:rPr lang="de-DE" sz="2400" dirty="0" err="1"/>
              <a:t>программы</a:t>
            </a:r>
            <a:r>
              <a:rPr lang="de-DE" sz="2400" dirty="0"/>
              <a:t> «</a:t>
            </a:r>
            <a:r>
              <a:rPr lang="de-DE" sz="2400" dirty="0" err="1"/>
              <a:t>Время</a:t>
            </a:r>
            <a:r>
              <a:rPr lang="de-DE" sz="2400" dirty="0"/>
              <a:t>» </a:t>
            </a:r>
            <a:r>
              <a:rPr lang="de-DE" sz="2400" dirty="0" err="1"/>
              <a:t>на</a:t>
            </a:r>
            <a:r>
              <a:rPr lang="de-DE" sz="2400" dirty="0"/>
              <a:t> </a:t>
            </a:r>
            <a:r>
              <a:rPr lang="de-DE" sz="2400" dirty="0" err="1"/>
              <a:t>Первом</a:t>
            </a:r>
            <a:r>
              <a:rPr lang="de-DE" sz="2400" dirty="0"/>
              <a:t> </a:t>
            </a:r>
            <a:r>
              <a:rPr lang="de-DE" sz="2400" dirty="0" err="1"/>
              <a:t>канале</a:t>
            </a:r>
            <a:endParaRPr lang="de-DE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4041648" cy="422815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5105400" y="1571612"/>
            <a:ext cx="4038600" cy="4525963"/>
          </a:xfrm>
        </p:spPr>
        <p:txBody>
          <a:bodyPr/>
          <a:lstStyle/>
          <a:p>
            <a:r>
              <a:rPr lang="ru-RU" dirty="0" smtClean="0"/>
              <a:t>Приятная внешность</a:t>
            </a:r>
          </a:p>
          <a:p>
            <a:r>
              <a:rPr lang="ru-RU" dirty="0" smtClean="0"/>
              <a:t>Строгость </a:t>
            </a:r>
            <a:r>
              <a:rPr lang="ru-RU" dirty="0"/>
              <a:t>и</a:t>
            </a:r>
          </a:p>
          <a:p>
            <a:pPr marL="97967" indent="0">
              <a:buNone/>
            </a:pPr>
            <a:r>
              <a:rPr lang="ru-RU" dirty="0" smtClean="0"/>
              <a:t>   элегантность в             одежде и </a:t>
            </a:r>
            <a:r>
              <a:rPr lang="ru-RU" dirty="0" err="1" smtClean="0"/>
              <a:t>прическе</a:t>
            </a:r>
            <a:endParaRPr lang="ru-RU" dirty="0" smtClean="0"/>
          </a:p>
          <a:p>
            <a:r>
              <a:rPr lang="ru-RU" dirty="0" err="1" smtClean="0"/>
              <a:t>Серьезность</a:t>
            </a:r>
            <a:r>
              <a:rPr lang="ru-RU" dirty="0" smtClean="0"/>
              <a:t> выражения лица</a:t>
            </a:r>
          </a:p>
          <a:p>
            <a:r>
              <a:rPr lang="ru-RU" dirty="0" err="1" smtClean="0"/>
              <a:t>Четкость</a:t>
            </a:r>
            <a:r>
              <a:rPr lang="ru-RU" dirty="0" smtClean="0"/>
              <a:t> дикции</a:t>
            </a:r>
          </a:p>
          <a:p>
            <a:r>
              <a:rPr lang="ru-RU" dirty="0" smtClean="0"/>
              <a:t>Умеренность в жестикуляции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2428868"/>
            <a:ext cx="4782081" cy="2786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28596" y="285728"/>
            <a:ext cx="8229600" cy="914400"/>
          </a:xfrm>
        </p:spPr>
        <p:txBody>
          <a:bodyPr>
            <a:no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 algn="ctr">
              <a:buNone/>
            </a:pPr>
            <a:r>
              <a:rPr lang="de-DE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Анастаси́я</a:t>
            </a:r>
            <a:r>
              <a:rPr lang="de-DE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Андре́евна</a:t>
            </a:r>
            <a:r>
              <a:rPr lang="de-DE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Чернобро́вина</a:t>
            </a:r>
            <a:r>
              <a:rPr lang="de-DE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err="1"/>
              <a:t>Российская</a:t>
            </a:r>
            <a:r>
              <a:rPr lang="de-DE" sz="2400" dirty="0"/>
              <a:t> </a:t>
            </a:r>
            <a:r>
              <a:rPr lang="de-DE" sz="2400" dirty="0" err="1"/>
              <a:t>телеведущая</a:t>
            </a:r>
            <a:r>
              <a:rPr lang="de-DE" sz="2400" dirty="0"/>
              <a:t>, </a:t>
            </a:r>
            <a:r>
              <a:rPr lang="de-DE" sz="2400" dirty="0" err="1"/>
              <a:t>журналист</a:t>
            </a:r>
            <a:r>
              <a:rPr lang="de-DE" sz="2400" dirty="0"/>
              <a:t>. </a:t>
            </a:r>
            <a:r>
              <a:rPr lang="de-DE" sz="2400" dirty="0" err="1"/>
              <a:t>Лауреат</a:t>
            </a:r>
            <a:r>
              <a:rPr lang="de-DE" sz="2400" dirty="0"/>
              <a:t> </a:t>
            </a:r>
            <a:r>
              <a:rPr lang="de-DE" sz="2400" dirty="0" err="1"/>
              <a:t>премии</a:t>
            </a:r>
            <a:r>
              <a:rPr lang="de-DE" sz="2400" dirty="0"/>
              <a:t> «ТЭФИ» (2015)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Изысканность стиля одежды</a:t>
            </a:r>
          </a:p>
          <a:p>
            <a:r>
              <a:rPr lang="ru-RU" dirty="0" smtClean="0"/>
              <a:t>Аккуратный неяркий макияж</a:t>
            </a:r>
          </a:p>
          <a:p>
            <a:r>
              <a:rPr lang="ru-RU" dirty="0" smtClean="0"/>
              <a:t>Одна из  красивых ведущих телеканала </a:t>
            </a:r>
          </a:p>
          <a:p>
            <a:pPr marL="97967" indent="0">
              <a:buNone/>
            </a:pPr>
            <a:r>
              <a:rPr lang="ru-RU" dirty="0"/>
              <a:t> </a:t>
            </a:r>
            <a:r>
              <a:rPr lang="ru-RU" dirty="0" smtClean="0"/>
              <a:t>  « Россия»</a:t>
            </a:r>
          </a:p>
          <a:p>
            <a:r>
              <a:rPr lang="ru-RU" dirty="0" smtClean="0"/>
              <a:t>Отточенность в     движениях рук</a:t>
            </a:r>
          </a:p>
          <a:p>
            <a:r>
              <a:rPr lang="ru-RU" dirty="0" smtClean="0"/>
              <a:t>Приятный тембр голоса</a:t>
            </a:r>
          </a:p>
          <a:p>
            <a:pPr marL="97967" indent="0">
              <a:buNone/>
            </a:pPr>
            <a:endParaRPr lang="ru-RU" dirty="0"/>
          </a:p>
        </p:txBody>
      </p:sp>
      <p:pic>
        <p:nvPicPr>
          <p:cNvPr id="6" name="Picture 6" descr="http://www.personbio.com/img/6875/6875_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500174"/>
            <a:ext cx="3234927" cy="485778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6551" y="-24"/>
            <a:ext cx="8687038" cy="1633109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compatLnSpc="0"/>
          <a:lstStyle/>
          <a:p>
            <a:pPr algn="ctr" hangingPunct="0"/>
            <a:r>
              <a:rPr lang="de-DE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ndale Sans UI" pitchFamily="2"/>
                <a:cs typeface="Tahoma" pitchFamily="2"/>
              </a:rPr>
              <a:t>Андре́й</a:t>
            </a:r>
            <a:r>
              <a:rPr lang="de-DE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ndale Sans UI" pitchFamily="2"/>
                <a:cs typeface="Tahoma" pitchFamily="2"/>
              </a:rPr>
              <a:t> </a:t>
            </a:r>
            <a:r>
              <a:rPr lang="de-DE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ndale Sans UI" pitchFamily="2"/>
                <a:cs typeface="Tahoma" pitchFamily="2"/>
              </a:rPr>
              <a:t>Никола́евич</a:t>
            </a:r>
            <a:r>
              <a:rPr lang="de-DE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ndale Sans UI" pitchFamily="2"/>
                <a:cs typeface="Tahoma" pitchFamily="2"/>
              </a:rPr>
              <a:t> </a:t>
            </a:r>
            <a:r>
              <a:rPr lang="de-DE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ndale Sans UI" pitchFamily="2"/>
                <a:cs typeface="Tahoma" pitchFamily="2"/>
              </a:rPr>
              <a:t>Мала́хов</a:t>
            </a:r>
            <a:r>
              <a:rPr lang="de-DE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ndale Sans UI" pitchFamily="2"/>
                <a:cs typeface="Tahoma" pitchFamily="2"/>
              </a:rPr>
              <a:t>  </a:t>
            </a:r>
            <a:endParaRPr lang="de-DE" sz="2400" b="1" dirty="0">
              <a:latin typeface="+mj-lt"/>
              <a:ea typeface="Andale Sans UI" pitchFamily="2"/>
              <a:cs typeface="Tahoma" pitchFamily="2"/>
            </a:endParaRPr>
          </a:p>
          <a:p>
            <a:pPr algn="ctr" hangingPunct="0"/>
            <a:r>
              <a:rPr lang="de-DE" sz="2400" b="1" dirty="0">
                <a:latin typeface="+mj-lt"/>
                <a:ea typeface="Andale Sans UI" pitchFamily="2"/>
                <a:cs typeface="Tahoma" pitchFamily="2"/>
              </a:rPr>
              <a:t> </a:t>
            </a:r>
            <a:r>
              <a:rPr lang="de-DE" sz="2400" dirty="0" err="1">
                <a:latin typeface="+mj-lt"/>
                <a:ea typeface="Andale Sans UI" pitchFamily="2"/>
                <a:cs typeface="Tahoma" pitchFamily="2"/>
              </a:rPr>
              <a:t>Российский</a:t>
            </a:r>
            <a:r>
              <a:rPr lang="de-DE" sz="2400" dirty="0">
                <a:latin typeface="+mj-lt"/>
                <a:ea typeface="Andale Sans UI" pitchFamily="2"/>
                <a:cs typeface="Tahoma" pitchFamily="2"/>
              </a:rPr>
              <a:t> </a:t>
            </a:r>
            <a:r>
              <a:rPr lang="de-DE" sz="2400" dirty="0" err="1">
                <a:latin typeface="+mj-lt"/>
                <a:ea typeface="Andale Sans UI" pitchFamily="2"/>
                <a:cs typeface="Tahoma" pitchFamily="2"/>
              </a:rPr>
              <a:t>тележурналист</a:t>
            </a:r>
            <a:r>
              <a:rPr lang="de-DE" sz="2400" dirty="0">
                <a:latin typeface="+mj-lt"/>
                <a:ea typeface="Andale Sans UI" pitchFamily="2"/>
                <a:cs typeface="Tahoma" pitchFamily="2"/>
              </a:rPr>
              <a:t>, </a:t>
            </a:r>
            <a:r>
              <a:rPr lang="ru-RU" sz="2400" dirty="0" smtClean="0">
                <a:latin typeface="+mj-lt"/>
                <a:ea typeface="Andale Sans UI" pitchFamily="2"/>
                <a:cs typeface="Tahoma" pitchFamily="2"/>
              </a:rPr>
              <a:t> </a:t>
            </a:r>
            <a:r>
              <a:rPr lang="de-DE" sz="2400" dirty="0" err="1" smtClean="0">
                <a:latin typeface="+mj-lt"/>
                <a:ea typeface="Andale Sans UI" pitchFamily="2"/>
                <a:cs typeface="Tahoma" pitchFamily="2"/>
              </a:rPr>
              <a:t>ведущий</a:t>
            </a:r>
            <a:r>
              <a:rPr lang="de-DE" sz="2400" dirty="0" smtClean="0">
                <a:latin typeface="+mj-lt"/>
                <a:ea typeface="Andale Sans UI" pitchFamily="2"/>
                <a:cs typeface="Tahoma" pitchFamily="2"/>
              </a:rPr>
              <a:t> </a:t>
            </a:r>
            <a:r>
              <a:rPr lang="de-DE" sz="2400" dirty="0" err="1" smtClean="0">
                <a:latin typeface="+mj-lt"/>
                <a:ea typeface="Andale Sans UI" pitchFamily="2"/>
                <a:cs typeface="Tahoma" pitchFamily="2"/>
              </a:rPr>
              <a:t>программ</a:t>
            </a:r>
            <a:endParaRPr lang="ru-RU" sz="2400" dirty="0" smtClean="0">
              <a:latin typeface="+mj-lt"/>
              <a:ea typeface="Andale Sans UI" pitchFamily="2"/>
              <a:cs typeface="Tahoma" pitchFamily="2"/>
            </a:endParaRPr>
          </a:p>
          <a:p>
            <a:pPr algn="ctr" hangingPunct="0"/>
            <a:r>
              <a:rPr lang="de-DE" sz="2400" dirty="0" smtClean="0">
                <a:latin typeface="+mj-lt"/>
                <a:ea typeface="Andale Sans UI" pitchFamily="2"/>
                <a:cs typeface="Tahoma" pitchFamily="2"/>
              </a:rPr>
              <a:t> </a:t>
            </a:r>
            <a:r>
              <a:rPr lang="de-DE" sz="2400" dirty="0" err="1">
                <a:latin typeface="+mj-lt"/>
                <a:ea typeface="Andale Sans UI" pitchFamily="2"/>
                <a:cs typeface="Tahoma" pitchFamily="2"/>
              </a:rPr>
              <a:t>студииспециальных</a:t>
            </a:r>
            <a:r>
              <a:rPr lang="de-DE" sz="2400" dirty="0">
                <a:latin typeface="+mj-lt"/>
                <a:ea typeface="Andale Sans UI" pitchFamily="2"/>
                <a:cs typeface="Tahoma" pitchFamily="2"/>
              </a:rPr>
              <a:t> </a:t>
            </a:r>
            <a:r>
              <a:rPr lang="de-DE" sz="2400" dirty="0" err="1">
                <a:latin typeface="+mj-lt"/>
                <a:ea typeface="Andale Sans UI" pitchFamily="2"/>
                <a:cs typeface="Tahoma" pitchFamily="2"/>
              </a:rPr>
              <a:t>проектов</a:t>
            </a:r>
            <a:r>
              <a:rPr lang="de-DE" sz="2400" dirty="0">
                <a:latin typeface="+mj-lt"/>
                <a:ea typeface="Andale Sans UI" pitchFamily="2"/>
                <a:cs typeface="Tahoma" pitchFamily="2"/>
              </a:rPr>
              <a:t> ОАО «</a:t>
            </a:r>
            <a:r>
              <a:rPr lang="de-DE" sz="2400" dirty="0" err="1">
                <a:latin typeface="+mj-lt"/>
                <a:ea typeface="Andale Sans UI" pitchFamily="2"/>
                <a:cs typeface="Tahoma" pitchFamily="2"/>
              </a:rPr>
              <a:t>Первый</a:t>
            </a:r>
            <a:r>
              <a:rPr lang="de-DE" sz="2400" dirty="0">
                <a:latin typeface="+mj-lt"/>
                <a:ea typeface="Andale Sans UI" pitchFamily="2"/>
                <a:cs typeface="Tahoma" pitchFamily="2"/>
              </a:rPr>
              <a:t> </a:t>
            </a:r>
            <a:r>
              <a:rPr lang="de-DE" sz="2400" dirty="0" err="1">
                <a:latin typeface="+mj-lt"/>
                <a:ea typeface="Andale Sans UI" pitchFamily="2"/>
                <a:cs typeface="Tahoma" pitchFamily="2"/>
              </a:rPr>
              <a:t>канал</a:t>
            </a:r>
            <a:r>
              <a:rPr lang="de-DE" sz="2400" dirty="0">
                <a:latin typeface="+mj-lt"/>
                <a:ea typeface="Andale Sans UI" pitchFamily="2"/>
                <a:cs typeface="Tahoma" pitchFamily="2"/>
              </a:rPr>
              <a:t>», </a:t>
            </a:r>
            <a:endParaRPr lang="ru-RU" sz="2400" dirty="0" smtClean="0">
              <a:latin typeface="+mj-lt"/>
              <a:ea typeface="Andale Sans UI" pitchFamily="2"/>
              <a:cs typeface="Tahoma" pitchFamily="2"/>
            </a:endParaRPr>
          </a:p>
          <a:p>
            <a:pPr algn="ctr" hangingPunct="0"/>
            <a:r>
              <a:rPr lang="de-DE" sz="2400" dirty="0" err="1">
                <a:latin typeface="+mj-lt"/>
                <a:ea typeface="Andale Sans UI" pitchFamily="2"/>
                <a:cs typeface="Tahoma" pitchFamily="2"/>
              </a:rPr>
              <a:t>преподаватель</a:t>
            </a:r>
            <a:r>
              <a:rPr lang="de-DE" sz="2400" dirty="0">
                <a:latin typeface="+mj-lt"/>
                <a:ea typeface="Andale Sans UI" pitchFamily="2"/>
                <a:cs typeface="Tahoma" pitchFamily="2"/>
              </a:rPr>
              <a:t> </a:t>
            </a:r>
            <a:r>
              <a:rPr lang="de-DE" sz="2400" dirty="0" err="1">
                <a:latin typeface="+mj-lt"/>
                <a:ea typeface="Andale Sans UI" pitchFamily="2"/>
                <a:cs typeface="Tahoma" pitchFamily="2"/>
              </a:rPr>
              <a:t>курсов</a:t>
            </a:r>
            <a:r>
              <a:rPr lang="de-DE" sz="2400" dirty="0">
                <a:latin typeface="+mj-lt"/>
                <a:ea typeface="Andale Sans UI" pitchFamily="2"/>
                <a:cs typeface="Tahoma" pitchFamily="2"/>
              </a:rPr>
              <a:t> </a:t>
            </a:r>
            <a:r>
              <a:rPr lang="de-DE" sz="2400" dirty="0" err="1">
                <a:latin typeface="+mj-lt"/>
                <a:ea typeface="Andale Sans UI" pitchFamily="2"/>
                <a:cs typeface="Tahoma" pitchFamily="2"/>
              </a:rPr>
              <a:t>журналистики</a:t>
            </a:r>
            <a:r>
              <a:rPr lang="de-DE" sz="2400" dirty="0">
                <a:latin typeface="+mj-lt"/>
                <a:ea typeface="Andale Sans UI" pitchFamily="2"/>
                <a:cs typeface="Tahoma" pitchFamily="2"/>
              </a:rPr>
              <a:t> в РГГУ</a:t>
            </a:r>
          </a:p>
          <a:p>
            <a:pPr algn="ctr" hangingPunct="0"/>
            <a:r>
              <a:rPr lang="ru-RU" sz="2400" b="1" dirty="0" smtClean="0">
                <a:latin typeface="Arial" pitchFamily="18"/>
                <a:ea typeface="Andale Sans UI" pitchFamily="2"/>
                <a:cs typeface="Tahoma" pitchFamily="2"/>
              </a:rPr>
              <a:t> </a:t>
            </a:r>
          </a:p>
          <a:p>
            <a:pPr algn="ctr" hangingPunct="0"/>
            <a:endParaRPr lang="de-DE" sz="2400" b="1" dirty="0"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4899900" y="2254092"/>
            <a:ext cx="3580260" cy="3973121"/>
          </a:xfrm>
        </p:spPr>
        <p:txBody>
          <a:bodyPr>
            <a:normAutofit/>
          </a:bodyPr>
          <a:lstStyle/>
          <a:p>
            <a:r>
              <a:rPr lang="ru-RU" dirty="0" smtClean="0"/>
              <a:t>Запоминающаяся внешность</a:t>
            </a:r>
          </a:p>
          <a:p>
            <a:r>
              <a:rPr lang="ru-RU" dirty="0" smtClean="0"/>
              <a:t>Высок, строен</a:t>
            </a:r>
          </a:p>
          <a:p>
            <a:r>
              <a:rPr lang="ru-RU" dirty="0" smtClean="0"/>
              <a:t>Одет со вкусом</a:t>
            </a:r>
          </a:p>
          <a:p>
            <a:r>
              <a:rPr lang="ru-RU" dirty="0" smtClean="0"/>
              <a:t>Вежлив, тактичен</a:t>
            </a:r>
          </a:p>
          <a:p>
            <a:r>
              <a:rPr lang="ru-RU" dirty="0" smtClean="0"/>
              <a:t>Расположен к беседе</a:t>
            </a:r>
          </a:p>
          <a:p>
            <a:endParaRPr lang="ru-RU" dirty="0"/>
          </a:p>
        </p:txBody>
      </p:sp>
      <p:pic>
        <p:nvPicPr>
          <p:cNvPr id="7" name="Picture 2" descr="http://24-vesti.ru/wp-content/uploads/2015/06/8f8551796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857364"/>
            <a:ext cx="3144558" cy="471490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42910" y="428604"/>
            <a:ext cx="7808492" cy="1486475"/>
          </a:xfrm>
        </p:spPr>
        <p:txBody>
          <a:bodyPr>
            <a:no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 algn="ctr">
              <a:buNone/>
            </a:pPr>
            <a:r>
              <a:rPr lang="de-DE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Алекса́ндр</a:t>
            </a:r>
            <a:r>
              <a:rPr lang="de-DE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Васи́льевич</a:t>
            </a:r>
            <a:r>
              <a:rPr lang="de-DE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Масляко́в</a:t>
            </a:r>
            <a:r>
              <a:rPr lang="de-DE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err="1"/>
              <a:t>Советский</a:t>
            </a:r>
            <a:r>
              <a:rPr lang="de-DE" sz="2400" dirty="0"/>
              <a:t> и </a:t>
            </a:r>
            <a:r>
              <a:rPr lang="de-DE" sz="2400" dirty="0" err="1"/>
              <a:t>российский</a:t>
            </a:r>
            <a:r>
              <a:rPr lang="de-DE" sz="2400" dirty="0"/>
              <a:t> </a:t>
            </a:r>
            <a:r>
              <a:rPr lang="de-DE" sz="2400" dirty="0" err="1"/>
              <a:t>телеведущий</a:t>
            </a:r>
            <a:r>
              <a:rPr lang="de-DE" sz="2400" dirty="0"/>
              <a:t>, </a:t>
            </a:r>
            <a:r>
              <a:rPr lang="de-DE" sz="2400" dirty="0" err="1"/>
              <a:t>заслуженный</a:t>
            </a:r>
            <a:r>
              <a:rPr lang="de-DE" sz="2400" dirty="0"/>
              <a:t> </a:t>
            </a:r>
            <a:r>
              <a:rPr lang="de-DE" sz="2400" dirty="0" err="1"/>
              <a:t>деятель</a:t>
            </a:r>
            <a:r>
              <a:rPr lang="de-DE" sz="2400" dirty="0"/>
              <a:t> </a:t>
            </a:r>
            <a:r>
              <a:rPr lang="de-DE" sz="2400" dirty="0" err="1"/>
              <a:t>искусств</a:t>
            </a:r>
            <a:r>
              <a:rPr lang="de-DE" sz="2400" dirty="0"/>
              <a:t> </a:t>
            </a:r>
            <a:r>
              <a:rPr lang="de-DE" sz="2400" dirty="0" err="1"/>
              <a:t>Российской</a:t>
            </a:r>
            <a:r>
              <a:rPr lang="de-DE" sz="2400" dirty="0"/>
              <a:t> </a:t>
            </a:r>
            <a:r>
              <a:rPr lang="de-DE" sz="2400" dirty="0" err="1"/>
              <a:t>Федерации</a:t>
            </a:r>
            <a:r>
              <a:rPr lang="de-DE" sz="2400" dirty="0"/>
              <a:t>   </a:t>
            </a:r>
            <a:r>
              <a:rPr lang="de-DE" sz="2400" dirty="0" err="1"/>
              <a:t>действительный</a:t>
            </a:r>
            <a:r>
              <a:rPr lang="de-DE" sz="2400" dirty="0"/>
              <a:t> </a:t>
            </a:r>
            <a:r>
              <a:rPr lang="de-DE" sz="2400" dirty="0" err="1"/>
              <a:t>член</a:t>
            </a:r>
            <a:r>
              <a:rPr lang="de-DE" sz="2400" dirty="0"/>
              <a:t> (</a:t>
            </a:r>
            <a:r>
              <a:rPr lang="de-DE" sz="2400" dirty="0" err="1"/>
              <a:t>академик</a:t>
            </a:r>
            <a:r>
              <a:rPr lang="de-DE" sz="2400" dirty="0"/>
              <a:t>) </a:t>
            </a:r>
            <a:r>
              <a:rPr lang="de-DE" sz="2400" dirty="0" err="1"/>
              <a:t>фонда</a:t>
            </a:r>
            <a:r>
              <a:rPr lang="de-DE" sz="2400" dirty="0"/>
              <a:t> «</a:t>
            </a:r>
            <a:r>
              <a:rPr lang="de-DE" sz="2400" dirty="0" err="1"/>
              <a:t>Академия</a:t>
            </a:r>
            <a:r>
              <a:rPr lang="de-DE" sz="2400" dirty="0"/>
              <a:t> </a:t>
            </a:r>
            <a:r>
              <a:rPr lang="de-DE" sz="2400" dirty="0" err="1"/>
              <a:t>Российского</a:t>
            </a:r>
            <a:r>
              <a:rPr lang="de-DE" sz="2400" dirty="0"/>
              <a:t> </a:t>
            </a:r>
            <a:r>
              <a:rPr lang="de-DE" sz="2400" dirty="0" err="1"/>
              <a:t>телевидения</a:t>
            </a:r>
            <a:r>
              <a:rPr lang="de-DE" sz="2400" dirty="0"/>
              <a:t>» </a:t>
            </a:r>
            <a:r>
              <a:rPr lang="ru-RU" sz="2400" dirty="0" smtClean="0"/>
              <a:t>   </a:t>
            </a:r>
            <a:endParaRPr lang="de-DE" sz="24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929190" y="2143116"/>
            <a:ext cx="4038600" cy="4525963"/>
          </a:xfrm>
        </p:spPr>
        <p:txBody>
          <a:bodyPr/>
          <a:lstStyle/>
          <a:p>
            <a:r>
              <a:rPr lang="ru-RU" dirty="0" smtClean="0"/>
              <a:t>Средний рост</a:t>
            </a:r>
          </a:p>
          <a:p>
            <a:r>
              <a:rPr lang="ru-RU" dirty="0" smtClean="0"/>
              <a:t>Спокойная улыбка</a:t>
            </a:r>
          </a:p>
          <a:p>
            <a:r>
              <a:rPr lang="ru-RU" dirty="0" smtClean="0"/>
              <a:t>Располагающая внешность</a:t>
            </a:r>
          </a:p>
          <a:p>
            <a:r>
              <a:rPr lang="ru-RU" dirty="0" smtClean="0"/>
              <a:t>Узнаваемый голос</a:t>
            </a:r>
          </a:p>
          <a:p>
            <a:r>
              <a:rPr lang="ru-RU" dirty="0" err="1" smtClean="0"/>
              <a:t>Раскрепощенное</a:t>
            </a:r>
            <a:r>
              <a:rPr lang="ru-RU" dirty="0" smtClean="0"/>
              <a:t> поведение в кадре</a:t>
            </a:r>
          </a:p>
          <a:p>
            <a:r>
              <a:rPr lang="ru-RU" dirty="0" smtClean="0"/>
              <a:t>Умеющий тактично шутить</a:t>
            </a:r>
            <a:endParaRPr lang="ru-RU" dirty="0"/>
          </a:p>
        </p:txBody>
      </p:sp>
      <p:pic>
        <p:nvPicPr>
          <p:cNvPr id="6" name="Picture 2" descr="http://www.astroguide.ru/files/article/38432/main-image/24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2786058"/>
            <a:ext cx="4393495" cy="314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857232"/>
            <a:ext cx="8229600" cy="990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Прочитайте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14282" y="1785926"/>
            <a:ext cx="8643998" cy="442915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/>
              <a:t>Профессия телеведущего требует немалой подготовки.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/>
              <a:t>Хороший ведущий умеет держать осанку, обладает </a:t>
            </a:r>
            <a:r>
              <a:rPr lang="ru-RU" dirty="0" smtClean="0"/>
              <a:t>искренней улыбкой </a:t>
            </a:r>
            <a:r>
              <a:rPr lang="ru-RU" dirty="0"/>
              <a:t>и уместной жестикуляцией. (И это после </a:t>
            </a:r>
            <a:r>
              <a:rPr lang="ru-RU" dirty="0" smtClean="0"/>
              <a:t>двенадцати—четырнадцати </a:t>
            </a:r>
            <a:r>
              <a:rPr lang="ru-RU" dirty="0"/>
              <a:t>часов съёмок!) Такой человек в </a:t>
            </a:r>
            <a:r>
              <a:rPr lang="ru-RU" dirty="0" smtClean="0"/>
              <a:t>совершенстве </a:t>
            </a:r>
            <a:r>
              <a:rPr lang="ru-RU" dirty="0"/>
              <a:t>освоил искусство вести беседу. Он общается с </a:t>
            </a:r>
            <a:r>
              <a:rPr lang="ru-RU" dirty="0" smtClean="0"/>
              <a:t>разными людьми</a:t>
            </a:r>
            <a:r>
              <a:rPr lang="ru-RU" dirty="0"/>
              <a:t>, приходящими в студию. Бывает трудно взять </a:t>
            </a:r>
            <a:r>
              <a:rPr lang="ru-RU" dirty="0" smtClean="0"/>
              <a:t>интервью у </a:t>
            </a:r>
            <a:r>
              <a:rPr lang="ru-RU" dirty="0"/>
              <a:t>человека скрытного, замкнутого, настроенного враждебно.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/>
              <a:t>Существует два типа программ. В первом ведущий </a:t>
            </a:r>
            <a:r>
              <a:rPr lang="ru-RU" dirty="0" smtClean="0"/>
              <a:t>только зачитывает </a:t>
            </a:r>
            <a:r>
              <a:rPr lang="ru-RU" dirty="0"/>
              <a:t>текст, написанный профессиональными авторами</a:t>
            </a:r>
            <a:r>
              <a:rPr lang="ru-RU" dirty="0" smtClean="0"/>
              <a:t>, а </a:t>
            </a:r>
            <a:r>
              <a:rPr lang="ru-RU" dirty="0"/>
              <a:t>во втором он самостоятельно пишет тексты. В этом </a:t>
            </a:r>
            <a:r>
              <a:rPr lang="ru-RU" dirty="0" smtClean="0"/>
              <a:t>случае ведущему </a:t>
            </a:r>
            <a:r>
              <a:rPr lang="ru-RU" dirty="0"/>
              <a:t>необходимо уметь грамотно писать и понятно </a:t>
            </a:r>
            <a:r>
              <a:rPr lang="ru-RU" dirty="0" smtClean="0"/>
              <a:t>выражать </a:t>
            </a:r>
            <a:r>
              <a:rPr lang="ru-RU" dirty="0"/>
              <a:t>свою мысль.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/>
              <a:t>Для успешной деятельности телеведущему нужна </a:t>
            </a:r>
            <a:r>
              <a:rPr lang="ru-RU" dirty="0" smtClean="0"/>
              <a:t>отличная дикция</a:t>
            </a:r>
            <a:r>
              <a:rPr lang="ru-RU" dirty="0"/>
              <a:t>. Её можно оттачивать с помощью скороговорок и </a:t>
            </a:r>
            <a:r>
              <a:rPr lang="ru-RU" dirty="0" smtClean="0"/>
              <a:t>чтения </a:t>
            </a:r>
            <a:r>
              <a:rPr lang="ru-RU" dirty="0"/>
              <a:t>вслух любимых книг</a:t>
            </a:r>
            <a:r>
              <a:rPr lang="ru-RU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 </a:t>
            </a:r>
            <a:r>
              <a:rPr lang="ru-RU" dirty="0"/>
              <a:t>(По материалам сети Интернет</a:t>
            </a:r>
            <a:r>
              <a:rPr lang="ru-RU" dirty="0" smtClean="0"/>
              <a:t>)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14282" y="214290"/>
            <a:ext cx="8572560" cy="914384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dirty="0">
                <a:solidFill>
                  <a:schemeClr val="tx2"/>
                </a:solidFill>
              </a:rPr>
              <a:t>Решаем проблему,</a:t>
            </a:r>
            <a:br>
              <a:rPr lang="ru-RU" sz="3600" dirty="0">
                <a:solidFill>
                  <a:schemeClr val="tx2"/>
                </a:solidFill>
              </a:rPr>
            </a:br>
            <a:r>
              <a:rPr lang="ru-RU" sz="3600" dirty="0">
                <a:solidFill>
                  <a:schemeClr val="tx2"/>
                </a:solidFill>
              </a:rPr>
              <a:t> открываем новые знания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6286520"/>
            <a:ext cx="8501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ru-RU" sz="2000" dirty="0" smtClean="0">
                <a:solidFill>
                  <a:prstClr val="black"/>
                </a:solidFill>
              </a:rPr>
              <a:t>Выпишите , какими качествами должен обладать </a:t>
            </a:r>
            <a:r>
              <a:rPr lang="ru-RU" sz="2000" b="1" dirty="0" smtClean="0">
                <a:solidFill>
                  <a:prstClr val="black"/>
                </a:solidFill>
              </a:rPr>
              <a:t>успешный телеведущий</a:t>
            </a:r>
            <a:r>
              <a:rPr lang="ru-RU" sz="2000" dirty="0" smtClean="0">
                <a:solidFill>
                  <a:prstClr val="black"/>
                </a:solidFill>
              </a:rPr>
              <a:t>?</a:t>
            </a:r>
            <a:endParaRPr lang="ru-RU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9403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Физминутка</a:t>
            </a:r>
            <a:r>
              <a:rPr lang="ru-RU" dirty="0" smtClean="0"/>
              <a:t>. Тренировка дикции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1746" name="Picture 2" descr="http://ic.pics.livejournal.com/sisj/51588035/1296812/1296812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428736"/>
            <a:ext cx="3857652" cy="4582877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a92e0e01188476a6beb4434313ee5f92c5e07d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1446</TotalTime>
  <Words>486</Words>
  <Application>Microsoft Office PowerPoint</Application>
  <PresentationFormat>Экран (4:3)</PresentationFormat>
  <Paragraphs>72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Начальная</vt:lpstr>
      <vt:lpstr>Слайд 1</vt:lpstr>
      <vt:lpstr>Двадцать третье ноября Описание успешного телеведущего</vt:lpstr>
      <vt:lpstr>Материалы к описанию</vt:lpstr>
      <vt:lpstr>Екатери́на Серге́евна Андре́ева   Российский журналист, актриса, ведущая информационной программы «Время» на Первом канале</vt:lpstr>
      <vt:lpstr>Анастаси́я Андре́евна Чернобро́вина       Российская телеведущая, журналист. Лауреат премии «ТЭФИ» (2015)</vt:lpstr>
      <vt:lpstr>Слайд 6</vt:lpstr>
      <vt:lpstr>Алекса́ндр Васи́льевич Масляко́в     Советский и российский телеведущий, заслуженный деятель искусств Российской Федерации   действительный член (академик) фонда «Академия Российского телевидения»    </vt:lpstr>
      <vt:lpstr>Прочитайте</vt:lpstr>
      <vt:lpstr>Физминутка. Тренировка дикции</vt:lpstr>
      <vt:lpstr>Создание композиции описания</vt:lpstr>
      <vt:lpstr>Слайд 11</vt:lpstr>
      <vt:lpstr>Дома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учитель</cp:lastModifiedBy>
  <cp:revision>26</cp:revision>
  <dcterms:created xsi:type="dcterms:W3CDTF">2015-11-10T15:45:28Z</dcterms:created>
  <dcterms:modified xsi:type="dcterms:W3CDTF">2016-11-23T04:52:43Z</dcterms:modified>
</cp:coreProperties>
</file>