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6" r:id="rId8"/>
    <p:sldId id="265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29BA1B0-71EE-46A9-8E66-40B8C591EB36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7E2D8AC-23C3-4063-A1F4-F86B0728E1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764704"/>
            <a:ext cx="7308304" cy="3096343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задач</a:t>
            </a:r>
            <a:b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 ПЛОЩАДИ. </a:t>
            </a:r>
            <a:br>
              <a:rPr lang="ru-RU" sz="4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ТЕОРЕМА ПИФАГОРА».</a:t>
            </a:r>
            <a:endParaRPr lang="ru-RU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5003322"/>
            <a:ext cx="5254352" cy="1371600"/>
          </a:xfrm>
        </p:spPr>
        <p:txBody>
          <a:bodyPr/>
          <a:lstStyle/>
          <a:p>
            <a:r>
              <a:rPr lang="ru-RU" dirty="0" smtClean="0"/>
              <a:t>Геометрия 8 класс</a:t>
            </a:r>
          </a:p>
          <a:p>
            <a:r>
              <a:rPr lang="ru-RU" dirty="0" smtClean="0"/>
              <a:t>Учитель: </a:t>
            </a:r>
            <a:r>
              <a:rPr lang="ru-RU" dirty="0" err="1" smtClean="0"/>
              <a:t>Сысолетина</a:t>
            </a:r>
            <a:r>
              <a:rPr lang="ru-RU" dirty="0" smtClean="0"/>
              <a:t> Дина Викторовна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0003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Домашнее задание: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№ 491;</a:t>
            </a:r>
          </a:p>
          <a:p>
            <a:r>
              <a:rPr lang="ru-RU" sz="3200" b="1" dirty="0" smtClean="0"/>
              <a:t>№ 486-дополнительно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329269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Учение —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не только 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свет, по народной пословице, — оно также и свобода.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Ничто 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так не освобождает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человека, как знание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... </a:t>
            </a:r>
            <a:endParaRPr lang="ru-RU" sz="32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Тургенев 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И. С.     </a:t>
            </a:r>
          </a:p>
          <a:p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518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539552" y="55755"/>
          <a:ext cx="8207376" cy="66856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2454"/>
                <a:gridCol w="3739265"/>
                <a:gridCol w="2880320"/>
                <a:gridCol w="935337"/>
              </a:tblGrid>
              <a:tr h="936104"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1.</a:t>
                      </a:r>
                      <a:endParaRPr lang="ru-RU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+mj-lt"/>
                        </a:rPr>
                        <a:t>А.</a:t>
                      </a:r>
                      <a:endParaRPr lang="ru-RU" sz="3200" b="1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2.</a:t>
                      </a:r>
                      <a:endParaRPr lang="ru-RU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+mj-lt"/>
                        </a:rPr>
                        <a:t>Б.</a:t>
                      </a:r>
                      <a:endParaRPr lang="ru-RU" sz="3200" b="1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3.</a:t>
                      </a:r>
                      <a:endParaRPr lang="ru-RU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+mj-lt"/>
                        </a:rPr>
                        <a:t>В.</a:t>
                      </a:r>
                      <a:endParaRPr lang="ru-RU" sz="3200" b="1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924973"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4.</a:t>
                      </a:r>
                      <a:endParaRPr lang="ru-RU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+mj-lt"/>
                        </a:rPr>
                        <a:t>Г.</a:t>
                      </a:r>
                      <a:endParaRPr lang="ru-RU" sz="3200" b="1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5.</a:t>
                      </a:r>
                      <a:endParaRPr lang="ru-RU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+mj-lt"/>
                        </a:rPr>
                        <a:t>Д.</a:t>
                      </a:r>
                      <a:endParaRPr lang="ru-RU" sz="3200" b="1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6.</a:t>
                      </a:r>
                      <a:endParaRPr lang="ru-RU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+mj-lt"/>
                        </a:rPr>
                        <a:t>Е.</a:t>
                      </a:r>
                      <a:endParaRPr lang="ru-RU" sz="3200" b="1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7.</a:t>
                      </a:r>
                      <a:endParaRPr lang="ru-RU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latin typeface="+mj-lt"/>
                        </a:rPr>
                        <a:t>Ж.</a:t>
                      </a:r>
                      <a:endParaRPr lang="ru-RU" sz="3200" b="1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 bwMode="auto">
          <a:xfrm>
            <a:off x="1907704" y="188640"/>
            <a:ext cx="720080" cy="72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Параллелограмм 9"/>
          <p:cNvSpPr/>
          <p:nvPr/>
        </p:nvSpPr>
        <p:spPr bwMode="auto">
          <a:xfrm>
            <a:off x="2987824" y="3068960"/>
            <a:ext cx="1512168" cy="720080"/>
          </a:xfrm>
          <a:prstGeom prst="parallelogram">
            <a:avLst>
              <a:gd name="adj" fmla="val 39696"/>
            </a:avLst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 bwMode="auto">
          <a:xfrm>
            <a:off x="2123728" y="1124744"/>
            <a:ext cx="2448272" cy="720080"/>
          </a:xfrm>
          <a:prstGeom prst="triangle">
            <a:avLst>
              <a:gd name="adj" fmla="val 34648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691680" y="2132856"/>
            <a:ext cx="1872208" cy="72008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Прямоугольный треугольник 12"/>
          <p:cNvSpPr/>
          <p:nvPr/>
        </p:nvSpPr>
        <p:spPr bwMode="auto">
          <a:xfrm>
            <a:off x="1475656" y="3933056"/>
            <a:ext cx="1584176" cy="792088"/>
          </a:xfrm>
          <a:prstGeom prst="rtTriangle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Трапеция 13"/>
          <p:cNvSpPr/>
          <p:nvPr/>
        </p:nvSpPr>
        <p:spPr bwMode="auto">
          <a:xfrm>
            <a:off x="2843808" y="4941168"/>
            <a:ext cx="1944216" cy="720080"/>
          </a:xfrm>
          <a:prstGeom prst="trapezoid">
            <a:avLst>
              <a:gd name="adj" fmla="val 43050"/>
            </a:avLst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Ромб 15"/>
          <p:cNvSpPr/>
          <p:nvPr/>
        </p:nvSpPr>
        <p:spPr bwMode="auto">
          <a:xfrm rot="5400000">
            <a:off x="2170584" y="5254352"/>
            <a:ext cx="914400" cy="2016224"/>
          </a:xfrm>
          <a:prstGeom prst="diamond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3075" name="Object 16"/>
          <p:cNvGraphicFramePr>
            <a:graphicFrameLocks noChangeAspect="1"/>
          </p:cNvGraphicFramePr>
          <p:nvPr/>
        </p:nvGraphicFramePr>
        <p:xfrm>
          <a:off x="5364088" y="908720"/>
          <a:ext cx="2182812" cy="1093788"/>
        </p:xfrm>
        <a:graphic>
          <a:graphicData uri="http://schemas.openxmlformats.org/presentationml/2006/ole">
            <p:oleObj spid="_x0000_s1034" name="Формула" r:id="rId3" imgW="558558" imgH="393529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436096" y="2924944"/>
          <a:ext cx="1872208" cy="978380"/>
        </p:xfrm>
        <a:graphic>
          <a:graphicData uri="http://schemas.openxmlformats.org/presentationml/2006/ole">
            <p:oleObj spid="_x0000_s1035" name="Формула" r:id="rId4" imgW="748975" imgH="393529" progId="Equation.3">
              <p:embed/>
            </p:oleObj>
          </a:graphicData>
        </a:graphic>
      </p:graphicFrame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5580112" y="188640"/>
            <a:ext cx="172819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/>
              <a:t>S</a:t>
            </a:r>
            <a:r>
              <a:rPr lang="ru-RU" sz="3600" dirty="0" smtClean="0"/>
              <a:t> =а</a:t>
            </a:r>
            <a:r>
              <a:rPr lang="en-US" sz="3600" dirty="0" smtClean="0">
                <a:cs typeface="Times New Roman" pitchFamily="18" charset="0"/>
              </a:rPr>
              <a:t>·</a:t>
            </a:r>
            <a:r>
              <a:rPr lang="ru-RU" sz="3600" dirty="0" smtClean="0">
                <a:cs typeface="Times New Roman" pitchFamily="18" charset="0"/>
              </a:rPr>
              <a:t> </a:t>
            </a:r>
            <a:r>
              <a:rPr lang="en-US" sz="3600" dirty="0" smtClean="0">
                <a:cs typeface="Times New Roman" pitchFamily="18" charset="0"/>
              </a:rPr>
              <a:t>h</a:t>
            </a:r>
            <a:r>
              <a:rPr lang="ru-RU" sz="3600" dirty="0" smtClean="0">
                <a:cs typeface="Times New Roman" pitchFamily="18" charset="0"/>
              </a:rPr>
              <a:t> </a:t>
            </a:r>
            <a:endParaRPr lang="en-US" sz="3600" dirty="0">
              <a:cs typeface="Times New Roman" pitchFamily="18" charset="0"/>
            </a:endParaRP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5436096" y="4941168"/>
            <a:ext cx="18722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/>
              <a:t>S</a:t>
            </a:r>
            <a:r>
              <a:rPr lang="ru-RU" sz="3600" baseline="-25000" dirty="0" smtClean="0"/>
              <a:t> </a:t>
            </a:r>
            <a:r>
              <a:rPr lang="ru-RU" sz="3600" dirty="0"/>
              <a:t>= а</a:t>
            </a:r>
            <a:r>
              <a:rPr lang="en-US" sz="3600" dirty="0" smtClean="0">
                <a:cs typeface="Times New Roman" pitchFamily="18" charset="0"/>
              </a:rPr>
              <a:t>·</a:t>
            </a:r>
            <a:r>
              <a:rPr lang="ru-RU" sz="3600" dirty="0" smtClean="0">
                <a:cs typeface="Times New Roman" pitchFamily="18" charset="0"/>
              </a:rPr>
              <a:t> </a:t>
            </a:r>
            <a:r>
              <a:rPr lang="en-US" sz="3600" dirty="0" smtClean="0">
                <a:cs typeface="Times New Roman" pitchFamily="18" charset="0"/>
              </a:rPr>
              <a:t>b</a:t>
            </a:r>
            <a:r>
              <a:rPr lang="ru-RU" sz="3600" dirty="0" smtClean="0">
                <a:cs typeface="Times New Roman" pitchFamily="18" charset="0"/>
              </a:rPr>
              <a:t> </a:t>
            </a:r>
            <a:endParaRPr lang="en-US" sz="3600" dirty="0">
              <a:cs typeface="Times New Roman" pitchFamily="18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5220072" y="5949280"/>
            <a:ext cx="18722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/>
              <a:t>S</a:t>
            </a:r>
            <a:r>
              <a:rPr lang="ru-RU" sz="3600" dirty="0" smtClean="0">
                <a:cs typeface="Times New Roman" pitchFamily="18" charset="0"/>
              </a:rPr>
              <a:t>= а</a:t>
            </a:r>
            <a:r>
              <a:rPr lang="en-US" sz="3600" dirty="0" smtClean="0">
                <a:cs typeface="Times New Roman" pitchFamily="18" charset="0"/>
              </a:rPr>
              <a:t>²</a:t>
            </a:r>
            <a:endParaRPr lang="en-US" sz="3600" dirty="0">
              <a:cs typeface="Times New Roman" pitchFamily="18" charset="0"/>
            </a:endParaRPr>
          </a:p>
        </p:txBody>
      </p:sp>
      <p:graphicFrame>
        <p:nvGraphicFramePr>
          <p:cNvPr id="3079" name="Object 16"/>
          <p:cNvGraphicFramePr>
            <a:graphicFrameLocks noChangeAspect="1"/>
          </p:cNvGraphicFramePr>
          <p:nvPr/>
        </p:nvGraphicFramePr>
        <p:xfrm>
          <a:off x="5292080" y="1988840"/>
          <a:ext cx="1800199" cy="902064"/>
        </p:xfrm>
        <a:graphic>
          <a:graphicData uri="http://schemas.openxmlformats.org/presentationml/2006/ole">
            <p:oleObj spid="_x0000_s1036" name="Формула" r:id="rId5" imgW="558558" imgH="393529" progId="Equation.3">
              <p:embed/>
            </p:oleObj>
          </a:graphicData>
        </a:graphic>
      </p:graphicFrame>
      <p:graphicFrame>
        <p:nvGraphicFramePr>
          <p:cNvPr id="3080" name="Object 16"/>
          <p:cNvGraphicFramePr>
            <a:graphicFrameLocks noChangeAspect="1"/>
          </p:cNvGraphicFramePr>
          <p:nvPr/>
        </p:nvGraphicFramePr>
        <p:xfrm>
          <a:off x="5148064" y="4005064"/>
          <a:ext cx="2450903" cy="783672"/>
        </p:xfrm>
        <a:graphic>
          <a:graphicData uri="http://schemas.openxmlformats.org/presentationml/2006/ole">
            <p:oleObj spid="_x0000_s1037" name="Формула" r:id="rId6" imgW="875920" imgH="393529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903230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72400" cy="782960"/>
          </a:xfrm>
        </p:spPr>
        <p:txBody>
          <a:bodyPr/>
          <a:lstStyle/>
          <a:p>
            <a:r>
              <a:rPr lang="ru-RU" dirty="0" smtClean="0"/>
              <a:t>Проверь себя!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86289306"/>
              </p:ext>
            </p:extLst>
          </p:nvPr>
        </p:nvGraphicFramePr>
        <p:xfrm>
          <a:off x="2411760" y="1268760"/>
          <a:ext cx="4176464" cy="53340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88232"/>
                <a:gridCol w="2088232"/>
              </a:tblGrid>
              <a:tr h="731139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113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113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113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113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113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1139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lang="ru-RU" sz="4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53316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957728" y="2924866"/>
            <a:ext cx="6299208" cy="3514799"/>
            <a:chOff x="975" y="2275"/>
            <a:chExt cx="2185" cy="1492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2834" y="3476"/>
              <a:ext cx="2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4" name="Text Box 4"/>
            <p:cNvSpPr txBox="1">
              <a:spLocks noChangeArrowheads="1"/>
            </p:cNvSpPr>
            <p:nvPr/>
          </p:nvSpPr>
          <p:spPr bwMode="auto">
            <a:xfrm>
              <a:off x="2843" y="2275"/>
              <a:ext cx="31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975" y="3475"/>
              <a:ext cx="2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6" name="AutoShape 2"/>
            <p:cNvSpPr>
              <a:spLocks noChangeArrowheads="1"/>
            </p:cNvSpPr>
            <p:nvPr/>
          </p:nvSpPr>
          <p:spPr bwMode="auto">
            <a:xfrm rot="-5396875">
              <a:off x="1462" y="2173"/>
              <a:ext cx="1153" cy="1584"/>
            </a:xfrm>
            <a:prstGeom prst="rtTriangle">
              <a:avLst/>
            </a:prstGeom>
            <a:solidFill>
              <a:srgbClr val="D3D3D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2053" y="3508"/>
              <a:ext cx="195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ru-RU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2835" y="2840"/>
              <a:ext cx="288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2800" b="1" dirty="0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2735" y="3444"/>
              <a:ext cx="96" cy="96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Text Box 28"/>
            <p:cNvSpPr txBox="1">
              <a:spLocks noChangeArrowheads="1"/>
            </p:cNvSpPr>
            <p:nvPr/>
          </p:nvSpPr>
          <p:spPr bwMode="auto">
            <a:xfrm>
              <a:off x="1961" y="2703"/>
              <a:ext cx="181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ru-RU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436096" y="494560"/>
            <a:ext cx="2819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4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" name="Text Box 111"/>
          <p:cNvSpPr txBox="1">
            <a:spLocks noChangeArrowheads="1"/>
          </p:cNvSpPr>
          <p:nvPr/>
        </p:nvSpPr>
        <p:spPr bwMode="auto">
          <a:xfrm>
            <a:off x="5451862" y="1124744"/>
            <a:ext cx="244827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4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 c² - a²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12"/>
          <p:cNvSpPr txBox="1">
            <a:spLocks noChangeArrowheads="1"/>
          </p:cNvSpPr>
          <p:nvPr/>
        </p:nvSpPr>
        <p:spPr bwMode="auto">
          <a:xfrm>
            <a:off x="5460806" y="1676098"/>
            <a:ext cx="24495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= c²- b²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46548032"/>
              </p:ext>
            </p:extLst>
          </p:nvPr>
        </p:nvGraphicFramePr>
        <p:xfrm>
          <a:off x="251520" y="915234"/>
          <a:ext cx="4356421" cy="1271434"/>
        </p:xfrm>
        <a:graphic>
          <a:graphicData uri="http://schemas.openxmlformats.org/presentationml/2006/ole">
            <p:oleObj spid="_x0000_s2051" name="Формула" r:id="rId3" imgW="1409400" imgH="393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552242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Задача</a:t>
            </a:r>
            <a:r>
              <a:rPr lang="kk-KZ" b="1" dirty="0"/>
              <a:t> из древнего </a:t>
            </a:r>
            <a:r>
              <a:rPr lang="ru-RU" b="1" dirty="0"/>
              <a:t>индийского</a:t>
            </a:r>
            <a:r>
              <a:rPr lang="kk-KZ" b="1" dirty="0"/>
              <a:t> учебника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79512" y="1196752"/>
                <a:ext cx="8429261" cy="4824536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kk-KZ" sz="3200" b="1" dirty="0" smtClean="0"/>
                  <a:t>На </a:t>
                </a:r>
                <a:r>
                  <a:rPr lang="kk-KZ" sz="3200" b="1" dirty="0"/>
                  <a:t>поверхности реки  на полфута от воды появился красивый </a:t>
                </a:r>
                <a:r>
                  <a:rPr lang="kk-KZ" sz="3200" b="1" dirty="0" smtClean="0"/>
                  <a:t>цветок.</a:t>
                </a:r>
                <a:r>
                  <a:rPr lang="en-US" sz="3200" b="1" dirty="0" smtClean="0"/>
                  <a:t/>
                </a:r>
                <a:r>
                  <a:rPr lang="kk-KZ" sz="3200" b="1" dirty="0" smtClean="0"/>
                  <a:t>Он </a:t>
                </a:r>
                <a:r>
                  <a:rPr lang="kk-KZ" sz="3200" b="1" dirty="0"/>
                  <a:t>был единственным на реке. В один ветреный день ветер унес его в сторону.Утром проснувший рыбак обнаружил цветок на расстоянии 2 фута от корня своего. </a:t>
                </a:r>
                <a:endParaRPr lang="en-US" sz="3200" b="1" dirty="0" smtClean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kk-KZ" sz="3200" b="1" dirty="0" smtClean="0"/>
                  <a:t>Вопрос</a:t>
                </a:r>
                <a:r>
                  <a:rPr lang="kk-KZ" sz="3200" b="1" dirty="0"/>
                  <a:t>: какова глубина реки? (1 фут </a:t>
                </a:r>
                <a14:m>
                  <m:oMath xmlns:m="http://schemas.openxmlformats.org/officeDocument/2006/math">
                    <m:r>
                      <a:rPr lang="kk-KZ" sz="3200" b="1" i="1"/>
                      <m:t>≈</m:t>
                    </m:r>
                  </m:oMath>
                </a14:m>
                <a:r>
                  <a:rPr lang="kk-KZ" sz="3200" b="1" dirty="0"/>
                  <a:t>0,3 м) </a:t>
                </a:r>
                <a:endParaRPr lang="ru-RU" sz="3200" b="1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79512" y="1196752"/>
                <a:ext cx="8429261" cy="4824536"/>
              </a:xfrm>
              <a:blipFill rotWithShape="1">
                <a:blip r:embed="rId2"/>
                <a:stretch>
                  <a:fillRect l="-1302" r="-14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87823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132810373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0"/>
            <a:ext cx="6087636" cy="6904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3664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E:\0004-004-Kuvshinka-chisto-belaj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252" y="0"/>
            <a:ext cx="9175251" cy="6881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7314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/>
              <a:t>Критерии </a:t>
            </a:r>
            <a:r>
              <a:rPr lang="ru-RU" sz="3600" b="1" dirty="0" smtClean="0"/>
              <a:t>оценки: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r>
              <a:rPr lang="ru-RU" sz="3200" b="1" dirty="0" smtClean="0"/>
              <a:t>1 </a:t>
            </a:r>
            <a:r>
              <a:rPr lang="ru-RU" sz="3200" b="1" dirty="0"/>
              <a:t>уровень – “3” - №1(1),</a:t>
            </a:r>
          </a:p>
          <a:p>
            <a:r>
              <a:rPr lang="ru-RU" sz="3200" b="1" dirty="0"/>
              <a:t>2 уровень – “4” - №1,</a:t>
            </a:r>
          </a:p>
          <a:p>
            <a:r>
              <a:rPr lang="ru-RU" sz="3200" b="1" dirty="0" smtClean="0"/>
              <a:t>3 уровень ­- “5” - №1, №2.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23825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115</TotalTime>
  <Words>186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Эркер</vt:lpstr>
      <vt:lpstr>Формула</vt:lpstr>
      <vt:lpstr>Решение задач « ПЛОЩАДИ.  ТЕОРЕМА ПИФАГОРА».</vt:lpstr>
      <vt:lpstr>Слайд 2</vt:lpstr>
      <vt:lpstr>Слайд 3</vt:lpstr>
      <vt:lpstr>Проверь себя!</vt:lpstr>
      <vt:lpstr>Слайд 5</vt:lpstr>
      <vt:lpstr>Задача из древнего индийского учебника  </vt:lpstr>
      <vt:lpstr>Слайд 7</vt:lpstr>
      <vt:lpstr>Слайд 8</vt:lpstr>
      <vt:lpstr>Критерии оценки:</vt:lpstr>
      <vt:lpstr>Домашнее задание: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« ПЛОЩАДИ.  ТЕОРЕМА ПИФАГОРА».</dc:title>
  <dc:creator>iRu-10</dc:creator>
  <cp:lastModifiedBy>User</cp:lastModifiedBy>
  <cp:revision>9</cp:revision>
  <dcterms:created xsi:type="dcterms:W3CDTF">2016-12-13T18:05:14Z</dcterms:created>
  <dcterms:modified xsi:type="dcterms:W3CDTF">2016-12-14T04:00:11Z</dcterms:modified>
</cp:coreProperties>
</file>