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  <p:sldId id="263" r:id="rId10"/>
    <p:sldId id="264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174B-AAF7-4B9F-9742-5968D7951450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2BC3-E740-4A27-A10C-4AF7468A4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4445-0BD1-4126-A487-AADC167B425A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2B80-545E-4051-8F77-00553AC5D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4201-B175-4A6A-836A-6060F0E29FA3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1599-AEA9-424D-8278-BB5CA1759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CE816-C4EE-4439-9342-577286034082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929E-731E-4A9B-A1AF-87C0C75A3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A275-1E4E-4246-8D82-AB40CC5FB0D6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65E9-6E2C-4068-AB68-8860CACA1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1177-40F7-4BA3-A99E-99C9EA3302F8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8E64-93DC-4253-9641-DDEAA0E6C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E0AD-36CC-468E-873F-4659B4AF5208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D010-6696-40CE-96E8-9F6D25DB0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A100-2317-407D-8455-66DDFC6B9DD3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D5CE4-4384-414E-A9FF-8D8B50EFD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1218-7AA7-4D03-BB6E-B19C8A2D94B8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DB06-5C6D-43C7-9F19-9DB00419B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C8F7-8F95-41D2-8EA7-EF6E44AF1412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CA70-8FD4-4398-92BE-FF958AAF4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5BDC-0A9A-4BBB-8B36-CF004EFBE102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58F9-C2FC-462A-B896-47BC9F962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2938" y="274638"/>
            <a:ext cx="7929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600200"/>
            <a:ext cx="7858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08ED1-7D7E-4C93-8645-AB191361B9B6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C4979-FABF-4118-86F7-CC48D0C23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539750" y="692150"/>
            <a:ext cx="799306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latin typeface="Calibri" pitchFamily="34" charset="0"/>
              </a:rPr>
              <a:t>Урок 21</a:t>
            </a:r>
            <a:endParaRPr lang="ru-RU" sz="4800" dirty="0">
              <a:latin typeface="Calibri" pitchFamily="34" charset="0"/>
            </a:endParaRPr>
          </a:p>
          <a:p>
            <a:r>
              <a:rPr lang="ru-RU" sz="3200" b="1" dirty="0">
                <a:latin typeface="Calibri" pitchFamily="34" charset="0"/>
              </a:rPr>
              <a:t>Тема: простые вещества – неметаллы.</a:t>
            </a:r>
          </a:p>
          <a:p>
            <a:endParaRPr lang="ru-RU" sz="2800" dirty="0">
              <a:latin typeface="Calibri" pitchFamily="34" charset="0"/>
            </a:endParaRPr>
          </a:p>
          <a:p>
            <a:pPr algn="just"/>
            <a:r>
              <a:rPr lang="ru-RU" sz="2800" i="1" u="sng" dirty="0">
                <a:latin typeface="Calibri" pitchFamily="34" charset="0"/>
              </a:rPr>
              <a:t>Цель урока:</a:t>
            </a:r>
            <a:r>
              <a:rPr lang="ru-RU" sz="2800" dirty="0">
                <a:latin typeface="Calibri" pitchFamily="34" charset="0"/>
              </a:rPr>
              <a:t> изучить физические свойства неметаллов; повторить закономерность изменения неметаллических свойств в периодах и группах, особенности строения атомов неметаллов.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611188" y="176213"/>
            <a:ext cx="7993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Задание 3</a:t>
            </a:r>
            <a:r>
              <a:rPr lang="ru-RU" sz="2400" b="1" i="1">
                <a:latin typeface="Calibri" pitchFamily="34" charset="0"/>
              </a:rPr>
              <a:t>. </a:t>
            </a:r>
            <a:r>
              <a:rPr lang="ru-RU" sz="2800">
                <a:latin typeface="Calibri" pitchFamily="34" charset="0"/>
              </a:rPr>
              <a:t>Заполните схему.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00088"/>
            <a:ext cx="7554912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8175" y="700088"/>
            <a:ext cx="287338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611188" y="620713"/>
            <a:ext cx="7777162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УЭ5. </a:t>
            </a:r>
            <a:r>
              <a:rPr lang="ru-RU" sz="2800" b="1" i="1">
                <a:latin typeface="Calibri" pitchFamily="34" charset="0"/>
              </a:rPr>
              <a:t>Дома закрепить полученные знания.</a:t>
            </a:r>
            <a:endParaRPr lang="ru-RU" sz="2800" b="1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Запишите домашнее задание: § 14.</a:t>
            </a: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3554" name="Picture 2" descr="C:\Documents and Settings\UserXP\Local Settings\Temporary Internet Files\Content.IE5\2EMF0JL5\MC90028053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997200"/>
            <a:ext cx="2325688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620713"/>
            <a:ext cx="8424862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УЭ1</a:t>
            </a:r>
            <a:r>
              <a:rPr lang="ru-RU" sz="2800" i="1">
                <a:latin typeface="Calibri" pitchFamily="34" charset="0"/>
              </a:rPr>
              <a:t>. </a:t>
            </a:r>
            <a:r>
              <a:rPr lang="ru-RU" sz="2800" b="1" i="1">
                <a:latin typeface="Calibri" pitchFamily="34" charset="0"/>
              </a:rPr>
              <a:t>Проверить домашнее задание.</a:t>
            </a:r>
          </a:p>
          <a:p>
            <a:r>
              <a:rPr lang="ru-RU" sz="2800">
                <a:latin typeface="Calibri" pitchFamily="34" charset="0"/>
              </a:rPr>
              <a:t>Ответьте на вопросы: </a:t>
            </a:r>
          </a:p>
          <a:p>
            <a:pPr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 В чем особенность строения атомов металлов? </a:t>
            </a:r>
          </a:p>
          <a:p>
            <a:pPr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 Как изменяются свойства металлов в пределах группы? </a:t>
            </a:r>
          </a:p>
          <a:p>
            <a:pPr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 Как изменяются свойства металлов в пределах периода? </a:t>
            </a:r>
          </a:p>
          <a:p>
            <a:pPr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 Каковы физические свойства металлов?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684213" y="692150"/>
            <a:ext cx="7920037" cy="131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УЭ2.</a:t>
            </a:r>
            <a:r>
              <a:rPr lang="ru-RU" sz="2800">
                <a:latin typeface="Calibri" pitchFamily="34" charset="0"/>
              </a:rPr>
              <a:t> </a:t>
            </a:r>
            <a:r>
              <a:rPr lang="ru-RU" sz="2800" b="1" i="1">
                <a:latin typeface="Calibri" pitchFamily="34" charset="0"/>
              </a:rPr>
              <a:t>Обобщить ранее изученный материал о неметаллах. </a:t>
            </a:r>
          </a:p>
          <a:p>
            <a:r>
              <a:rPr lang="ru-RU" sz="2800">
                <a:latin typeface="Calibri" pitchFamily="34" charset="0"/>
              </a:rPr>
              <a:t>                 Ответьте на вопросы: </a:t>
            </a:r>
          </a:p>
          <a:p>
            <a:pPr algn="just"/>
            <a:r>
              <a:rPr lang="ru-RU" sz="2400">
                <a:latin typeface="Calibri" pitchFamily="34" charset="0"/>
              </a:rPr>
              <a:t>                    1. Где расположены элементы-неметаллы в                                                        		таблице Д.И. Менделеева? </a:t>
            </a:r>
          </a:p>
          <a:p>
            <a:pPr algn="just"/>
            <a:r>
              <a:rPr lang="ru-RU" sz="2400">
                <a:latin typeface="Calibri" pitchFamily="34" charset="0"/>
              </a:rPr>
              <a:t>	       2. Как изменяются свойства элементов-неметаллов в пределах группы? Периода? </a:t>
            </a:r>
          </a:p>
          <a:p>
            <a:pPr algn="just"/>
            <a:r>
              <a:rPr lang="ru-RU" sz="2400">
                <a:latin typeface="Calibri" pitchFamily="34" charset="0"/>
              </a:rPr>
              <a:t>3. В чем особенность строения атомов неметаллов? </a:t>
            </a: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 i="1">
              <a:latin typeface="Calibri" pitchFamily="34" charset="0"/>
            </a:endParaRPr>
          </a:p>
          <a:p>
            <a:endParaRPr lang="ru-RU" sz="2800" b="1">
              <a:latin typeface="Calibri" pitchFamily="34" charset="0"/>
            </a:endParaRPr>
          </a:p>
        </p:txBody>
      </p:sp>
      <p:pic>
        <p:nvPicPr>
          <p:cNvPr id="15362" name="Picture 2" descr="C:\Documents and Settings\UserXP\Local Settings\Temporary Internet Files\Content.IE5\SV0PYAJ3\MC90043379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1628775"/>
            <a:ext cx="16478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765175"/>
            <a:ext cx="7920038" cy="3081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800" b="1">
              <a:latin typeface="Calibri" pitchFamily="34" charset="0"/>
            </a:endParaRPr>
          </a:p>
          <a:p>
            <a:r>
              <a:rPr lang="ru-RU" sz="2800" u="sng">
                <a:latin typeface="Calibri" pitchFamily="34" charset="0"/>
              </a:rPr>
              <a:t>Особенности строения атомов неметаллов: </a:t>
            </a:r>
          </a:p>
          <a:p>
            <a:pPr>
              <a:buFontTx/>
              <a:buAutoNum type="arabicParenR"/>
            </a:pPr>
            <a:r>
              <a:rPr lang="ru-RU" sz="2800">
                <a:latin typeface="Calibri" pitchFamily="34" charset="0"/>
              </a:rPr>
              <a:t> сравнительно небольшой радиус, </a:t>
            </a:r>
          </a:p>
          <a:p>
            <a:pPr>
              <a:buFontTx/>
              <a:buAutoNum type="arabicParenR"/>
            </a:pPr>
            <a:r>
              <a:rPr lang="ru-RU" sz="2800">
                <a:latin typeface="Calibri" pitchFamily="34" charset="0"/>
              </a:rPr>
              <a:t> большое количество электронов на внешнем энергетическом уровне (4-7),</a:t>
            </a:r>
          </a:p>
          <a:p>
            <a:pPr>
              <a:buFontTx/>
              <a:buAutoNum type="arabicParenR"/>
            </a:pPr>
            <a:r>
              <a:rPr lang="ru-RU" sz="2800">
                <a:latin typeface="Calibri" pitchFamily="34" charset="0"/>
              </a:rPr>
              <a:t> способность принимать электроны на внешний уровень для его завершения. </a:t>
            </a:r>
          </a:p>
        </p:txBody>
      </p:sp>
      <p:pic>
        <p:nvPicPr>
          <p:cNvPr id="16386" name="Picture 2" descr="C:\Documents and Settings\UserXP\Local Settings\Temporary Internet Files\Content.IE5\GHQRG9AR\MC90023408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7725" y="260350"/>
            <a:ext cx="27130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9112" y="349205"/>
            <a:ext cx="1800200" cy="83099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Запись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 тетрадь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620713"/>
            <a:ext cx="8135938" cy="4838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400" b="1"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УЭ3. </a:t>
            </a:r>
            <a:r>
              <a:rPr lang="ru-RU" sz="2400" b="1" i="1">
                <a:latin typeface="Calibri" pitchFamily="34" charset="0"/>
              </a:rPr>
              <a:t>Изучить физические свойства металлов.</a:t>
            </a:r>
          </a:p>
          <a:p>
            <a:r>
              <a:rPr lang="ru-RU" sz="2400">
                <a:latin typeface="Calibri" pitchFamily="34" charset="0"/>
              </a:rPr>
              <a:t>Прочитайте текст § 14. Сравните  основные физические свойства металлов со свойствами неметаллами по плану: </a:t>
            </a:r>
          </a:p>
          <a:p>
            <a:pPr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 Агрегатное состояние. </a:t>
            </a:r>
          </a:p>
          <a:p>
            <a:pPr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 Цвет. </a:t>
            </a:r>
          </a:p>
          <a:p>
            <a:pPr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 Наличие блеска. </a:t>
            </a:r>
          </a:p>
          <a:p>
            <a:pPr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 Способность к тепло-электропроводности. </a:t>
            </a:r>
          </a:p>
          <a:p>
            <a:pPr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 Предрасположенность  к ковкости, пластичности.</a:t>
            </a:r>
          </a:p>
          <a:p>
            <a:pPr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 Мягкость, твердость.</a:t>
            </a:r>
          </a:p>
          <a:p>
            <a:pPr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 Пределы температур плавления.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6520" y="25192"/>
            <a:ext cx="2520280" cy="83099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Работа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 учебником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544513" y="722313"/>
            <a:ext cx="8245475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Аллотропия</a:t>
            </a:r>
            <a:r>
              <a:rPr lang="ru-RU" sz="2800">
                <a:latin typeface="Calibri" pitchFamily="34" charset="0"/>
              </a:rPr>
              <a:t>  - способность атомов </a:t>
            </a:r>
          </a:p>
          <a:p>
            <a:r>
              <a:rPr lang="ru-RU" sz="2800">
                <a:latin typeface="Calibri" pitchFamily="34" charset="0"/>
              </a:rPr>
              <a:t>одного химического элемента образовывать несколько простых веществ. Образованные вещества  называют аллотропными видоизменениями или модификациями.  </a:t>
            </a: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 </a:t>
            </a:r>
          </a:p>
          <a:p>
            <a:endParaRPr lang="ru-RU" sz="3200">
              <a:latin typeface="Calibri" pitchFamily="34" charset="0"/>
            </a:endParaRPr>
          </a:p>
          <a:p>
            <a:r>
              <a:rPr lang="ru-RU" sz="3200">
                <a:latin typeface="Calibri" pitchFamily="34" charset="0"/>
              </a:rPr>
              <a:t>      Алмаз                                           Графит 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329813"/>
            <a:ext cx="1800200" cy="83099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Запись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 тетрадь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429000"/>
            <a:ext cx="2173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986088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81676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39750" y="3933825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Аллотропные модификации фосфора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611188" y="595313"/>
            <a:ext cx="792162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УЭ4. Закрепление изученного материала </a:t>
            </a:r>
          </a:p>
          <a:p>
            <a:r>
              <a:rPr lang="ru-RU" sz="2800" i="1" u="sng">
                <a:latin typeface="Calibri" pitchFamily="34" charset="0"/>
              </a:rPr>
              <a:t>Задание 1 </a:t>
            </a:r>
          </a:p>
          <a:p>
            <a:r>
              <a:rPr lang="ru-RU" sz="2800">
                <a:latin typeface="Calibri" pitchFamily="34" charset="0"/>
              </a:rPr>
              <a:t>Составьте схемы электронного строения атомов:</a:t>
            </a:r>
          </a:p>
          <a:p>
            <a:r>
              <a:rPr lang="ru-RU" sz="2800">
                <a:latin typeface="Calibri" pitchFamily="34" charset="0"/>
              </a:rPr>
              <a:t>А) водорода,</a:t>
            </a:r>
          </a:p>
          <a:p>
            <a:r>
              <a:rPr lang="ru-RU" sz="2800">
                <a:latin typeface="Calibri" pitchFamily="34" charset="0"/>
              </a:rPr>
              <a:t>Б) хлора,</a:t>
            </a:r>
          </a:p>
          <a:p>
            <a:r>
              <a:rPr lang="ru-RU" sz="2800">
                <a:latin typeface="Calibri" pitchFamily="34" charset="0"/>
              </a:rPr>
              <a:t>В) азота.</a:t>
            </a:r>
          </a:p>
          <a:p>
            <a:r>
              <a:rPr lang="ru-RU" sz="2800">
                <a:latin typeface="Calibri" pitchFamily="34" charset="0"/>
              </a:rPr>
              <a:t>Перечислите особенности строения атомов элементов-неметаллов.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611188" y="620713"/>
            <a:ext cx="79216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 u="sng">
                <a:latin typeface="Calibri" pitchFamily="34" charset="0"/>
              </a:rPr>
              <a:t>Задание 2 </a:t>
            </a:r>
          </a:p>
          <a:p>
            <a:r>
              <a:rPr lang="ru-RU" sz="2800">
                <a:latin typeface="Calibri" pitchFamily="34" charset="0"/>
              </a:rPr>
              <a:t>Составьте схемы образование химической связи в молекулах: </a:t>
            </a:r>
          </a:p>
          <a:p>
            <a:r>
              <a:rPr lang="ru-RU" sz="2800">
                <a:latin typeface="Calibri" pitchFamily="34" charset="0"/>
              </a:rPr>
              <a:t>А) водорода, </a:t>
            </a:r>
          </a:p>
          <a:p>
            <a:r>
              <a:rPr lang="ru-RU" sz="2800">
                <a:latin typeface="Calibri" pitchFamily="34" charset="0"/>
              </a:rPr>
              <a:t>Б) хлора,</a:t>
            </a:r>
          </a:p>
          <a:p>
            <a:r>
              <a:rPr lang="ru-RU" sz="2800">
                <a:latin typeface="Calibri" pitchFamily="34" charset="0"/>
              </a:rPr>
              <a:t>В) азота.</a:t>
            </a:r>
          </a:p>
          <a:p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chem_2010_3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292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7_chem_2010_3011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UserXP</cp:lastModifiedBy>
  <cp:revision>25</cp:revision>
  <dcterms:modified xsi:type="dcterms:W3CDTF">2013-05-27T10:53:17Z</dcterms:modified>
</cp:coreProperties>
</file>