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0" r:id="rId6"/>
    <p:sldId id="272" r:id="rId7"/>
    <p:sldId id="261" r:id="rId8"/>
    <p:sldId id="266" r:id="rId9"/>
    <p:sldId id="267" r:id="rId10"/>
    <p:sldId id="268" r:id="rId11"/>
    <p:sldId id="262" r:id="rId12"/>
    <p:sldId id="273" r:id="rId13"/>
    <p:sldId id="263" r:id="rId14"/>
    <p:sldId id="274" r:id="rId15"/>
    <p:sldId id="265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4661-98CF-4F1C-B25E-E9D49D46BAC8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F029-DF25-4EE8-A0F5-90B074AF6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4661-98CF-4F1C-B25E-E9D49D46BAC8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F029-DF25-4EE8-A0F5-90B074AF6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4661-98CF-4F1C-B25E-E9D49D46BAC8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F029-DF25-4EE8-A0F5-90B074AF6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4661-98CF-4F1C-B25E-E9D49D46BAC8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F029-DF25-4EE8-A0F5-90B074AF6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4661-98CF-4F1C-B25E-E9D49D46BAC8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F029-DF25-4EE8-A0F5-90B074AF6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4661-98CF-4F1C-B25E-E9D49D46BAC8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F029-DF25-4EE8-A0F5-90B074AF6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4661-98CF-4F1C-B25E-E9D49D46BAC8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F029-DF25-4EE8-A0F5-90B074AF6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4661-98CF-4F1C-B25E-E9D49D46BAC8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F029-DF25-4EE8-A0F5-90B074AF6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4661-98CF-4F1C-B25E-E9D49D46BAC8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F029-DF25-4EE8-A0F5-90B074AF6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4661-98CF-4F1C-B25E-E9D49D46BAC8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F029-DF25-4EE8-A0F5-90B074AF6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4661-98CF-4F1C-B25E-E9D49D46BAC8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F029-DF25-4EE8-A0F5-90B074AF6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44661-98CF-4F1C-B25E-E9D49D46BAC8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2F029-DF25-4EE8-A0F5-90B074AF6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0002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ПУТЕШЕСТВИЕ В СТРАНУ МАТЕМАТИКИ</a:t>
            </a:r>
            <a:endParaRPr lang="ru-RU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matemat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643182"/>
            <a:ext cx="8001056" cy="36576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5286388"/>
            <a:ext cx="2500330" cy="121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14353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  сентябре </a:t>
            </a:r>
            <a:r>
              <a:rPr lang="ru-RU" b="1" dirty="0" smtClean="0">
                <a:solidFill>
                  <a:srgbClr val="C00000"/>
                </a:solidFill>
              </a:rPr>
              <a:t>Баба-Яга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отлетала </a:t>
            </a:r>
            <a:r>
              <a:rPr lang="ru-RU" b="1" dirty="0" smtClean="0">
                <a:solidFill>
                  <a:srgbClr val="C00000"/>
                </a:solidFill>
              </a:rPr>
              <a:t>на метле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150 часов. Это в 3 </a:t>
            </a:r>
            <a:r>
              <a:rPr lang="ru-RU" b="1" dirty="0" smtClean="0">
                <a:solidFill>
                  <a:srgbClr val="C00000"/>
                </a:solidFill>
              </a:rPr>
              <a:t>раза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больше</a:t>
            </a:r>
            <a:r>
              <a:rPr lang="ru-RU" b="1" dirty="0" smtClean="0">
                <a:solidFill>
                  <a:srgbClr val="C00000"/>
                </a:solidFill>
              </a:rPr>
              <a:t>, чем в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октябре. Сколько </a:t>
            </a:r>
            <a:r>
              <a:rPr lang="ru-RU" b="1" dirty="0" smtClean="0">
                <a:solidFill>
                  <a:srgbClr val="C00000"/>
                </a:solidFill>
              </a:rPr>
              <a:t>всего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часов </a:t>
            </a:r>
            <a:r>
              <a:rPr lang="ru-RU" b="1" dirty="0" smtClean="0">
                <a:solidFill>
                  <a:srgbClr val="C00000"/>
                </a:solidFill>
              </a:rPr>
              <a:t>отлетала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на </a:t>
            </a:r>
            <a:r>
              <a:rPr lang="ru-RU" b="1" dirty="0" smtClean="0">
                <a:solidFill>
                  <a:srgbClr val="C00000"/>
                </a:solidFill>
              </a:rPr>
              <a:t>метле Баба-Яга </a:t>
            </a:r>
            <a:r>
              <a:rPr lang="ru-RU" b="1" dirty="0" smtClean="0">
                <a:solidFill>
                  <a:srgbClr val="C00000"/>
                </a:solidFill>
              </a:rPr>
              <a:t>в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сентябре </a:t>
            </a:r>
            <a:r>
              <a:rPr lang="ru-RU" b="1" dirty="0" smtClean="0">
                <a:solidFill>
                  <a:srgbClr val="C00000"/>
                </a:solidFill>
              </a:rPr>
              <a:t>и октябре</a:t>
            </a:r>
            <a:r>
              <a:rPr lang="ru-RU" b="1" dirty="0" smtClean="0">
                <a:solidFill>
                  <a:srgbClr val="C00000"/>
                </a:solidFill>
              </a:rPr>
              <a:t>?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5" name="Picture 2" descr="D:\клипарты\ шары (2)\0_63c3f_3c31c9de_L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14489"/>
            <a:ext cx="40386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10077" y="5357826"/>
            <a:ext cx="33179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часов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Красная Шапочка несла бабушке 14 пирожков: с мясом, с грибами и с капустой. Пирожков с капустой - наибольшее количество. Причем, их вдвое больше, чем пирожков с мясом.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	Сколько </a:t>
            </a:r>
            <a:r>
              <a:rPr lang="ru-RU" b="1" dirty="0">
                <a:solidFill>
                  <a:srgbClr val="C00000"/>
                </a:solidFill>
              </a:rPr>
              <a:t>пирожков с грибами</a:t>
            </a:r>
            <a:r>
              <a:rPr lang="ru-RU" b="1" dirty="0" smtClean="0">
                <a:solidFill>
                  <a:srgbClr val="C00000"/>
                </a:solidFill>
              </a:rPr>
              <a:t>?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C:\Users\User\Desktop\images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1714488"/>
            <a:ext cx="2439377" cy="324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2066" y="5286388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пирожков с грибами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329114" cy="5143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Доктор </a:t>
            </a:r>
            <a:r>
              <a:rPr lang="ru-RU" sz="3200" b="1" dirty="0" smtClean="0">
                <a:solidFill>
                  <a:srgbClr val="C00000"/>
                </a:solidFill>
              </a:rPr>
              <a:t>Айболит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осмотрел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за </a:t>
            </a:r>
            <a:r>
              <a:rPr lang="ru-RU" sz="3200" b="1" dirty="0" smtClean="0">
                <a:solidFill>
                  <a:srgbClr val="C00000"/>
                </a:solidFill>
              </a:rPr>
              <a:t>день 92 зуба: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32 </a:t>
            </a:r>
            <a:r>
              <a:rPr lang="ru-RU" sz="3200" b="1" dirty="0" smtClean="0">
                <a:solidFill>
                  <a:srgbClr val="C00000"/>
                </a:solidFill>
              </a:rPr>
              <a:t>зуба у лис,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28 </a:t>
            </a:r>
            <a:r>
              <a:rPr lang="ru-RU" sz="3200" b="1" dirty="0" smtClean="0">
                <a:solidFill>
                  <a:srgbClr val="C00000"/>
                </a:solidFill>
              </a:rPr>
              <a:t>– у зайцев,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остальные </a:t>
            </a:r>
            <a:r>
              <a:rPr lang="ru-RU" sz="3200" b="1" dirty="0" smtClean="0">
                <a:solidFill>
                  <a:srgbClr val="C00000"/>
                </a:solidFill>
              </a:rPr>
              <a:t>– у </a:t>
            </a:r>
            <a:r>
              <a:rPr lang="ru-RU" sz="3200" b="1" dirty="0" smtClean="0">
                <a:solidFill>
                  <a:srgbClr val="C00000"/>
                </a:solidFill>
              </a:rPr>
              <a:t>белок.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Сколько беличьих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з</a:t>
            </a:r>
            <a:r>
              <a:rPr lang="ru-RU" sz="3200" b="1" dirty="0" smtClean="0">
                <a:solidFill>
                  <a:srgbClr val="C00000"/>
                </a:solidFill>
              </a:rPr>
              <a:t>убов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осмотрел </a:t>
            </a:r>
            <a:r>
              <a:rPr lang="ru-RU" sz="3200" b="1" dirty="0" smtClean="0">
                <a:solidFill>
                  <a:srgbClr val="C00000"/>
                </a:solidFill>
              </a:rPr>
              <a:t>Айболит?</a:t>
            </a:r>
          </a:p>
          <a:p>
            <a:endParaRPr lang="ru-RU" dirty="0"/>
          </a:p>
        </p:txBody>
      </p:sp>
      <p:pic>
        <p:nvPicPr>
          <p:cNvPr id="5122" name="Picture 2" descr="C:\Users\User\Desktop\Без названия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1500174"/>
            <a:ext cx="2702159" cy="3852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00760" y="5786454"/>
            <a:ext cx="2714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 зуба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User\Desktop\шабло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«Эстафетная»</a:t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86908" y="1600200"/>
            <a:ext cx="857256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071934" y="3000372"/>
            <a:ext cx="1440000" cy="900000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 4</a:t>
            </a:r>
            <a:endParaRPr lang="ru-RU" sz="4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285984" y="3000372"/>
            <a:ext cx="1440000" cy="900000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</a:t>
            </a:r>
            <a:endParaRPr lang="ru-RU" sz="4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215206" y="1428736"/>
            <a:ext cx="1440000" cy="900000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sz="4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00694" y="1357298"/>
            <a:ext cx="1440000" cy="900000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+ 4</a:t>
            </a:r>
            <a:endParaRPr lang="ru-RU" sz="4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857620" y="1357298"/>
            <a:ext cx="1440000" cy="900000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 2</a:t>
            </a:r>
            <a:endParaRPr lang="ru-RU" sz="4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143108" y="1357298"/>
            <a:ext cx="1440000" cy="900000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3</a:t>
            </a:r>
            <a:endParaRPr lang="ru-RU" sz="4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8596" y="3000372"/>
            <a:ext cx="1440000" cy="900000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  <a:endParaRPr lang="ru-RU" sz="4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8596" y="4857760"/>
            <a:ext cx="1440000" cy="900000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</a:t>
            </a:r>
            <a:endParaRPr lang="ru-RU" sz="4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28596" y="1357298"/>
            <a:ext cx="1440000" cy="900000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ru-RU" sz="4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857620" y="4857760"/>
            <a:ext cx="1440000" cy="900000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</a:t>
            </a:r>
            <a:endParaRPr lang="ru-RU" sz="4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143108" y="4857760"/>
            <a:ext cx="1440000" cy="900000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 5</a:t>
            </a:r>
            <a:endParaRPr lang="ru-RU" sz="4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29520" y="3000372"/>
            <a:ext cx="1440000" cy="900000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715008" y="3000372"/>
            <a:ext cx="1440000" cy="900000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</a:rPr>
              <a:t>: 6</a:t>
            </a:r>
            <a:endParaRPr lang="ru-RU" sz="4000" b="1" dirty="0">
              <a:solidFill>
                <a:schemeClr val="accent6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429520" y="4857760"/>
            <a:ext cx="1440000" cy="900000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</a:t>
            </a:r>
            <a:endParaRPr lang="ru-RU" sz="4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643570" y="4857760"/>
            <a:ext cx="1440000" cy="900000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7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+ 60</a:t>
            </a:r>
            <a:endParaRPr lang="ru-RU" sz="37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User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«Ребусная»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User\Desktop\cb919b92658e526a247ce2d123637d84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142984"/>
            <a:ext cx="4050000" cy="1785950"/>
          </a:xfrm>
          <a:prstGeom prst="rect">
            <a:avLst/>
          </a:prstGeom>
          <a:noFill/>
        </p:spPr>
      </p:pic>
      <p:pic>
        <p:nvPicPr>
          <p:cNvPr id="6147" name="Picture 3" descr="C:\Users\User\Desktop\images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143248"/>
            <a:ext cx="3929090" cy="1620000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142984"/>
            <a:ext cx="3643338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 descr="C:\Users\User\Desktop\images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214686"/>
            <a:ext cx="3714776" cy="1571636"/>
          </a:xfrm>
          <a:prstGeom prst="rect">
            <a:avLst/>
          </a:prstGeom>
          <a:noFill/>
        </p:spPr>
      </p:pic>
      <p:pic>
        <p:nvPicPr>
          <p:cNvPr id="6150" name="Picture 6" descr="C:\Users\User\Desktop\images (4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8000"/>
              </a:clrFrom>
              <a:clrTo>
                <a:srgbClr val="FD8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000636"/>
            <a:ext cx="3786214" cy="1500198"/>
          </a:xfrm>
          <a:prstGeom prst="rect">
            <a:avLst/>
          </a:prstGeom>
          <a:noFill/>
        </p:spPr>
      </p:pic>
      <p:pic>
        <p:nvPicPr>
          <p:cNvPr id="6151" name="Picture 7" descr="C:\Users\User\Desktop\c6f844528e766a1d218d03aa46e2b19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4953000"/>
            <a:ext cx="4000528" cy="1619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«Геометрия»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nattik.ru/wp-content/uploads/2010/04/kartini_iz_geometricheskix_figur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643182"/>
            <a:ext cx="40386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1428737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Какие геометрические фигуры есть на картинке?</a:t>
            </a:r>
          </a:p>
        </p:txBody>
      </p:sp>
      <p:pic>
        <p:nvPicPr>
          <p:cNvPr id="1026" name="Picture 2" descr="C:\Users\User\Desktop\0227473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643182"/>
            <a:ext cx="274320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User\Desktop\1423838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8358246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8258204" cy="5786478"/>
          </a:xfrm>
        </p:spPr>
        <p:txBody>
          <a:bodyPr>
            <a:normAutofit fontScale="77500" lnSpcReduction="20000"/>
          </a:bodyPr>
          <a:lstStyle/>
          <a:p>
            <a:r>
              <a:rPr lang="ru-RU" sz="3400" b="1" i="1" dirty="0">
                <a:solidFill>
                  <a:srgbClr val="7030A0"/>
                </a:solidFill>
              </a:rPr>
              <a:t>Планируемые образовательные результаты:</a:t>
            </a:r>
            <a:endParaRPr lang="ru-RU" sz="3400" dirty="0">
              <a:solidFill>
                <a:srgbClr val="7030A0"/>
              </a:solidFill>
            </a:endParaRPr>
          </a:p>
          <a:p>
            <a:r>
              <a:rPr lang="ru-RU" sz="3400" i="1" dirty="0">
                <a:solidFill>
                  <a:srgbClr val="7030A0"/>
                </a:solidFill>
              </a:rPr>
              <a:t>Предметные:</a:t>
            </a:r>
            <a:r>
              <a:rPr lang="ru-RU" sz="3400" dirty="0">
                <a:solidFill>
                  <a:srgbClr val="7030A0"/>
                </a:solidFill>
              </a:rPr>
              <a:t> научатся работать самостоятельно, обобщать знания, полученные на уроках математики, выполнять самопроверку, рефлексию деятельности.</a:t>
            </a:r>
          </a:p>
          <a:p>
            <a:r>
              <a:rPr lang="ru-RU" sz="3400" i="1" dirty="0" err="1">
                <a:solidFill>
                  <a:srgbClr val="7030A0"/>
                </a:solidFill>
              </a:rPr>
              <a:t>Метапредметные</a:t>
            </a:r>
            <a:r>
              <a:rPr lang="ru-RU" sz="3400" i="1" dirty="0">
                <a:solidFill>
                  <a:srgbClr val="7030A0"/>
                </a:solidFill>
              </a:rPr>
              <a:t>:</a:t>
            </a:r>
            <a:r>
              <a:rPr lang="ru-RU" sz="3400" dirty="0">
                <a:solidFill>
                  <a:srgbClr val="7030A0"/>
                </a:solidFill>
              </a:rPr>
              <a:t> овладеют умениями понимать учебную задачу урока, отвечать на вопросы, обобщать собственные представления, слушать собеседника и вести диалог, оценивать свои достижения на уроке.</a:t>
            </a:r>
          </a:p>
          <a:p>
            <a:r>
              <a:rPr lang="ru-RU" sz="3400" i="1" dirty="0">
                <a:solidFill>
                  <a:srgbClr val="7030A0"/>
                </a:solidFill>
              </a:rPr>
              <a:t>Личностные:</a:t>
            </a:r>
            <a:r>
              <a:rPr lang="ru-RU" sz="3400" dirty="0">
                <a:solidFill>
                  <a:srgbClr val="7030A0"/>
                </a:solidFill>
              </a:rPr>
              <a:t> понимают смысл выполнения самоконтроля и оценки результатов своей учебной деятельности.</a:t>
            </a:r>
          </a:p>
          <a:p>
            <a:r>
              <a:rPr lang="ru-RU" sz="3400" b="1" dirty="0" smtClean="0">
                <a:solidFill>
                  <a:srgbClr val="7030A0"/>
                </a:solidFill>
              </a:rPr>
              <a:t>Цель </a:t>
            </a:r>
            <a:r>
              <a:rPr lang="ru-RU" sz="3400" b="1" dirty="0">
                <a:solidFill>
                  <a:srgbClr val="7030A0"/>
                </a:solidFill>
              </a:rPr>
              <a:t>урока</a:t>
            </a:r>
            <a:r>
              <a:rPr lang="ru-RU" sz="3400" b="1" dirty="0" smtClean="0">
                <a:solidFill>
                  <a:srgbClr val="7030A0"/>
                </a:solidFill>
              </a:rPr>
              <a:t>:</a:t>
            </a:r>
            <a:endParaRPr lang="ru-RU" sz="3400" dirty="0" smtClean="0">
              <a:solidFill>
                <a:srgbClr val="7030A0"/>
              </a:solidFill>
            </a:endParaRPr>
          </a:p>
          <a:p>
            <a:r>
              <a:rPr lang="ru-RU" sz="3400" dirty="0" smtClean="0">
                <a:solidFill>
                  <a:srgbClr val="7030A0"/>
                </a:solidFill>
              </a:rPr>
              <a:t> </a:t>
            </a:r>
            <a:r>
              <a:rPr lang="ru-RU" sz="3400" dirty="0">
                <a:solidFill>
                  <a:srgbClr val="7030A0"/>
                </a:solidFill>
              </a:rPr>
              <a:t>развивать навыки и умения логического мышления, умственные способности детей, пробуждать интерес к предмету через  игру.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358346" y="1600200"/>
            <a:ext cx="1000132" cy="4525963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User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«Закончи предложение»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400552" cy="5126055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Килограмм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lvl="0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число умножить на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нуль,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то…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перестановки </a:t>
            </a:r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слагаемых…</a:t>
            </a:r>
            <a:endParaRPr lang="ru-RU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нуль умножить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любое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число, то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получится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Метр – это ….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Месяц – это …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Продолжи: 2, 3, 5, 7,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928670"/>
            <a:ext cx="3786214" cy="5168905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единица измерения массы.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получится  нуль</a:t>
            </a:r>
          </a:p>
          <a:p>
            <a:endParaRPr lang="ru-RU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 </a:t>
            </a:r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меняется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нуль. </a:t>
            </a:r>
          </a:p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единица длины</a:t>
            </a: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единица времени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11, 13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286116" y="1285860"/>
            <a:ext cx="18573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214678" y="2643182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143240" y="3571876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72000" y="450057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500298" y="5000636"/>
            <a:ext cx="285752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714612" y="5429264"/>
            <a:ext cx="25717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214810" y="5929330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User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«Затейные задачи»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6543692" cy="13573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286644" y="1600200"/>
            <a:ext cx="285752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2071678"/>
            <a:ext cx="571504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месяцев в году имеют 28 дней? 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00826" y="2000240"/>
            <a:ext cx="1800000" cy="107157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месяцы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43702" y="4357694"/>
            <a:ext cx="1800000" cy="107157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человека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00826" y="857232"/>
            <a:ext cx="1800000" cy="107157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 яблоко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3214686"/>
            <a:ext cx="571504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да я, да мы с тобой. Сколько нас? 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4357694"/>
            <a:ext cx="571504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Сын с отцом, да сын с отцом, да дедушка с внуком. Много ли их?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8596" y="5572140"/>
            <a:ext cx="571504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трех братьев по одной сестре. Сколько всего детей в семье? 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928670"/>
            <a:ext cx="564360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столе лежит яблоко. Его разделили на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части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Сколько яблок лежит на столе?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72264" y="3143248"/>
            <a:ext cx="1800000" cy="107157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43702" y="5500702"/>
            <a:ext cx="1800000" cy="107157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ребенка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4714908" cy="4983179"/>
          </a:xfrm>
        </p:spPr>
        <p:txBody>
          <a:bodyPr>
            <a:noAutofit/>
          </a:bodyPr>
          <a:lstStyle/>
          <a:p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Играли ребята в прятки.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Прятались все: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Коля – в овсе,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Оля – за Колей,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Егорка – за горкой,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Андрейка – за лейкой,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Тимошка – за кошкой,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Лена – за сено,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Светка – за веткой,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Филипп – за гриб.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Барбос пришёл.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Сразу всех нашёл.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детей нашёл пёс?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</a:t>
            </a:r>
            <a:r>
              <a:rPr lang="ru-RU" sz="4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внимательны»</a:t>
            </a:r>
            <a:r>
              <a:rPr lang="ru-RU" sz="4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7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User\Desktop\4347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2000240"/>
            <a:ext cx="359446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User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86116" y="1600200"/>
            <a:ext cx="2500330" cy="318612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1144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715008" y="2643182"/>
            <a:ext cx="2786082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прятался Филипп?</a:t>
            </a: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572132" y="428604"/>
            <a:ext cx="2786082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пряталась Света?</a:t>
            </a:r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14282" y="2786058"/>
            <a:ext cx="2786082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прятался Тимошка?</a:t>
            </a:r>
          </a:p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85720" y="4857760"/>
            <a:ext cx="2786082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прятался Андрейка? </a:t>
            </a:r>
          </a:p>
          <a:p>
            <a:pPr algn="ctr"/>
            <a:endParaRPr lang="ru-RU" sz="2800" dirty="0"/>
          </a:p>
        </p:txBody>
      </p:sp>
      <p:sp>
        <p:nvSpPr>
          <p:cNvPr id="10" name="Овал 9"/>
          <p:cNvSpPr/>
          <p:nvPr/>
        </p:nvSpPr>
        <p:spPr>
          <a:xfrm>
            <a:off x="214282" y="500042"/>
            <a:ext cx="2786082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прятался Егорка? </a:t>
            </a:r>
          </a:p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786446" y="4857760"/>
            <a:ext cx="2786082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прятался Коля? </a:t>
            </a:r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00496" y="5072074"/>
            <a:ext cx="1357322" cy="64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овсе.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6000768"/>
            <a:ext cx="1357322" cy="64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лейкой.</a:t>
            </a:r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29058" y="714356"/>
            <a:ext cx="1357322" cy="64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кошкой</a:t>
            </a:r>
            <a:r>
              <a:rPr lang="ru-RU" sz="2000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29058" y="1857364"/>
            <a:ext cx="1357322" cy="64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веткой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9058" y="3071810"/>
            <a:ext cx="1357322" cy="64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</a:t>
            </a:r>
            <a:r>
              <a:rPr lang="ru-RU" sz="2200" dirty="0" smtClean="0"/>
              <a:t>.       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4071942"/>
            <a:ext cx="1357322" cy="64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горкой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21554E-7 L -0.23993 -0.329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-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0.00254 L -0.17708 0.47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8.97317E-7 L -0.19271 0.018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3321E-6 L 0.40573 0.013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8.51064E-7 L 0.39774 0.193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9417E-6 L 0.39792 0.164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«Загадочная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3971924" cy="51435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Стоит </a:t>
            </a:r>
            <a:r>
              <a:rPr lang="ru-RU" dirty="0">
                <a:solidFill>
                  <a:srgbClr val="FF0000"/>
                </a:solidFill>
              </a:rPr>
              <a:t>Антошка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на </a:t>
            </a:r>
            <a:r>
              <a:rPr lang="ru-RU" dirty="0">
                <a:solidFill>
                  <a:srgbClr val="FF0000"/>
                </a:solidFill>
              </a:rPr>
              <a:t>одной ножке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его ищут, а он </a:t>
            </a:r>
            <a:r>
              <a:rPr lang="ru-RU" dirty="0" smtClean="0">
                <a:solidFill>
                  <a:srgbClr val="FF0000"/>
                </a:solidFill>
              </a:rPr>
              <a:t>не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откликается.  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</a:rPr>
              <a:t>Два братца 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пошли </a:t>
            </a:r>
            <a:r>
              <a:rPr lang="ru-RU" dirty="0">
                <a:solidFill>
                  <a:srgbClr val="0070C0"/>
                </a:solidFill>
              </a:rPr>
              <a:t>в </a:t>
            </a:r>
            <a:r>
              <a:rPr lang="ru-RU" dirty="0" smtClean="0">
                <a:solidFill>
                  <a:srgbClr val="0070C0"/>
                </a:solidFill>
              </a:rPr>
              <a:t>реку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купаться .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00B050"/>
                </a:solidFill>
              </a:rPr>
              <a:t>Я стою на трех ногах</a:t>
            </a:r>
            <a:r>
              <a:rPr lang="ru-RU" dirty="0" smtClean="0">
                <a:solidFill>
                  <a:srgbClr val="00B050"/>
                </a:solidFill>
              </a:rPr>
              <a:t>,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ноги </a:t>
            </a:r>
            <a:r>
              <a:rPr lang="ru-RU" dirty="0" smtClean="0">
                <a:solidFill>
                  <a:srgbClr val="00B050"/>
                </a:solidFill>
              </a:rPr>
              <a:t>в черных </a:t>
            </a:r>
            <a:r>
              <a:rPr lang="ru-RU" dirty="0">
                <a:solidFill>
                  <a:srgbClr val="00B050"/>
                </a:solidFill>
              </a:rPr>
              <a:t>сапогах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Зубы белые, педаль. 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Как </a:t>
            </a:r>
            <a:r>
              <a:rPr lang="ru-RU" dirty="0">
                <a:solidFill>
                  <a:srgbClr val="00B050"/>
                </a:solidFill>
              </a:rPr>
              <a:t>зовут меня</a:t>
            </a:r>
            <a:r>
              <a:rPr lang="ru-RU" dirty="0" smtClean="0">
                <a:solidFill>
                  <a:srgbClr val="00B050"/>
                </a:solidFill>
              </a:rPr>
              <a:t>?</a:t>
            </a:r>
            <a:endParaRPr lang="ru-RU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5143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700" dirty="0">
                <a:solidFill>
                  <a:srgbClr val="00B050"/>
                </a:solidFill>
              </a:rPr>
              <a:t>Под крышей 4 ножки</a:t>
            </a:r>
            <a:r>
              <a:rPr lang="ru-RU" sz="2700" dirty="0" smtClean="0">
                <a:solidFill>
                  <a:srgbClr val="00B050"/>
                </a:solidFill>
              </a:rPr>
              <a:t>,</a:t>
            </a:r>
          </a:p>
          <a:p>
            <a:pPr>
              <a:buNone/>
            </a:pPr>
            <a:r>
              <a:rPr lang="ru-RU" sz="2700" dirty="0" smtClean="0">
                <a:solidFill>
                  <a:srgbClr val="00B050"/>
                </a:solidFill>
              </a:rPr>
              <a:t> </a:t>
            </a:r>
            <a:r>
              <a:rPr lang="ru-RU" sz="2700" dirty="0">
                <a:solidFill>
                  <a:srgbClr val="00B050"/>
                </a:solidFill>
              </a:rPr>
              <a:t>а на крыше </a:t>
            </a:r>
            <a:endParaRPr lang="ru-RU" sz="27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2700" dirty="0" smtClean="0">
                <a:solidFill>
                  <a:srgbClr val="00B050"/>
                </a:solidFill>
              </a:rPr>
              <a:t>суп </a:t>
            </a:r>
            <a:r>
              <a:rPr lang="ru-RU" sz="2700" dirty="0">
                <a:solidFill>
                  <a:srgbClr val="00B050"/>
                </a:solidFill>
              </a:rPr>
              <a:t>да ложки </a:t>
            </a:r>
            <a:r>
              <a:rPr lang="ru-RU" sz="2700" dirty="0" smtClean="0">
                <a:solidFill>
                  <a:srgbClr val="00B050"/>
                </a:solidFill>
              </a:rPr>
              <a:t>.</a:t>
            </a:r>
            <a:endParaRPr lang="ru-RU" sz="9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9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2700" dirty="0">
                <a:solidFill>
                  <a:srgbClr val="FF0000"/>
                </a:solidFill>
              </a:rPr>
              <a:t>У пяти </a:t>
            </a:r>
            <a:r>
              <a:rPr lang="ru-RU" sz="2700" dirty="0" smtClean="0">
                <a:solidFill>
                  <a:srgbClr val="FF0000"/>
                </a:solidFill>
              </a:rPr>
              <a:t>братьев</a:t>
            </a:r>
          </a:p>
          <a:p>
            <a:pPr>
              <a:buNone/>
            </a:pPr>
            <a:r>
              <a:rPr lang="ru-RU" sz="2700" dirty="0" smtClean="0">
                <a:solidFill>
                  <a:srgbClr val="FF0000"/>
                </a:solidFill>
              </a:rPr>
              <a:t> одна работа.</a:t>
            </a:r>
            <a:endParaRPr lang="ru-RU" sz="9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800" dirty="0"/>
          </a:p>
          <a:p>
            <a:pPr>
              <a:buNone/>
            </a:pPr>
            <a:r>
              <a:rPr lang="ru-RU" sz="2700" dirty="0" smtClean="0">
                <a:solidFill>
                  <a:srgbClr val="0070C0"/>
                </a:solidFill>
              </a:rPr>
              <a:t>Ежедневно </a:t>
            </a:r>
          </a:p>
          <a:p>
            <a:pPr>
              <a:buNone/>
            </a:pPr>
            <a:r>
              <a:rPr lang="ru-RU" sz="2700" dirty="0" smtClean="0">
                <a:solidFill>
                  <a:srgbClr val="0070C0"/>
                </a:solidFill>
              </a:rPr>
              <a:t>в </a:t>
            </a:r>
            <a:r>
              <a:rPr lang="ru-RU" sz="2700" dirty="0">
                <a:solidFill>
                  <a:srgbClr val="0070C0"/>
                </a:solidFill>
              </a:rPr>
              <a:t>7 утра, </a:t>
            </a:r>
            <a:r>
              <a:rPr lang="ru-RU" sz="2700" dirty="0" smtClean="0">
                <a:solidFill>
                  <a:srgbClr val="0070C0"/>
                </a:solidFill>
              </a:rPr>
              <a:t>я</a:t>
            </a:r>
          </a:p>
          <a:p>
            <a:pPr>
              <a:buNone/>
            </a:pPr>
            <a:r>
              <a:rPr lang="ru-RU" sz="2700" dirty="0" smtClean="0">
                <a:solidFill>
                  <a:srgbClr val="0070C0"/>
                </a:solidFill>
              </a:rPr>
              <a:t>трещу</a:t>
            </a:r>
            <a:r>
              <a:rPr lang="ru-RU" sz="2700" dirty="0">
                <a:solidFill>
                  <a:srgbClr val="0070C0"/>
                </a:solidFill>
              </a:rPr>
              <a:t>: </a:t>
            </a:r>
            <a:endParaRPr lang="ru-RU" sz="27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700" dirty="0" smtClean="0">
                <a:solidFill>
                  <a:srgbClr val="0070C0"/>
                </a:solidFill>
              </a:rPr>
              <a:t>пора </a:t>
            </a:r>
            <a:r>
              <a:rPr lang="ru-RU" sz="2700" dirty="0">
                <a:solidFill>
                  <a:srgbClr val="0070C0"/>
                </a:solidFill>
              </a:rPr>
              <a:t>вставать</a:t>
            </a:r>
            <a:r>
              <a:rPr lang="ru-RU" sz="2700" dirty="0" smtClean="0">
                <a:solidFill>
                  <a:srgbClr val="0070C0"/>
                </a:solidFill>
              </a:rPr>
              <a:t>!</a:t>
            </a:r>
            <a:endParaRPr lang="ru-RU" sz="2700" dirty="0">
              <a:solidFill>
                <a:srgbClr val="0070C0"/>
              </a:solidFill>
            </a:endParaRPr>
          </a:p>
        </p:txBody>
      </p:sp>
      <p:pic>
        <p:nvPicPr>
          <p:cNvPr id="3075" name="Picture 3" descr="C:\Users\User\Desktop\1268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1785926"/>
            <a:ext cx="1102500" cy="1260000"/>
          </a:xfrm>
          <a:prstGeom prst="rect">
            <a:avLst/>
          </a:prstGeom>
          <a:noFill/>
        </p:spPr>
      </p:pic>
      <p:pic>
        <p:nvPicPr>
          <p:cNvPr id="3076" name="Picture 4" descr="C:\Users\User\Desktop\164_vedra_idut_sam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99CDFF"/>
              </a:clrFrom>
              <a:clrTo>
                <a:srgbClr val="99C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3286124"/>
            <a:ext cx="1080000" cy="1080000"/>
          </a:xfrm>
          <a:prstGeom prst="rect">
            <a:avLst/>
          </a:prstGeom>
          <a:noFill/>
        </p:spPr>
      </p:pic>
      <p:pic>
        <p:nvPicPr>
          <p:cNvPr id="3077" name="Picture 5" descr="C:\Users\User\Desktop\muz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5572140"/>
            <a:ext cx="1087766" cy="1008000"/>
          </a:xfrm>
          <a:prstGeom prst="rect">
            <a:avLst/>
          </a:prstGeom>
          <a:noFill/>
        </p:spPr>
      </p:pic>
      <p:pic>
        <p:nvPicPr>
          <p:cNvPr id="3078" name="Picture 6" descr="C:\Users\User\Desktop\stol3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1643050"/>
            <a:ext cx="1756635" cy="1188000"/>
          </a:xfrm>
          <a:prstGeom prst="rect">
            <a:avLst/>
          </a:prstGeom>
          <a:noFill/>
        </p:spPr>
      </p:pic>
      <p:pic>
        <p:nvPicPr>
          <p:cNvPr id="3080" name="Picture 8" descr="C:\Users\User\Desktop\Пазл-Ладошки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1" y="3143248"/>
            <a:ext cx="1500198" cy="857256"/>
          </a:xfrm>
          <a:prstGeom prst="rect">
            <a:avLst/>
          </a:prstGeom>
          <a:noFill/>
        </p:spPr>
      </p:pic>
      <p:pic>
        <p:nvPicPr>
          <p:cNvPr id="3082" name="Picture 10" descr="C:\Users\User\Desktop\91863b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4429132"/>
            <a:ext cx="1440000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«Сказочная»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Нюша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Бараш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Копатыч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и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Лосяш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играли с </a:t>
            </a:r>
            <a:r>
              <a:rPr lang="ru-RU" b="1" dirty="0" smtClean="0">
                <a:solidFill>
                  <a:srgbClr val="C00000"/>
                </a:solidFill>
              </a:rPr>
              <a:t>мячами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синим</a:t>
            </a:r>
            <a:r>
              <a:rPr lang="ru-RU" b="1" dirty="0" smtClean="0">
                <a:solidFill>
                  <a:srgbClr val="C00000"/>
                </a:solidFill>
              </a:rPr>
              <a:t>, зелёным, </a:t>
            </a:r>
            <a:r>
              <a:rPr lang="ru-RU" b="1" dirty="0" smtClean="0">
                <a:solidFill>
                  <a:srgbClr val="C00000"/>
                </a:solidFill>
              </a:rPr>
              <a:t>жёлтым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 </a:t>
            </a:r>
            <a:r>
              <a:rPr lang="ru-RU" b="1" dirty="0" smtClean="0">
                <a:solidFill>
                  <a:srgbClr val="C00000"/>
                </a:solidFill>
              </a:rPr>
              <a:t>красным. Каким </a:t>
            </a:r>
            <a:r>
              <a:rPr lang="ru-RU" b="1" dirty="0" smtClean="0">
                <a:solidFill>
                  <a:srgbClr val="C00000"/>
                </a:solidFill>
              </a:rPr>
              <a:t>из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мячей </a:t>
            </a:r>
            <a:r>
              <a:rPr lang="ru-RU" b="1" dirty="0" smtClean="0">
                <a:solidFill>
                  <a:srgbClr val="C00000"/>
                </a:solidFill>
              </a:rPr>
              <a:t>играл каждый </a:t>
            </a:r>
            <a:r>
              <a:rPr lang="ru-RU" b="1" dirty="0" smtClean="0">
                <a:solidFill>
                  <a:srgbClr val="C00000"/>
                </a:solidFill>
              </a:rPr>
              <a:t>из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них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smtClean="0">
                <a:solidFill>
                  <a:srgbClr val="C00000"/>
                </a:solidFill>
              </a:rPr>
              <a:t>если </a:t>
            </a:r>
            <a:r>
              <a:rPr lang="ru-RU" b="1" dirty="0" smtClean="0">
                <a:solidFill>
                  <a:srgbClr val="C00000"/>
                </a:solidFill>
              </a:rPr>
              <a:t>мяч </a:t>
            </a:r>
            <a:r>
              <a:rPr lang="ru-RU" b="1" dirty="0" err="1" smtClean="0">
                <a:solidFill>
                  <a:srgbClr val="C00000"/>
                </a:solidFill>
              </a:rPr>
              <a:t>Бараша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не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синий</a:t>
            </a:r>
            <a:r>
              <a:rPr lang="ru-RU" b="1" dirty="0" smtClean="0">
                <a:solidFill>
                  <a:srgbClr val="C00000"/>
                </a:solidFill>
              </a:rPr>
              <a:t>, у </a:t>
            </a:r>
            <a:r>
              <a:rPr lang="ru-RU" b="1" dirty="0" err="1" smtClean="0">
                <a:solidFill>
                  <a:srgbClr val="C00000"/>
                </a:solidFill>
              </a:rPr>
              <a:t>Нюши</a:t>
            </a:r>
            <a:r>
              <a:rPr lang="ru-RU" b="1" dirty="0" smtClean="0">
                <a:solidFill>
                  <a:srgbClr val="C00000"/>
                </a:solidFill>
              </a:rPr>
              <a:t> не синий </a:t>
            </a:r>
            <a:r>
              <a:rPr lang="ru-RU" b="1" dirty="0" smtClean="0">
                <a:solidFill>
                  <a:srgbClr val="C00000"/>
                </a:solidFill>
              </a:rPr>
              <a:t>и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не </a:t>
            </a:r>
            <a:r>
              <a:rPr lang="ru-RU" b="1" dirty="0" smtClean="0">
                <a:solidFill>
                  <a:srgbClr val="C00000"/>
                </a:solidFill>
              </a:rPr>
              <a:t>красный, а у </a:t>
            </a:r>
            <a:r>
              <a:rPr lang="ru-RU" b="1" dirty="0" err="1" smtClean="0">
                <a:solidFill>
                  <a:srgbClr val="C00000"/>
                </a:solidFill>
              </a:rPr>
              <a:t>Копатыча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жёлтый </a:t>
            </a:r>
            <a:r>
              <a:rPr lang="ru-RU" b="1" dirty="0" smtClean="0">
                <a:solidFill>
                  <a:srgbClr val="C00000"/>
                </a:solidFill>
              </a:rPr>
              <a:t>мяч? </a:t>
            </a:r>
          </a:p>
          <a:p>
            <a:endParaRPr lang="ru-RU" dirty="0"/>
          </a:p>
        </p:txBody>
      </p:sp>
      <p:pic>
        <p:nvPicPr>
          <p:cNvPr id="5" name="Picture 2" descr="http://ejka.ru/uploads/images/6/6/8/e/8/64f0cd7c6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14488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643570" y="4929198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err="1" smtClean="0">
                <a:solidFill>
                  <a:srgbClr val="00B050"/>
                </a:solidFill>
              </a:rPr>
              <a:t>Нюша-зелёный</a:t>
            </a:r>
            <a:r>
              <a:rPr lang="ru-RU" b="1" dirty="0" smtClean="0">
                <a:solidFill>
                  <a:srgbClr val="00B050"/>
                </a:solidFill>
              </a:rPr>
              <a:t>,</a:t>
            </a:r>
          </a:p>
          <a:p>
            <a:pPr>
              <a:defRPr/>
            </a:pP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Бараш</a:t>
            </a:r>
            <a:r>
              <a:rPr lang="ru-RU" b="1" dirty="0" smtClean="0">
                <a:solidFill>
                  <a:srgbClr val="00B050"/>
                </a:solidFill>
              </a:rPr>
              <a:t>- красный,</a:t>
            </a:r>
          </a:p>
          <a:p>
            <a:pPr>
              <a:defRPr/>
            </a:pP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Копатыч</a:t>
            </a:r>
            <a:r>
              <a:rPr lang="ru-RU" b="1" dirty="0" smtClean="0">
                <a:solidFill>
                  <a:srgbClr val="00B050"/>
                </a:solidFill>
              </a:rPr>
              <a:t> – жёлтый,</a:t>
            </a:r>
          </a:p>
          <a:p>
            <a:pPr>
              <a:defRPr/>
            </a:pP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Лосяш</a:t>
            </a:r>
            <a:r>
              <a:rPr lang="ru-RU" b="1" dirty="0" smtClean="0">
                <a:solidFill>
                  <a:srgbClr val="00B050"/>
                </a:solidFill>
              </a:rPr>
              <a:t> -синий 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шаб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86050" y="1071546"/>
            <a:ext cx="5715040" cy="428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Пятачок посадил 8 желудей. </a:t>
            </a:r>
            <a:r>
              <a:rPr lang="ru-RU" b="1" dirty="0" smtClean="0">
                <a:solidFill>
                  <a:srgbClr val="C00000"/>
                </a:solidFill>
              </a:rPr>
              <a:t>Из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всех </a:t>
            </a:r>
            <a:r>
              <a:rPr lang="ru-RU" b="1" dirty="0" smtClean="0">
                <a:solidFill>
                  <a:srgbClr val="C00000"/>
                </a:solidFill>
              </a:rPr>
              <a:t>желудей, </a:t>
            </a:r>
            <a:r>
              <a:rPr lang="ru-RU" b="1" dirty="0" smtClean="0">
                <a:solidFill>
                  <a:srgbClr val="C00000"/>
                </a:solidFill>
              </a:rPr>
              <a:t>кроме 2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smtClean="0">
                <a:solidFill>
                  <a:srgbClr val="C00000"/>
                </a:solidFill>
              </a:rPr>
              <a:t>выросли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дубы</a:t>
            </a:r>
            <a:r>
              <a:rPr lang="ru-RU" b="1" dirty="0" smtClean="0">
                <a:solidFill>
                  <a:srgbClr val="C00000"/>
                </a:solidFill>
              </a:rPr>
              <a:t>. На всех дубах, кроме </a:t>
            </a:r>
            <a:r>
              <a:rPr lang="ru-RU" b="1" dirty="0" smtClean="0">
                <a:solidFill>
                  <a:srgbClr val="C00000"/>
                </a:solidFill>
              </a:rPr>
              <a:t>2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растут жёлуди</a:t>
            </a:r>
            <a:r>
              <a:rPr lang="ru-RU" b="1" dirty="0" smtClean="0">
                <a:solidFill>
                  <a:srgbClr val="C00000"/>
                </a:solidFill>
              </a:rPr>
              <a:t>. Жёлуди со </a:t>
            </a:r>
            <a:r>
              <a:rPr lang="ru-RU" b="1" dirty="0" smtClean="0">
                <a:solidFill>
                  <a:srgbClr val="C00000"/>
                </a:solidFill>
              </a:rPr>
              <a:t>всех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плодоносящих </a:t>
            </a:r>
            <a:r>
              <a:rPr lang="ru-RU" b="1" dirty="0" smtClean="0">
                <a:solidFill>
                  <a:srgbClr val="C00000"/>
                </a:solidFill>
              </a:rPr>
              <a:t>дубов, кроме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одного, - невкусные. Значит, </a:t>
            </a:r>
            <a:r>
              <a:rPr lang="ru-RU" b="1" dirty="0" smtClean="0">
                <a:solidFill>
                  <a:srgbClr val="C00000"/>
                </a:solidFill>
              </a:rPr>
              <a:t>число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дубов </a:t>
            </a:r>
            <a:r>
              <a:rPr lang="ru-RU" b="1" dirty="0" smtClean="0">
                <a:solidFill>
                  <a:srgbClr val="C00000"/>
                </a:solidFill>
              </a:rPr>
              <a:t>с </a:t>
            </a:r>
            <a:r>
              <a:rPr lang="ru-RU" b="1" dirty="0" smtClean="0">
                <a:solidFill>
                  <a:srgbClr val="C00000"/>
                </a:solidFill>
              </a:rPr>
              <a:t>невкусными желудями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равно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endParaRPr lang="ru-RU" dirty="0"/>
          </a:p>
        </p:txBody>
      </p:sp>
      <p:pic>
        <p:nvPicPr>
          <p:cNvPr id="5" name="Picture 5" descr="http://graycell.ru/picture/big/pyatacho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703" r="24400"/>
          <a:stretch>
            <a:fillRect/>
          </a:stretch>
        </p:blipFill>
        <p:spPr bwMode="auto">
          <a:xfrm>
            <a:off x="571472" y="1214422"/>
            <a:ext cx="22583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ttp://900igr.net/datas/rastenija-i-griby/Obekty-prirody-1.files/0014-014-Obekty-prirod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DFA"/>
              </a:clrFrom>
              <a:clrTo>
                <a:srgbClr val="FBFDFA">
                  <a:alpha val="0"/>
                </a:srgbClr>
              </a:clrTo>
            </a:clrChange>
          </a:blip>
          <a:srcRect l="13651" t="28000" r="9702" b="34201"/>
          <a:stretch>
            <a:fillRect/>
          </a:stretch>
        </p:blipFill>
        <p:spPr bwMode="auto">
          <a:xfrm>
            <a:off x="3286116" y="5000636"/>
            <a:ext cx="396081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542</Words>
  <Application>Microsoft Office PowerPoint</Application>
  <PresentationFormat>Экран (4:3)</PresentationFormat>
  <Paragraphs>143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ПУТЕШЕСТВИЕ В СТРАНУ МАТЕМАТИКИ</vt:lpstr>
      <vt:lpstr>Слайд 2</vt:lpstr>
      <vt:lpstr>Станция «Закончи предложение» </vt:lpstr>
      <vt:lpstr>Станция «Затейные задачи» </vt:lpstr>
      <vt:lpstr> Станция «Будьте внимательны» </vt:lpstr>
      <vt:lpstr>Слайд 6</vt:lpstr>
      <vt:lpstr>Станция «Загадочная» </vt:lpstr>
      <vt:lpstr>Станция «Сказочная»</vt:lpstr>
      <vt:lpstr>Слайд 9</vt:lpstr>
      <vt:lpstr>Слайд 10</vt:lpstr>
      <vt:lpstr>Слайд 11</vt:lpstr>
      <vt:lpstr>Слайд 12</vt:lpstr>
      <vt:lpstr> Станция «Эстафетная» </vt:lpstr>
      <vt:lpstr>Станция «Ребусная»</vt:lpstr>
      <vt:lpstr>Станция «Геометрия»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МАТЕМАТИКИ</dc:title>
  <dc:creator>User</dc:creator>
  <cp:lastModifiedBy>User</cp:lastModifiedBy>
  <cp:revision>55</cp:revision>
  <dcterms:created xsi:type="dcterms:W3CDTF">2017-01-06T08:08:51Z</dcterms:created>
  <dcterms:modified xsi:type="dcterms:W3CDTF">2017-01-08T04:11:43Z</dcterms:modified>
</cp:coreProperties>
</file>