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85" r:id="rId10"/>
    <p:sldId id="28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6" r:id="rId27"/>
    <p:sldId id="29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3E8E25-522C-43DE-92ED-062E743E4DA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19F69F-BB93-4C3A-BA0C-DA102199A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92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2E0F3-6213-4984-A5B2-D45C044447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9F69F-BB93-4C3A-BA0C-DA102199A8B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89782-D0D9-4EC6-9370-76C5918928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7015C-CC09-46B9-A5F1-580ACBA5FE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96247-BA42-458D-A753-50ACFADCEB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0D7BF-34A6-4F8B-81DC-7944176BE9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9F485F-0045-4E37-84B4-CE3ABBE88A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32D21-B751-4BE3-A12F-A3E78D4F38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9C3A5-3413-4C36-A468-F4416F5F4B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2FA73B-56A8-4A57-BDBA-2D37A7C08B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718DF-CEF7-4353-AA9B-F78B5B312D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64B37-88A7-456D-A4C1-128CDBD172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88D0A-A7B8-45BE-AEB2-B28809B308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9BB2EE-1608-4D53-9CFC-683E7B7C81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6A389-E85E-4E12-81CC-4F66AD23DC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E12A1F-284B-463F-943F-2C64D91837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AB61A8-FDAF-4BFA-99A2-D4C4D764F9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9130C-823A-4995-917B-9B1A2B8953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64B37-88A7-456D-A4C1-128CDBD172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B97EA-F190-4132-A308-135E3915E6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9B9FC-5D59-4772-8B84-F1D77861E1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27297-6E73-488D-9D8E-F0634A7580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935E33-3B8D-4BB0-BB9C-9C1B006D08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E315B-180C-4E0A-8052-A3EBFE4628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BE256-68BE-40EF-B801-52E82C9D37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9F69F-BB93-4C3A-BA0C-DA102199A8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74DC-F5F6-41D8-9DB6-71499E05627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7D9D-4AE5-4588-BBBC-9DA316BE1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B3EAE-F741-46A0-9B83-0B3E7BE17E27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DDF1-13C7-4BA9-A3D0-83408CE27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3BC6-21CA-4884-9B8C-0A4F94653661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AE62-B8F0-48B0-9AF5-863002A3F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24D1-EBA4-48F8-A33D-1CB69308B5CA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65EC-68EF-4F45-BDB7-842D9E50B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74-252E-4676-AF0E-16A7343E8DD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37E6-3882-4C78-A1A1-1589F06AD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9552-BA03-4504-BB3A-BEB9EBBD62CC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6F4A-5B3C-4CA1-9EE8-23BB7577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180F-10C5-420A-9433-B879FF01BC7D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3E68-0EE2-4340-8260-1D1189E02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2A66F-0FA7-4C07-BA6B-6994C7645CE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22085-5595-4EC9-9D69-DC2DE3B8B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5E23-0F5C-440D-8679-6BA860BDD9AB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18C1-9B47-41A3-83E5-70AF0EB65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5643-4A00-4BA1-8497-4FD474FDB3F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1CBF-2722-416A-A447-146CD3137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D363-1BA2-4268-9914-D6E0EEFDDF73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6E0C-ED44-400E-8EC6-7D7B37A30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DC9E5-BACF-4E8C-92D5-300416B9F2A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38D6-BAE4-406F-8CF2-877BE69BD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70B5D4-0F4A-4E80-A6A1-B058BB48B67F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68B0C8-00E8-45AC-8C2E-0133B5F6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00240"/>
            <a:ext cx="7329840" cy="21431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Деление дробей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572008"/>
            <a:ext cx="6143668" cy="2143140"/>
          </a:xfrm>
        </p:spPr>
        <p:txBody>
          <a:bodyPr rtlCol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n/>
                <a:solidFill>
                  <a:schemeClr val="tx1"/>
                </a:solidFill>
              </a:rPr>
              <a:t>Учитель МБОУ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n/>
                <a:solidFill>
                  <a:schemeClr val="tx1"/>
                </a:solidFill>
              </a:rPr>
              <a:t>«Средняя общеобразовательная школа №46»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n/>
                <a:solidFill>
                  <a:schemeClr val="tx1"/>
                </a:solidFill>
              </a:rPr>
              <a:t>г. Калуги</a:t>
            </a:r>
            <a:br>
              <a:rPr lang="ru-RU" i="1" dirty="0" smtClean="0">
                <a:ln/>
                <a:solidFill>
                  <a:schemeClr val="tx1"/>
                </a:solidFill>
              </a:rPr>
            </a:br>
            <a:r>
              <a:rPr lang="ru-RU" i="1" dirty="0" smtClean="0">
                <a:ln/>
                <a:solidFill>
                  <a:schemeClr val="tx1"/>
                </a:solidFill>
              </a:rPr>
              <a:t>Сорокина Л.В.</a:t>
            </a:r>
            <a:endParaRPr lang="ru-RU" i="1" dirty="0">
              <a:ln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4786346"/>
          </a:xfrm>
        </p:spPr>
        <p:txBody>
          <a:bodyPr/>
          <a:lstStyle/>
          <a:p>
            <a:r>
              <a:rPr lang="ru-RU" sz="4000" b="1" i="1" dirty="0" smtClean="0"/>
              <a:t>правило умножения дробей</a:t>
            </a:r>
          </a:p>
          <a:p>
            <a:r>
              <a:rPr lang="ru-RU" sz="4000" b="1" i="1" dirty="0" smtClean="0"/>
              <a:t>понятие взаимно  обратных дробей</a:t>
            </a:r>
          </a:p>
          <a:p>
            <a:r>
              <a:rPr lang="ru-RU" sz="4000" b="1" i="1" dirty="0" smtClean="0"/>
              <a:t>свойство взаимно обратных дробей</a:t>
            </a:r>
          </a:p>
          <a:p>
            <a:r>
              <a:rPr lang="ru-RU" sz="4000" b="1" i="1" dirty="0" smtClean="0"/>
              <a:t>компоненты действия деления</a:t>
            </a:r>
          </a:p>
          <a:p>
            <a:r>
              <a:rPr lang="ru-RU" sz="4000" b="1" i="1" dirty="0" smtClean="0"/>
              <a:t>определение деления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613431"/>
            <a:ext cx="9143999" cy="458115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Сегодня мы повторили: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A5A0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3999" cy="45811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Решите задачу: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8" y="592138"/>
            <a:ext cx="9001125" cy="3494087"/>
          </a:xfrm>
          <a:prstGeom prst="rect">
            <a:avLst/>
          </a:prstGeom>
          <a:noFill/>
          <a:ln w="82550" cmpd="dbl">
            <a:prstDash val="sysDot"/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700" b="1" spc="-100" dirty="0">
                <a:solidFill>
                  <a:schemeClr val="accent3">
                    <a:lumMod val="50000"/>
                  </a:schemeClr>
                </a:solidFill>
              </a:rPr>
              <a:t>Во дворе нашей школы </a:t>
            </a:r>
            <a:r>
              <a:rPr lang="ru-RU" sz="3700" b="1" spc="-100" dirty="0" smtClean="0">
                <a:solidFill>
                  <a:schemeClr val="accent3">
                    <a:lumMod val="50000"/>
                  </a:schemeClr>
                </a:solidFill>
              </a:rPr>
              <a:t>есть клумба прямоугольной формы. </a:t>
            </a:r>
            <a:r>
              <a:rPr lang="ru-RU" sz="3700" b="1" spc="-100" dirty="0">
                <a:solidFill>
                  <a:schemeClr val="accent3">
                    <a:lumMod val="50000"/>
                  </a:schemeClr>
                </a:solidFill>
              </a:rPr>
              <a:t>В книге учета указана площадь </a:t>
            </a:r>
            <a:r>
              <a:rPr lang="ru-RU" sz="3700" b="1" spc="-100" dirty="0" smtClean="0">
                <a:solidFill>
                  <a:schemeClr val="accent3">
                    <a:lumMod val="50000"/>
                  </a:schemeClr>
                </a:solidFill>
              </a:rPr>
              <a:t>этой клумбы </a:t>
            </a:r>
            <a:r>
              <a:rPr lang="ru-RU" sz="3700" b="1" spc="-100" dirty="0">
                <a:solidFill>
                  <a:schemeClr val="accent3">
                    <a:lumMod val="50000"/>
                  </a:schemeClr>
                </a:solidFill>
              </a:rPr>
              <a:t>-         , и длина одной стороны </a:t>
            </a:r>
            <a:r>
              <a:rPr lang="ru-RU" sz="3700" b="1" spc="-100" dirty="0" smtClean="0">
                <a:solidFill>
                  <a:schemeClr val="accent3">
                    <a:lumMod val="50000"/>
                  </a:schemeClr>
                </a:solidFill>
              </a:rPr>
              <a:t>-   </a:t>
            </a:r>
            <a:r>
              <a:rPr lang="ru-RU" sz="3700" b="1" spc="-100" dirty="0">
                <a:solidFill>
                  <a:schemeClr val="accent3">
                    <a:lumMod val="50000"/>
                  </a:schemeClr>
                </a:solidFill>
              </a:rPr>
              <a:t>, а вот длина второй стороны затерялась.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Помогите найти длину второй стороны.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71" name="Picture 11" descr="C:\Documents and Settings\Администратор &amp; Ко\Рабочий стол\Презентация_03-04-2016\12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643050"/>
            <a:ext cx="722331" cy="8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" descr="C:\Documents and Settings\Администратор &amp; Ко\Рабочий стол\Презентация_03-04-2016\Drawing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4214813"/>
            <a:ext cx="38576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214554"/>
            <a:ext cx="585788" cy="8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750"/>
            <a:ext cx="914400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1. Как найти длину стороны прямоугольника?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Запишите соответствующее выражение.</a:t>
            </a:r>
          </a:p>
        </p:txBody>
      </p:sp>
      <p:pic>
        <p:nvPicPr>
          <p:cNvPr id="12291" name="Picture 2" descr="C:\Documents and Settings\Администратор &amp; Ко\Рабочий стол\Презентация_03-04-2016\Drawing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400" y="2643188"/>
            <a:ext cx="58086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1688" y="2000250"/>
            <a:ext cx="147796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1688" y="4071938"/>
            <a:ext cx="14779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94350" y="1989138"/>
            <a:ext cx="1477963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22913" y="4071938"/>
            <a:ext cx="14779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7313"/>
            <a:ext cx="914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2.Обозначьте частное двух дробей буквой 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х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13315" name="Picture 2" descr="C:\Documents and Settings\Администратор &amp; Ко\Рабочий стол\Презентация_03-04-2016\Drawing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284413"/>
            <a:ext cx="88582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2288" y="1631950"/>
            <a:ext cx="147796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2288" y="3560763"/>
            <a:ext cx="14779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7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22663" y="1571625"/>
            <a:ext cx="147796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51225" y="3560763"/>
            <a:ext cx="1477963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688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3.Используя определение деления,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составьте соответствующее равенство.</a:t>
            </a:r>
          </a:p>
        </p:txBody>
      </p:sp>
      <p:pic>
        <p:nvPicPr>
          <p:cNvPr id="14340" name="Picture 4" descr="C:\Documents and Settings\Администратор &amp; Ко\Рабочий стол\Презентация_03-04-2016\Drawing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452688"/>
            <a:ext cx="879633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94538" y="1774825"/>
            <a:ext cx="147796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94538" y="3703638"/>
            <a:ext cx="1477962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22663" y="1774825"/>
            <a:ext cx="147796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51225" y="3714750"/>
            <a:ext cx="147796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 &amp; Ко\Рабочий стол\Презентация_05-04-2016_21!00\Drawing5.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747713"/>
            <a:ext cx="895191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1397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4. Найдите х.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0" y="722313"/>
            <a:ext cx="93186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0325" y="1865313"/>
            <a:ext cx="93186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8938" y="722313"/>
            <a:ext cx="135731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>
                <a:latin typeface="Calibri" pitchFamily="34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25763" y="1865313"/>
            <a:ext cx="9318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58125" y="1865313"/>
            <a:ext cx="135731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>
                <a:latin typeface="Calibri" pitchFamily="34" charset="0"/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86688" y="717550"/>
            <a:ext cx="931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71688" y="3875088"/>
            <a:ext cx="135731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>
                <a:latin typeface="Calibri" pitchFamily="34" charset="0"/>
              </a:rPr>
              <a:t>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68513" y="5022850"/>
            <a:ext cx="931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9063" y="5018088"/>
            <a:ext cx="135731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>
                <a:latin typeface="Calibri" pitchFamily="34" charset="0"/>
              </a:rPr>
              <a:t>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7625" y="3865563"/>
            <a:ext cx="93186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29563" y="5027613"/>
            <a:ext cx="135731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>
                <a:latin typeface="Calibri" pitchFamily="34" charset="0"/>
              </a:rPr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58125" y="3875088"/>
            <a:ext cx="93186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4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75363" y="3875088"/>
            <a:ext cx="9318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72188" y="5022850"/>
            <a:ext cx="931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 &amp; Ко\Рабочий стол\Презентация_03-04-2016\Drawing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906588"/>
            <a:ext cx="8715375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65538" y="1143000"/>
            <a:ext cx="147796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5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94100" y="3071813"/>
            <a:ext cx="1477963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7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0" y="3071813"/>
            <a:ext cx="1477963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72313" y="1203325"/>
            <a:ext cx="147796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9900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Documents and Settings\Администратор &amp; Ко\Рабочий стол\Презентация_03-04-2016\Drawing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927100"/>
            <a:ext cx="9072562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214313"/>
            <a:ext cx="914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5. Запишите: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013" y="638175"/>
            <a:ext cx="931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2071688"/>
            <a:ext cx="93186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638175"/>
            <a:ext cx="93186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11388" y="2071688"/>
            <a:ext cx="9318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926013" y="633413"/>
            <a:ext cx="9318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26013" y="2000250"/>
            <a:ext cx="931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7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26263" y="2000250"/>
            <a:ext cx="931862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0" y="642938"/>
            <a:ext cx="93186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4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50950" y="3914775"/>
            <a:ext cx="16779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20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22388" y="5214938"/>
            <a:ext cx="1677987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>
                <a:latin typeface="Calibri" pitchFamily="34" charset="0"/>
              </a:rPr>
              <a:t>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ProgramData\Kaspersky Lab\SandboxShared\Attachments_lili-soroki@yandex.ru_3\Презентация_07-04-2016_17!30\Drawing1__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938" y="4643438"/>
            <a:ext cx="75485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6) Сделайте вывод: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чтобы разделить одну дробь на другую, нужно</a:t>
            </a:r>
            <a:endParaRPr lang="de-DE" sz="48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____________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умножить на дробь,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_____________________.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3250" y="2000250"/>
            <a:ext cx="28797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делимое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75" y="3505200"/>
            <a:ext cx="62595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обратную делителю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4286250"/>
            <a:ext cx="817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600" i="1">
                <a:latin typeface="Calibri" pitchFamily="34" charset="0"/>
              </a:rPr>
              <a:t>a</a:t>
            </a:r>
            <a:endParaRPr lang="ru-RU" sz="9600" i="1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5430838"/>
            <a:ext cx="831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600" i="1">
                <a:latin typeface="Calibri" pitchFamily="34" charset="0"/>
              </a:rPr>
              <a:t>b</a:t>
            </a:r>
            <a:endParaRPr lang="ru-RU" sz="9600" i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4300" y="4287838"/>
            <a:ext cx="706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600" i="1">
                <a:latin typeface="Calibri" pitchFamily="34" charset="0"/>
              </a:rPr>
              <a:t>c</a:t>
            </a:r>
            <a:endParaRPr lang="ru-RU" sz="9600" i="1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71750" y="5430838"/>
            <a:ext cx="831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600" i="1">
                <a:latin typeface="Calibri" pitchFamily="34" charset="0"/>
              </a:rPr>
              <a:t>d</a:t>
            </a:r>
            <a:endParaRPr lang="ru-RU" sz="9600" i="1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22963" y="4214813"/>
            <a:ext cx="817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600" i="1">
                <a:latin typeface="Calibri" pitchFamily="34" charset="0"/>
              </a:rPr>
              <a:t>a</a:t>
            </a:r>
            <a:endParaRPr lang="ru-RU" sz="9600" i="1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57888" y="5359400"/>
            <a:ext cx="831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600" i="1">
                <a:latin typeface="Calibri" pitchFamily="34" charset="0"/>
              </a:rPr>
              <a:t>b</a:t>
            </a:r>
            <a:endParaRPr lang="ru-RU" sz="9600" i="1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53338" y="5286375"/>
            <a:ext cx="704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600" i="1">
                <a:latin typeface="Calibri" pitchFamily="34" charset="0"/>
              </a:rPr>
              <a:t>c</a:t>
            </a:r>
            <a:endParaRPr lang="ru-RU" sz="9600" i="1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97775" y="4287838"/>
            <a:ext cx="8318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600" i="1">
                <a:latin typeface="Calibri" pitchFamily="34" charset="0"/>
              </a:rPr>
              <a:t>d</a:t>
            </a:r>
            <a:endParaRPr lang="ru-RU" sz="9600" i="1"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8700" y="5010150"/>
            <a:ext cx="6461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3999" cy="45811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Решите примеры:</a:t>
            </a:r>
            <a:endParaRPr lang="ru-RU" b="1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45720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45720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457200" y="1790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5" name="Picture 2" descr="C:\Documents and Settings\Администратор &amp; Ко\Рабочий стол\Презентация_05-04-2016_22!45\Drawing1240-90-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214438"/>
            <a:ext cx="51435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1"/>
            <a:ext cx="9144000" cy="21431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/>
              <a:t>“</a:t>
            </a:r>
            <a:r>
              <a:rPr lang="ru-RU" sz="4000" b="1" i="1" dirty="0" smtClean="0"/>
              <a:t>Образован не тот, кто много знает, а тот, кто хочет много знать и умеет добывать эти знания</a:t>
            </a:r>
            <a:r>
              <a:rPr lang="de-DE" sz="4000" b="1" i="1" dirty="0" smtClean="0"/>
              <a:t>“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0088" y="4357688"/>
            <a:ext cx="82296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2A5A06"/>
                </a:solidFill>
                <a:latin typeface="+mj-lt"/>
                <a:ea typeface="+mj-ea"/>
                <a:cs typeface="+mj-cs"/>
              </a:rPr>
              <a:t>В.П. Вахтеров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2603500"/>
            <a:ext cx="9131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Учебник: 1 вариант  № 616(а)</a:t>
            </a:r>
          </a:p>
          <a:p>
            <a:pPr eaLnBrk="0" hangingPunct="0"/>
            <a:r>
              <a:rPr lang="ru-RU" sz="54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                  </a:t>
            </a:r>
            <a:r>
              <a:rPr lang="en-US" sz="54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2 вариант </a:t>
            </a:r>
            <a:r>
              <a:rPr lang="en-US" sz="54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№</a:t>
            </a:r>
            <a:r>
              <a:rPr lang="en-US" sz="54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617(а)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3999" cy="45811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Выполните задание из учебника: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241"/>
            <a:ext cx="9143999" cy="45811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Найдите примеры с ошибкой:</a:t>
            </a:r>
            <a:endParaRPr lang="ru-RU" b="1" dirty="0"/>
          </a:p>
        </p:txBody>
      </p:sp>
      <p:pic>
        <p:nvPicPr>
          <p:cNvPr id="22533" name="Picture 1" descr="C:\Documents and Settings\Администратор &amp; Ко\Рабочий стол\Презентация_05-04-2016_21!00\Drawing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85794"/>
            <a:ext cx="7358062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39290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550068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63" y="25003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C:\Documents and Settings\Администратор &amp; Ко\Рабочий стол\Презентация_05-04-2016_21!00\Без имени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63" y="10001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714620"/>
            <a:ext cx="1857389" cy="12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1571612"/>
            <a:ext cx="1214446" cy="123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Прямая соединительная линия 54"/>
          <p:cNvCxnSpPr/>
          <p:nvPr/>
        </p:nvCxnSpPr>
        <p:spPr>
          <a:xfrm rot="5400000">
            <a:off x="1928812" y="3929063"/>
            <a:ext cx="5857875" cy="0"/>
          </a:xfrm>
          <a:prstGeom prst="line">
            <a:avLst/>
          </a:prstGeom>
          <a:ln w="444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929066"/>
            <a:ext cx="928686" cy="12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9046" y="3929066"/>
            <a:ext cx="1952111" cy="117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594" y="1571612"/>
            <a:ext cx="1214426" cy="123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5"/>
            <a:ext cx="9143999" cy="1143007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dirty="0" smtClean="0"/>
              <a:t>Расшифруйте слово:</a:t>
            </a:r>
            <a:br>
              <a:rPr lang="ru-RU" b="1" dirty="0" smtClean="0"/>
            </a:br>
            <a:r>
              <a:rPr lang="ru-RU" b="1" dirty="0" smtClean="0"/>
              <a:t>запишите соответствующую букву в клетку таблицы с правильным ответом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00188" y="1130288"/>
            <a:ext cx="1927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1 вариант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3799" y="1130288"/>
            <a:ext cx="1927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2 вариант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214282" y="1928814"/>
            <a:ext cx="642937" cy="642937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И</a:t>
            </a:r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5929323" y="4240216"/>
            <a:ext cx="642938" cy="642937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Н</a:t>
            </a:r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142862" y="4356112"/>
            <a:ext cx="642937" cy="64293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У</a:t>
            </a:r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6072206" y="1820857"/>
            <a:ext cx="642937" cy="64293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О</a:t>
            </a:r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5000644" y="3060196"/>
            <a:ext cx="642938" cy="64293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М</a:t>
            </a:r>
            <a:endParaRPr lang="ru-RU" dirty="0"/>
          </a:p>
        </p:txBody>
      </p:sp>
      <p:sp>
        <p:nvSpPr>
          <p:cNvPr id="36" name="Блок-схема: узел 35"/>
          <p:cNvSpPr/>
          <p:nvPr/>
        </p:nvSpPr>
        <p:spPr>
          <a:xfrm>
            <a:off x="1428728" y="3074991"/>
            <a:ext cx="642937" cy="64293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Е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928657" y="1643064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72261" y="3929066"/>
            <a:ext cx="428625" cy="110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7237" y="4016387"/>
            <a:ext cx="428625" cy="110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15143" y="1535107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71670" y="2789241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43570" y="2737934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357282" y="1679576"/>
            <a:ext cx="1571614" cy="1035044"/>
          </a:xfrm>
          <a:prstGeom prst="roundRect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000893" y="3963984"/>
            <a:ext cx="2071701" cy="1179528"/>
          </a:xfrm>
          <a:prstGeom prst="roundRect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357299" y="4000504"/>
            <a:ext cx="1285875" cy="1143008"/>
          </a:xfrm>
          <a:prstGeom prst="roundRect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87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6368" y="2845884"/>
            <a:ext cx="1001713" cy="108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Скругленный прямоугольник 61"/>
          <p:cNvSpPr/>
          <p:nvPr/>
        </p:nvSpPr>
        <p:spPr>
          <a:xfrm>
            <a:off x="7215206" y="1606544"/>
            <a:ext cx="1500198" cy="1179514"/>
          </a:xfrm>
          <a:prstGeom prst="roundRect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143644" y="2917315"/>
            <a:ext cx="1357314" cy="965200"/>
          </a:xfrm>
          <a:prstGeom prst="roundRect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571737" y="2786058"/>
            <a:ext cx="2143140" cy="1143008"/>
          </a:xfrm>
          <a:prstGeom prst="roundRect">
            <a:avLst/>
          </a:prstGeom>
          <a:noFill/>
          <a:ln w="476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71406" y="5214950"/>
          <a:ext cx="9001188" cy="15716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99714"/>
                <a:gridCol w="999714"/>
                <a:gridCol w="999714"/>
                <a:gridCol w="999714"/>
                <a:gridCol w="999714"/>
                <a:gridCol w="1000655"/>
                <a:gridCol w="1000655"/>
                <a:gridCol w="1000655"/>
                <a:gridCol w="1000653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Ж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3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pic>
        <p:nvPicPr>
          <p:cNvPr id="23593" name="Picture 18" descr="C:\Documents and Settings\Администратор &amp; Ко\Рабочий стол\Презентация_05-04-2016_21!00\Без имени-1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313" y="5286375"/>
            <a:ext cx="428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4" name="Picture 19" descr="C:\Documents and Settings\Администратор &amp; Ко\Рабочий стол\Презентация_05-04-2016_21!00\Без имени-1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63" y="5286375"/>
            <a:ext cx="4889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6" name="Picture 21" descr="C:\Documents and Settings\Администратор &amp; Ко\Рабочий стол\Презентация_05-04-2016_21!00\Без имени-15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4475" y="5286375"/>
            <a:ext cx="5429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7" name="Picture 21" descr="C:\Documents and Settings\Администратор &amp; Ко\Рабочий стол\Презентация_05-04-2016_21!00\Без имени-15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86750" y="5286375"/>
            <a:ext cx="5429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8" name="Picture 2" descr="C:\Documents and Settings\Администратор &amp; Ко\Рабочий стол\Презентация_05-04-2016_22!02\Без имени-178797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25" y="5286375"/>
            <a:ext cx="4492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000875" y="357166"/>
            <a:ext cx="1927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1 вариант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285750" y="357164"/>
            <a:ext cx="642938" cy="64293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И</a:t>
            </a: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285750" y="5937763"/>
            <a:ext cx="642938" cy="64293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Н</a:t>
            </a: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5720" y="2387009"/>
            <a:ext cx="642938" cy="642937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У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28688" y="71414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688" y="5652013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0125" y="2118727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pic>
        <p:nvPicPr>
          <p:cNvPr id="24587" name="Picture 4" descr="C:\Documents and Settings\Администратор &amp; Ко\Рабочий стол\Презентация_05-04-2016_22!02\Drawing112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13476"/>
            <a:ext cx="3071811" cy="10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7" descr="C:\Documents and Settings\Администратор &amp; Ко\Рабочий стол\Презентация_05-04-2016_22!02\Drawing14564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5580575"/>
            <a:ext cx="6858025" cy="127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8" descr="C:\Documents and Settings\Администратор &amp; Ко\Рабочий стол\Презентация_05-04-2016_22!02\Drawing1456456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742" y="2065335"/>
            <a:ext cx="4914646" cy="123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Блок-схема: узел 26"/>
          <p:cNvSpPr/>
          <p:nvPr/>
        </p:nvSpPr>
        <p:spPr>
          <a:xfrm>
            <a:off x="252413" y="3892560"/>
            <a:ext cx="642937" cy="642937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О</a:t>
            </a:r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252413" y="4929196"/>
            <a:ext cx="642937" cy="642937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М</a:t>
            </a:r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285720" y="1357296"/>
            <a:ext cx="642937" cy="64293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95350" y="3606810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0095" y="1071546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6788" y="4643446"/>
            <a:ext cx="4286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</a:t>
            </a:r>
          </a:p>
        </p:txBody>
      </p:sp>
      <p:pic>
        <p:nvPicPr>
          <p:cNvPr id="24597" name="Picture 3" descr="C:\Documents and Settings\Администратор &amp; Ко\Рабочий стол\Презентация_05-04-2016_22!45\Drawing1455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3571876"/>
            <a:ext cx="46681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5" descr="C:\Documents and Settings\Администратор &amp; Ко\Рабочий стол\Презентация_05-04-2016_22!45\Drawing1145645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7" y="4762525"/>
            <a:ext cx="527498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6" descr="C:\Documents and Settings\Администратор &amp; Ко\Рабочий стол\Презентация_05-04-2016_22!45\Drawing14564125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2057" y="1071546"/>
            <a:ext cx="610711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7145338" y="4572008"/>
            <a:ext cx="1927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2 вариант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0" y="3427412"/>
            <a:ext cx="9144000" cy="1588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2571744"/>
          <a:ext cx="9001188" cy="15716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99714"/>
                <a:gridCol w="999714"/>
                <a:gridCol w="999714"/>
                <a:gridCol w="999714"/>
                <a:gridCol w="999714"/>
                <a:gridCol w="1000655"/>
                <a:gridCol w="1000655"/>
                <a:gridCol w="1000655"/>
                <a:gridCol w="1000653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pic>
        <p:nvPicPr>
          <p:cNvPr id="25603" name="Picture 18" descr="C:\Documents and Settings\Администратор &amp; Ко\Рабочий стол\Презентация_05-04-2016_21!00\Без имени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643188"/>
            <a:ext cx="4286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9" descr="C:\Documents and Settings\Администратор &amp; Ко\Рабочий стол\Презентация_05-04-2016_21!00\Без имени-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643188"/>
            <a:ext cx="4889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0" descr="C:\Documents and Settings\Администратор &amp; Ко\Рабочий стол\Презентация_05-04-2016_21!00\Без имени-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6575" y="2643188"/>
            <a:ext cx="4397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1" descr="C:\Documents and Settings\Администратор &amp; Ко\Рабочий стол\Презентация_05-04-2016_21!00\Без имени-15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4475" y="2643188"/>
            <a:ext cx="5429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1" descr="C:\Documents and Settings\Администратор &amp; Ко\Рабочий стол\Презентация_05-04-2016_21!00\Без имени-15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0" y="2643188"/>
            <a:ext cx="5429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2263" y="3214688"/>
            <a:ext cx="6064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3214688"/>
            <a:ext cx="8572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9013" y="3214688"/>
            <a:ext cx="6699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4688" y="3214688"/>
            <a:ext cx="7048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3375" y="3214688"/>
            <a:ext cx="8255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7488" y="3214688"/>
            <a:ext cx="5603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9513" y="3214688"/>
            <a:ext cx="6699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188" y="3214688"/>
            <a:ext cx="6858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51825" y="3214688"/>
            <a:ext cx="5603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pic>
        <p:nvPicPr>
          <p:cNvPr id="25617" name="Picture 2" descr="C:\Documents and Settings\Администратор &amp; Ко\Рабочий стол\Презентация_05-04-2016_22!02\Без имени-17879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25" y="2643188"/>
            <a:ext cx="44926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32" y="357166"/>
            <a:ext cx="9143999" cy="50006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Домашнее задание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928670"/>
            <a:ext cx="89826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300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 уровень</a:t>
            </a:r>
            <a:r>
              <a:rPr lang="ru-RU" sz="43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Учебник: п.36 ( правило), № 614(а, б),  № 615(а, б), № 616(б, в), № 617(б, в).</a:t>
            </a:r>
          </a:p>
          <a:p>
            <a:pPr>
              <a:spcBef>
                <a:spcPts val="600"/>
              </a:spcBef>
            </a:pPr>
            <a:r>
              <a:rPr lang="ru-RU" sz="4000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 уровень.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1. Придумать и решить  практическую задачу на деление дробей.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2. Учебник: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п.36 ( правило),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№ 633(а), 634.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143144"/>
            <a:ext cx="9144000" cy="21431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/>
              <a:t>“</a:t>
            </a:r>
            <a:r>
              <a:rPr lang="ru-RU" sz="4000" b="1" i="1" dirty="0" smtClean="0"/>
              <a:t>Образован не тот, кто много знает, а тот, кто хочет много знать, и умеет добывать эти знания</a:t>
            </a:r>
            <a:r>
              <a:rPr lang="de-DE" sz="4000" b="1" i="1" dirty="0" smtClean="0"/>
              <a:t>“</a:t>
            </a:r>
            <a:endParaRPr lang="ru-RU" sz="4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00088" y="4357701"/>
            <a:ext cx="82296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2A5A06"/>
                </a:solidFill>
                <a:latin typeface="+mj-lt"/>
                <a:ea typeface="+mj-ea"/>
                <a:cs typeface="+mj-cs"/>
              </a:rPr>
              <a:t>В.П. Вахтеров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857365"/>
            <a:ext cx="7409183" cy="3714776"/>
          </a:xfrm>
        </p:spPr>
        <p:txBody>
          <a:bodyPr/>
          <a:lstStyle/>
          <a:p>
            <a:pPr algn="ctr">
              <a:buNone/>
            </a:pPr>
            <a:r>
              <a:rPr lang="ru-RU" sz="9600" dirty="0" smtClean="0"/>
              <a:t>   </a:t>
            </a:r>
            <a:r>
              <a:rPr lang="ru-RU" sz="10000" dirty="0" smtClean="0">
                <a:solidFill>
                  <a:srgbClr val="00B050"/>
                </a:solidFill>
              </a:rPr>
              <a:t>Спасибо за               урок!</a:t>
            </a:r>
            <a:endParaRPr lang="ru-RU" sz="10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9117"/>
            <a:ext cx="9143999" cy="45811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Выполните задания теста: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263" y="1357313"/>
            <a:ext cx="8229600" cy="4786312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3600" b="1" dirty="0" smtClean="0"/>
              <a:t>  Вычислите:</a:t>
            </a:r>
            <a:r>
              <a:rPr lang="ru-RU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marL="514350" indent="-514350" eaLnBrk="1" fontAlgn="auto" hangingPunct="1">
              <a:spcAft>
                <a:spcPts val="7200"/>
              </a:spcAft>
              <a:buFont typeface="+mj-lt"/>
              <a:buAutoNum type="alphaLcParenR"/>
              <a:defRPr/>
            </a:pPr>
            <a:r>
              <a:rPr lang="ru-RU" sz="3600" b="1" dirty="0" smtClean="0"/>
              <a:t> </a:t>
            </a:r>
          </a:p>
          <a:p>
            <a:pPr marL="514350" indent="-514350" eaLnBrk="1" fontAlgn="auto" hangingPunct="1">
              <a:spcAft>
                <a:spcPts val="7200"/>
              </a:spcAft>
              <a:buFont typeface="+mj-lt"/>
              <a:buAutoNum type="alphaLcParenR"/>
              <a:defRPr/>
            </a:pPr>
            <a:r>
              <a:rPr lang="ru-RU" sz="3600" b="1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1141413"/>
            <a:ext cx="12858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3188" y="2357438"/>
            <a:ext cx="62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9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3188" y="3857637"/>
            <a:ext cx="5556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11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1438" y="5395935"/>
            <a:ext cx="571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2428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5357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38" y="39290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3214688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49263" y="1357313"/>
            <a:ext cx="8229600" cy="4786312"/>
          </a:xfrm>
        </p:spPr>
        <p:txBody>
          <a:bodyPr rtlCol="0">
            <a:normAutofit/>
          </a:bodyPr>
          <a:lstStyle/>
          <a:p>
            <a:pPr marL="360000" indent="-742950" eaLnBrk="1" fontAlgn="auto" hangingPunct="1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ru-RU" sz="3600" b="1" dirty="0" smtClean="0"/>
              <a:t>Вычислите:</a:t>
            </a:r>
            <a:r>
              <a:rPr lang="ru-RU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marL="514350" indent="-514350" eaLnBrk="1" fontAlgn="auto" hangingPunct="1">
              <a:spcAft>
                <a:spcPts val="7200"/>
              </a:spcAft>
              <a:buFont typeface="+mj-lt"/>
              <a:buAutoNum type="alphaLcParenR"/>
              <a:defRPr/>
            </a:pPr>
            <a:r>
              <a:rPr lang="ru-RU" b="1" dirty="0" smtClean="0"/>
              <a:t> </a:t>
            </a:r>
          </a:p>
          <a:p>
            <a:pPr marL="514350" indent="-514350" eaLnBrk="1" fontAlgn="auto" hangingPunct="1">
              <a:spcAft>
                <a:spcPts val="7200"/>
              </a:spcAft>
              <a:buFont typeface="+mj-lt"/>
              <a:buAutoNum type="alphaLcParenR"/>
              <a:defRPr/>
            </a:pPr>
            <a:r>
              <a:rPr lang="ru-RU" b="1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1000125"/>
            <a:ext cx="1500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2538" y="2214563"/>
            <a:ext cx="676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3641725"/>
            <a:ext cx="7143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30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5072063"/>
            <a:ext cx="7175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2428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38" y="39290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38" y="5357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0" y="314325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234950" y="1357313"/>
            <a:ext cx="8694738" cy="4786312"/>
          </a:xfrm>
        </p:spPr>
        <p:txBody>
          <a:bodyPr rtlCol="0">
            <a:normAutofit/>
          </a:bodyPr>
          <a:lstStyle/>
          <a:p>
            <a:pPr marL="360000" indent="-742950" eaLnBrk="1" fontAlgn="auto" hangingPunct="1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ru-RU" sz="3900" b="1" dirty="0" smtClean="0"/>
              <a:t>Произведение взаимно обратных   дробей:</a:t>
            </a:r>
            <a:endParaRPr lang="ru-RU" sz="4800" b="1" dirty="0" smtClean="0"/>
          </a:p>
          <a:p>
            <a:pPr marL="514350" indent="-514350" eaLnBrk="1" fontAlgn="auto" hangingPunct="1">
              <a:spcAft>
                <a:spcPts val="3600"/>
              </a:spcAft>
              <a:buFont typeface="+mj-lt"/>
              <a:buAutoNum type="alphaLcParenR"/>
              <a:defRPr/>
            </a:pPr>
            <a:r>
              <a:rPr lang="ru-RU" sz="4800" b="1" dirty="0" smtClean="0"/>
              <a:t> </a:t>
            </a:r>
            <a:r>
              <a:rPr lang="ru-RU" sz="4400" b="1" dirty="0" smtClean="0"/>
              <a:t>больше 1</a:t>
            </a:r>
          </a:p>
          <a:p>
            <a:pPr marL="514350" indent="-514350" eaLnBrk="1" fontAlgn="auto" hangingPunct="1">
              <a:spcAft>
                <a:spcPts val="3600"/>
              </a:spcAft>
              <a:buFont typeface="+mj-lt"/>
              <a:buAutoNum type="alphaLcParenR"/>
              <a:defRPr/>
            </a:pPr>
            <a:r>
              <a:rPr lang="ru-RU" sz="4400" b="1" dirty="0" smtClean="0"/>
              <a:t> меньше 1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4400" b="1" dirty="0" smtClean="0"/>
              <a:t> равно1</a:t>
            </a:r>
            <a:endParaRPr lang="ru-RU" sz="4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428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857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521493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2861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142875" y="1357313"/>
            <a:ext cx="9001125" cy="4786312"/>
          </a:xfrm>
        </p:spPr>
        <p:txBody>
          <a:bodyPr rtlCol="0">
            <a:normAutofit fontScale="92500"/>
          </a:bodyPr>
          <a:lstStyle/>
          <a:p>
            <a:pPr marL="360000" indent="-742950" eaLnBrk="1" fontAlgn="auto" hangingPunct="1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ru-RU" sz="3900" b="1" dirty="0" smtClean="0"/>
              <a:t>Обратным к числу            является число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marL="514350" indent="-514350" eaLnBrk="1" fontAlgn="auto" hangingPunct="1">
              <a:spcAft>
                <a:spcPts val="7200"/>
              </a:spcAft>
              <a:buFont typeface="+mj-lt"/>
              <a:buAutoNum type="alphaLcParenR"/>
              <a:defRPr/>
            </a:pPr>
            <a:r>
              <a:rPr lang="ru-RU" b="1" dirty="0" smtClean="0"/>
              <a:t> </a:t>
            </a:r>
          </a:p>
          <a:p>
            <a:pPr marL="514350" indent="-514350" eaLnBrk="1" fontAlgn="auto" hangingPunct="1">
              <a:spcAft>
                <a:spcPts val="7200"/>
              </a:spcAft>
              <a:buFont typeface="+mj-lt"/>
              <a:buAutoNum type="alphaLcParenR"/>
              <a:defRPr/>
            </a:pPr>
            <a:r>
              <a:rPr lang="ru-RU" b="1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2988" y="928688"/>
            <a:ext cx="787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071688"/>
            <a:ext cx="3222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643313"/>
            <a:ext cx="32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Прямоугольник 11"/>
          <p:cNvSpPr>
            <a:spLocks noChangeArrowheads="1"/>
          </p:cNvSpPr>
          <p:nvPr/>
        </p:nvSpPr>
        <p:spPr bwMode="auto">
          <a:xfrm>
            <a:off x="788988" y="5241925"/>
            <a:ext cx="496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alibri" pitchFamily="34" charset="0"/>
              </a:rPr>
              <a:t>1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07168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000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357187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2500313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8858250" cy="5357813"/>
          </a:xfrm>
        </p:spPr>
        <p:txBody>
          <a:bodyPr rtlCol="0">
            <a:normAutofit/>
          </a:bodyPr>
          <a:lstStyle/>
          <a:p>
            <a:pPr marL="531450" indent="-914400" eaLnBrk="1" fontAlgn="auto" hangingPunct="1"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ru-RU" sz="4400" b="1" dirty="0" smtClean="0"/>
              <a:t>Как называются компоненты действия деления?</a:t>
            </a:r>
            <a:endParaRPr lang="ru-RU" b="1" dirty="0" smtClean="0"/>
          </a:p>
          <a:p>
            <a:pPr marL="514350" indent="-514350" eaLnBrk="1" fontAlgn="auto" hangingPunct="1">
              <a:spcAft>
                <a:spcPts val="4800"/>
              </a:spcAft>
              <a:buFont typeface="+mj-lt"/>
              <a:buAutoNum type="alphaLcParenR"/>
              <a:defRPr/>
            </a:pPr>
            <a:r>
              <a:rPr lang="ru-RU" sz="3900" b="1" dirty="0" smtClean="0"/>
              <a:t> </a:t>
            </a:r>
            <a:r>
              <a:rPr lang="ru-RU" sz="4000" b="1" dirty="0" smtClean="0"/>
              <a:t>делимое, делитель, частное</a:t>
            </a:r>
            <a:endParaRPr lang="ru-RU" sz="3900" b="1" i="1" dirty="0" smtClean="0"/>
          </a:p>
          <a:p>
            <a:pPr marL="514350" indent="-514350" eaLnBrk="1" fontAlgn="auto" hangingPunct="1">
              <a:spcAft>
                <a:spcPts val="3600"/>
              </a:spcAft>
              <a:buFont typeface="+mj-lt"/>
              <a:buAutoNum type="alphaLcParenR"/>
              <a:defRPr/>
            </a:pPr>
            <a:r>
              <a:rPr lang="ru-RU" sz="3900" b="1" dirty="0" smtClean="0"/>
              <a:t> </a:t>
            </a:r>
            <a:r>
              <a:rPr lang="ru-RU" sz="4000" b="1" dirty="0" smtClean="0"/>
              <a:t>слагаемые, сумма</a:t>
            </a:r>
            <a:endParaRPr lang="ru-RU" sz="3900" b="1" i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3900" b="1" dirty="0" smtClean="0"/>
              <a:t> </a:t>
            </a:r>
            <a:r>
              <a:rPr lang="ru-RU" sz="4000" b="1" dirty="0" smtClean="0"/>
              <a:t>множители, произведение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07193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42925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2714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3571875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142875" y="1000125"/>
            <a:ext cx="8858250" cy="5357813"/>
          </a:xfrm>
        </p:spPr>
        <p:txBody>
          <a:bodyPr rtlCol="0">
            <a:normAutofit fontScale="85000" lnSpcReduction="20000"/>
          </a:bodyPr>
          <a:lstStyle/>
          <a:p>
            <a:pPr marL="531450" indent="-914400" eaLnBrk="1" fontAlgn="auto" hangingPunct="1"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ru-RU" sz="4600" b="1" dirty="0" smtClean="0"/>
              <a:t>Разделить число </a:t>
            </a:r>
            <a:r>
              <a:rPr lang="ru-RU" sz="4600" b="1" i="1" dirty="0" err="1" smtClean="0"/>
              <a:t>a</a:t>
            </a:r>
            <a:r>
              <a:rPr lang="ru-RU" sz="4600" b="1" dirty="0" smtClean="0"/>
              <a:t> на число </a:t>
            </a:r>
            <a:r>
              <a:rPr lang="ru-RU" sz="4600" b="1" i="1" dirty="0" err="1" smtClean="0"/>
              <a:t>b</a:t>
            </a:r>
            <a:r>
              <a:rPr lang="ru-RU" sz="4600" b="1" dirty="0" smtClean="0"/>
              <a:t> – это значит: </a:t>
            </a:r>
            <a:endParaRPr lang="ru-RU" sz="3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marL="514350" indent="-514350" eaLnBrk="1" fontAlgn="auto" hangingPunct="1">
              <a:spcAft>
                <a:spcPts val="4800"/>
              </a:spcAft>
              <a:buFont typeface="+mj-lt"/>
              <a:buAutoNum type="alphaLcParenR"/>
              <a:defRPr/>
            </a:pPr>
            <a:r>
              <a:rPr lang="ru-RU" sz="3900" b="1" dirty="0" smtClean="0"/>
              <a:t> найти такое число </a:t>
            </a:r>
            <a:r>
              <a:rPr lang="ru-RU" sz="3900" b="1" i="1" dirty="0" err="1" smtClean="0"/>
              <a:t>x</a:t>
            </a:r>
            <a:r>
              <a:rPr lang="ru-RU" sz="3900" b="1" dirty="0" smtClean="0"/>
              <a:t>, которое при умножении на </a:t>
            </a:r>
            <a:r>
              <a:rPr lang="en-US" sz="3900" b="1" i="1" dirty="0" smtClean="0"/>
              <a:t>a</a:t>
            </a:r>
            <a:r>
              <a:rPr lang="ru-RU" sz="3900" b="1" dirty="0" smtClean="0"/>
              <a:t> дает </a:t>
            </a:r>
            <a:r>
              <a:rPr lang="en-US" sz="3900" b="1" i="1" dirty="0" smtClean="0"/>
              <a:t>b</a:t>
            </a:r>
            <a:endParaRPr lang="ru-RU" sz="3900" b="1" i="1" dirty="0" smtClean="0"/>
          </a:p>
          <a:p>
            <a:pPr marL="514350" indent="-514350" eaLnBrk="1" fontAlgn="auto" hangingPunct="1">
              <a:spcAft>
                <a:spcPts val="3600"/>
              </a:spcAft>
              <a:buFont typeface="+mj-lt"/>
              <a:buAutoNum type="alphaLcParenR"/>
              <a:defRPr/>
            </a:pPr>
            <a:r>
              <a:rPr lang="ru-RU" sz="3900" b="1" dirty="0" smtClean="0"/>
              <a:t> найти такое число </a:t>
            </a:r>
            <a:r>
              <a:rPr lang="ru-RU" sz="3900" b="1" i="1" dirty="0" err="1" smtClean="0"/>
              <a:t>x</a:t>
            </a:r>
            <a:r>
              <a:rPr lang="ru-RU" sz="3900" b="1" dirty="0" smtClean="0"/>
              <a:t>, которое при умножении на </a:t>
            </a:r>
            <a:r>
              <a:rPr lang="en-US" sz="3900" b="1" i="1" dirty="0" smtClean="0"/>
              <a:t>b</a:t>
            </a:r>
            <a:r>
              <a:rPr lang="ru-RU" sz="3900" b="1" dirty="0" smtClean="0"/>
              <a:t> дает </a:t>
            </a:r>
            <a:r>
              <a:rPr lang="en-US" sz="3900" b="1" i="1" dirty="0" smtClean="0"/>
              <a:t>a</a:t>
            </a:r>
            <a:endParaRPr lang="ru-RU" sz="3900" b="1" i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ru-RU" sz="3900" b="1" dirty="0" smtClean="0"/>
              <a:t> найти такое число </a:t>
            </a:r>
            <a:r>
              <a:rPr lang="ru-RU" sz="3900" b="1" i="1" dirty="0" err="1" smtClean="0"/>
              <a:t>x</a:t>
            </a:r>
            <a:r>
              <a:rPr lang="ru-RU" sz="3900" b="1" dirty="0" smtClean="0"/>
              <a:t>, которое при </a:t>
            </a:r>
            <a:br>
              <a:rPr lang="ru-RU" sz="3900" b="1" dirty="0" smtClean="0"/>
            </a:br>
            <a:r>
              <a:rPr lang="ru-RU" sz="3900" b="1" dirty="0" smtClean="0"/>
              <a:t>делении на </a:t>
            </a:r>
            <a:r>
              <a:rPr lang="en-US" sz="3900" b="1" i="1" dirty="0" smtClean="0"/>
              <a:t>b</a:t>
            </a:r>
            <a:r>
              <a:rPr lang="en-US" sz="3900" b="1" dirty="0" smtClean="0"/>
              <a:t> </a:t>
            </a:r>
            <a:r>
              <a:rPr lang="ru-RU" sz="3900" b="1" dirty="0" smtClean="0"/>
              <a:t>дает </a:t>
            </a:r>
            <a:r>
              <a:rPr lang="en-US" sz="3900" b="1" i="1" dirty="0" smtClean="0"/>
              <a:t>a</a:t>
            </a:r>
            <a:endParaRPr lang="ru-RU" sz="39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22145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357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378618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3143250"/>
            <a:ext cx="20716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3999" cy="458115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Критерии оценок: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457557"/>
          <a:ext cx="8572560" cy="46860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86280"/>
                <a:gridCol w="4286280"/>
              </a:tblGrid>
              <a:tr h="112514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 баллов - «5»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Молодец!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2514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 баллов - «4»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Хорошо!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2514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  балла - «3»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Надо постараться!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2514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0-3 баллов - «2» 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унывай, 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всё получиться!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Zelenye-volny</Template>
  <TotalTime>1155</TotalTime>
  <Words>550</Words>
  <Application>Microsoft Office PowerPoint</Application>
  <PresentationFormat>Экран (4:3)</PresentationFormat>
  <Paragraphs>209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Деление дробей</vt:lpstr>
      <vt:lpstr>“Образован не тот, кто много знает, а тот, кто хочет много знать и умеет добывать эти знания“</vt:lpstr>
      <vt:lpstr>Выполните задания теста: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оценок:</vt:lpstr>
      <vt:lpstr>Презентация PowerPoint</vt:lpstr>
      <vt:lpstr>Решите задачу: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примеры:</vt:lpstr>
      <vt:lpstr>Выполните задание из учебника:</vt:lpstr>
      <vt:lpstr>Найдите примеры с ошибкой:</vt:lpstr>
      <vt:lpstr>Расшифруйте слово: запишите соответствующую букву в клетку таблицы с правильным ответом</vt:lpstr>
      <vt:lpstr>Презентация PowerPoint</vt:lpstr>
      <vt:lpstr>Презентация PowerPoint</vt:lpstr>
      <vt:lpstr>Презентация PowerPoint</vt:lpstr>
      <vt:lpstr>“Образован не тот, кто много знает, а тот, кто хочет много знать, и умеет добывать эти знания“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дробей</dc:title>
  <dc:creator>Алина</dc:creator>
  <cp:lastModifiedBy>kabinet</cp:lastModifiedBy>
  <cp:revision>197</cp:revision>
  <dcterms:created xsi:type="dcterms:W3CDTF">2016-04-02T14:56:12Z</dcterms:created>
  <dcterms:modified xsi:type="dcterms:W3CDTF">2017-01-08T16:28:17Z</dcterms:modified>
</cp:coreProperties>
</file>