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35"/>
  </p:notesMasterIdLst>
  <p:sldIdLst>
    <p:sldId id="350" r:id="rId2"/>
    <p:sldId id="349" r:id="rId3"/>
    <p:sldId id="282" r:id="rId4"/>
    <p:sldId id="281" r:id="rId5"/>
    <p:sldId id="283" r:id="rId6"/>
    <p:sldId id="351" r:id="rId7"/>
    <p:sldId id="323" r:id="rId8"/>
    <p:sldId id="284" r:id="rId9"/>
    <p:sldId id="324" r:id="rId10"/>
    <p:sldId id="352" r:id="rId11"/>
    <p:sldId id="353" r:id="rId12"/>
    <p:sldId id="313" r:id="rId13"/>
    <p:sldId id="314" r:id="rId14"/>
    <p:sldId id="295" r:id="rId15"/>
    <p:sldId id="359" r:id="rId16"/>
    <p:sldId id="354" r:id="rId17"/>
    <p:sldId id="288" r:id="rId18"/>
    <p:sldId id="317" r:id="rId19"/>
    <p:sldId id="355" r:id="rId20"/>
    <p:sldId id="297" r:id="rId21"/>
    <p:sldId id="356" r:id="rId22"/>
    <p:sldId id="326" r:id="rId23"/>
    <p:sldId id="299" r:id="rId24"/>
    <p:sldId id="300" r:id="rId25"/>
    <p:sldId id="319" r:id="rId26"/>
    <p:sldId id="320" r:id="rId27"/>
    <p:sldId id="296" r:id="rId28"/>
    <p:sldId id="343" r:id="rId29"/>
    <p:sldId id="302" r:id="rId30"/>
    <p:sldId id="344" r:id="rId31"/>
    <p:sldId id="301" r:id="rId32"/>
    <p:sldId id="303" r:id="rId33"/>
    <p:sldId id="360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924" autoAdjust="0"/>
    <p:restoredTop sz="87485" autoAdjust="0"/>
  </p:normalViewPr>
  <p:slideViewPr>
    <p:cSldViewPr snapToObjects="1">
      <p:cViewPr varScale="1">
        <p:scale>
          <a:sx n="63" d="100"/>
          <a:sy n="63" d="100"/>
        </p:scale>
        <p:origin x="-136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185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557BF6C-599C-41AD-86A3-C22057A585EB}" type="datetimeFigureOut">
              <a:rPr lang="ru-RU"/>
              <a:pPr>
                <a:defRPr/>
              </a:pPr>
              <a:t>08.01.2017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73C01B7-4DF8-41E9-8B58-134848CE92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3C01B7-4DF8-41E9-8B58-134848CE923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9C159F-385E-4F07-9300-D079A29F425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92EF3C-72A1-41BA-B2D8-94D9E8C9F6C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FEFBC-8DF2-4121-96BA-A3D8EBA160C3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557A4-2FDA-49D0-8985-82CF3C3032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E4D2B-0416-415C-AEAF-8AF565ABE29D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C18DA-F3FF-46A1-B21F-C09CFAAC4E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89F14-BEE4-4023-A913-1AE0032E5D47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AA0D-7AA9-44B1-B2C1-8B82E9479F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301625" y="228600"/>
            <a:ext cx="8540750" cy="5870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3048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60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80E082-A090-405D-BE40-E5AEEEC2D9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0EF15-5668-4D9A-8FA1-EF40F70D30A9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04A9CF-1744-492F-A414-E16FE30FDD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461C0-6956-4630-AC6F-9B1F935A5E0C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4FA85-5062-45F8-BC01-A659BF57DD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77A91-DCF8-4B82-B15C-4D3E9F996DDC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0DF42-DDDD-4726-B39E-DBCE0AB1E8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1F64D-684E-481C-A14B-01D8D4ACA9D8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EB6CB-7125-4B20-A4B0-9729B608FE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81D9F-4B89-4043-829E-B1CD29B44BBD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41A6C-FEC1-4AFB-9A75-337F4BC0FF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EA2F9-1B3A-46BC-8B6F-102DDC2AD475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BFD1A-ACD7-4823-BB0C-F11BC16125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CBF66-D055-4086-90C0-18BCA1A6FB9F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2156B-9074-4535-A6D6-8CF4CBA055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85375-6504-4069-878F-26618F17DB80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1CF85-6FA2-413F-BF78-8CF4DCE7FD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ABCAE52-A9FB-42A8-93EE-87FB5D3744F9}" type="datetimeFigureOut">
              <a:rPr lang="en-US"/>
              <a:pPr>
                <a:defRPr/>
              </a:pPr>
              <a:t>1/8/2017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8A93976-829E-49FC-A20B-407BDECCB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1" r:id="rId4"/>
    <p:sldLayoutId id="2147483777" r:id="rId5"/>
    <p:sldLayoutId id="2147483772" r:id="rId6"/>
    <p:sldLayoutId id="2147483778" r:id="rId7"/>
    <p:sldLayoutId id="2147483779" r:id="rId8"/>
    <p:sldLayoutId id="2147483780" r:id="rId9"/>
    <p:sldLayoutId id="2147483773" r:id="rId10"/>
    <p:sldLayoutId id="2147483781" r:id="rId11"/>
    <p:sldLayoutId id="214748378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NatexD\Desktop\&#1053;&#1040;%20&#1057;&#1040;&#1049;&#1058;\&#1047;&#1086;&#1083;&#1086;&#1090;&#1086;&#1077;%20&#1050;&#1086;&#1083;&#1100;&#1094;&#1086;%20&#1056;&#1086;&#1089;&#1089;&#1080;&#1080;\&#1056;&#1086;&#1089;&#1090;&#1086;&#1074;&#1089;&#1082;&#1080;&#1077;%20&#1082;&#1086;&#1083;&#1086;&#1082;&#1086;&#1083;&#1100;&#1085;&#1099;&#1077;%20&#1079;&#1074;&#1086;&#1085;&#1099;%20-%20&#1042;&#1086;&#1089;&#1082;&#1088;&#1077;&#1089;&#1085;&#1099;&#1081;%20&#1087;&#1077;&#1088;&#1077;&#1079;&#1074;&#1086;&#1085;%20(mp3ostrov.com).mp3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2057400"/>
            <a:ext cx="8229600" cy="1295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                 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</a:t>
            </a:r>
            <a:br>
              <a:rPr lang="ru-RU" sz="4800" dirty="0" smtClean="0"/>
            </a:br>
            <a:r>
              <a:rPr lang="ru-RU" sz="4800" dirty="0" smtClean="0"/>
              <a:t> </a:t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  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066800"/>
            <a:ext cx="8229600" cy="3662541"/>
          </a:xfrm>
          <a:prstGeom prst="rect">
            <a:avLst/>
          </a:prstGeom>
          <a:ln>
            <a:solidFill>
              <a:srgbClr val="FFFF00"/>
            </a:solidFill>
          </a:ln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Тема:</a:t>
            </a:r>
            <a:r>
              <a:rPr lang="ru-RU" sz="72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 </a:t>
            </a:r>
          </a:p>
          <a:p>
            <a:pPr algn="ctr">
              <a:defRPr/>
            </a:pPr>
            <a:r>
              <a:rPr lang="ru-RU" sz="66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«</a:t>
            </a:r>
            <a:r>
              <a:rPr lang="ru-RU" sz="72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yrillicOld" pitchFamily="2" charset="0"/>
              </a:rPr>
              <a:t>З</a:t>
            </a:r>
            <a:r>
              <a:rPr lang="ru-RU" sz="5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yrillicOld" pitchFamily="2" charset="0"/>
              </a:rPr>
              <a:t>олотое   </a:t>
            </a:r>
            <a:r>
              <a:rPr lang="ru-RU" sz="80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yrillicOld" pitchFamily="2" charset="0"/>
              </a:rPr>
              <a:t>К</a:t>
            </a:r>
            <a:r>
              <a:rPr lang="ru-RU" sz="5400" b="1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yrillicOld" pitchFamily="2" charset="0"/>
              </a:rPr>
              <a:t>ольцо</a:t>
            </a:r>
            <a:r>
              <a:rPr lang="ru-RU" sz="5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yrillicOld" pitchFamily="2" charset="0"/>
              </a:rPr>
              <a:t>» </a:t>
            </a:r>
            <a:r>
              <a:rPr lang="ru-RU" sz="80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yrillicOld" pitchFamily="2" charset="0"/>
              </a:rPr>
              <a:t>Р</a:t>
            </a:r>
            <a:r>
              <a:rPr lang="ru-RU" sz="5400" b="1" i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yrillicOld" pitchFamily="2" charset="0"/>
              </a:rPr>
              <a:t>оссии</a:t>
            </a:r>
            <a:endParaRPr lang="ru-RU" sz="4800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yrillicOld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80426" y="5181600"/>
            <a:ext cx="6784613" cy="1323439"/>
          </a:xfrm>
          <a:prstGeom prst="rect">
            <a:avLst/>
          </a:prstGeom>
          <a:noFill/>
          <a:effectLst>
            <a:glow rad="101600">
              <a:srgbClr val="FFFF00">
                <a:alpha val="60000"/>
              </a:srgbClr>
            </a:glow>
          </a:effectLst>
        </p:spPr>
        <p:txBody>
          <a:bodyPr wrap="none" rtlCol="0">
            <a:spAutoFit/>
          </a:bodyPr>
          <a:lstStyle/>
          <a:p>
            <a:pPr algn="ctr"/>
            <a:r>
              <a:rPr lang="ru-RU" sz="2000" b="1" i="1" smtClean="0"/>
              <a:t> </a:t>
            </a:r>
            <a:r>
              <a:rPr lang="ru-RU" sz="2000" b="1" i="1" dirty="0" smtClean="0"/>
              <a:t>занятие  для учащихся 3-5 классов</a:t>
            </a:r>
          </a:p>
          <a:p>
            <a:pPr algn="ctr"/>
            <a:r>
              <a:rPr lang="ru-RU" sz="2000" b="1" i="1" dirty="0" smtClean="0"/>
              <a:t>по книге Нины Орловой «Золотое Кольцо России»</a:t>
            </a:r>
          </a:p>
          <a:p>
            <a:pPr algn="ctr"/>
            <a:r>
              <a:rPr lang="ru-RU" sz="2000" b="1" i="1" dirty="0" smtClean="0"/>
              <a:t>Подготовила учитель начальных классов</a:t>
            </a:r>
          </a:p>
          <a:p>
            <a:pPr algn="ctr"/>
            <a:r>
              <a:rPr lang="ru-RU" sz="2000" b="1" i="1" dirty="0" smtClean="0"/>
              <a:t>Фомина Наталья Александровна</a:t>
            </a:r>
            <a:endParaRPr lang="ru-RU" sz="20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</a:t>
            </a:r>
            <a:r>
              <a:rPr lang="ru-RU" dirty="0" err="1" smtClean="0"/>
              <a:t>Никитский</a:t>
            </a:r>
            <a:r>
              <a:rPr lang="ru-RU" dirty="0" smtClean="0"/>
              <a:t> монастырь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TX-1000\Downloads\Никитский монастырь.jpg"/>
          <p:cNvPicPr>
            <a:picLocks noChangeAspect="1" noChangeArrowheads="1"/>
          </p:cNvPicPr>
          <p:nvPr/>
        </p:nvPicPr>
        <p:blipFill>
          <a:blip r:embed="rId2" cstate="print"/>
          <a:srcRect t="7711" b="6727"/>
          <a:stretch>
            <a:fillRect/>
          </a:stretch>
        </p:blipFill>
        <p:spPr bwMode="auto">
          <a:xfrm>
            <a:off x="304800" y="1295400"/>
            <a:ext cx="8458200" cy="5241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Троицкий собор Данилова монастыря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TX-1000\Downloads\Троицкий собор данилова Монастыр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1755775"/>
            <a:ext cx="5765800" cy="432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        </a:t>
            </a:r>
            <a:r>
              <a:rPr lang="ru-RU" dirty="0" err="1" smtClean="0"/>
              <a:t>Горицкий</a:t>
            </a:r>
            <a:r>
              <a:rPr lang="ru-RU" dirty="0" smtClean="0"/>
              <a:t> монастырь</a:t>
            </a:r>
            <a:endParaRPr lang="ru-RU" dirty="0"/>
          </a:p>
        </p:txBody>
      </p:sp>
      <p:pic>
        <p:nvPicPr>
          <p:cNvPr id="4" name="Содержимое 3" descr="img006 коррекц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679" t="5952" b="9524"/>
          <a:stretch>
            <a:fillRect/>
          </a:stretch>
        </p:blipFill>
        <p:spPr>
          <a:xfrm>
            <a:off x="304800" y="1295400"/>
            <a:ext cx="8305800" cy="54102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yrillicOld" pitchFamily="2" charset="0"/>
              </a:rPr>
              <a:t>                     </a:t>
            </a:r>
            <a:r>
              <a:rPr lang="ru-RU" sz="5400" dirty="0" smtClean="0">
                <a:latin typeface="CyrillicOld" pitchFamily="2" charset="0"/>
              </a:rPr>
              <a:t>Р</a:t>
            </a:r>
            <a:r>
              <a:rPr lang="ru-RU" dirty="0" smtClean="0">
                <a:latin typeface="CyrillicOld" pitchFamily="2" charset="0"/>
              </a:rPr>
              <a:t>остов </a:t>
            </a:r>
            <a:r>
              <a:rPr lang="ru-RU" sz="5300" dirty="0" smtClean="0">
                <a:latin typeface="CyrillicOld" pitchFamily="2" charset="0"/>
              </a:rPr>
              <a:t>В</a:t>
            </a:r>
            <a:r>
              <a:rPr lang="ru-RU" dirty="0" smtClean="0">
                <a:latin typeface="CyrillicOld" pitchFamily="2" charset="0"/>
              </a:rPr>
              <a:t>еликий</a:t>
            </a:r>
            <a:endParaRPr lang="ru-RU" dirty="0">
              <a:latin typeface="CyrillicOld" pitchFamily="2" charset="0"/>
            </a:endParaRPr>
          </a:p>
        </p:txBody>
      </p:sp>
      <p:pic>
        <p:nvPicPr>
          <p:cNvPr id="4" name="Содержимое 3" descr="img007 коррекц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74" t="4384" r="2374" b="13118"/>
          <a:stretch>
            <a:fillRect/>
          </a:stretch>
        </p:blipFill>
        <p:spPr>
          <a:xfrm>
            <a:off x="111967" y="1216260"/>
            <a:ext cx="8879633" cy="5641740"/>
          </a:xfrm>
        </p:spPr>
      </p:pic>
      <p:sp>
        <p:nvSpPr>
          <p:cNvPr id="5" name="TextBox 4"/>
          <p:cNvSpPr txBox="1"/>
          <p:nvPr/>
        </p:nvSpPr>
        <p:spPr>
          <a:xfrm>
            <a:off x="7523891" y="5726668"/>
            <a:ext cx="1467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Озеро </a:t>
            </a:r>
            <a:r>
              <a:rPr lang="ru-RU" dirty="0" err="1" smtClean="0">
                <a:solidFill>
                  <a:schemeClr val="bg1"/>
                </a:solidFill>
              </a:rPr>
              <a:t>Неро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Содержимое 3" descr="img008 коррекция коррекция.jpg"/>
          <p:cNvPicPr>
            <a:picLocks noChangeAspect="1"/>
          </p:cNvPicPr>
          <p:nvPr/>
        </p:nvPicPr>
        <p:blipFill>
          <a:blip r:embed="rId3" cstate="print"/>
          <a:srcRect r="36842"/>
          <a:stretch>
            <a:fillRect/>
          </a:stretch>
        </p:blipFill>
        <p:spPr bwMode="auto">
          <a:xfrm>
            <a:off x="111967" y="1295401"/>
            <a:ext cx="887963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62000" y="381000"/>
            <a:ext cx="8229600" cy="609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Церковь Воскресения Христова</a:t>
            </a:r>
            <a:br>
              <a:rPr lang="ru-RU" dirty="0" smtClean="0"/>
            </a:br>
            <a:r>
              <a:rPr lang="ru-RU" dirty="0" smtClean="0"/>
              <a:t>        и Успенский собор в Кремле</a:t>
            </a:r>
            <a:endParaRPr lang="ru-RU" dirty="0"/>
          </a:p>
        </p:txBody>
      </p:sp>
      <p:sp>
        <p:nvSpPr>
          <p:cNvPr id="27651" name="Содержимое 1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265237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4098" name="Picture 2" descr="C:\Users\TX-1000\Downloads\Церковь Воскресения Христова Рост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371600"/>
            <a:ext cx="7620000" cy="53467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yrillicOld" pitchFamily="2" charset="0"/>
              </a:rPr>
              <a:t>             Ростовские звоны</a:t>
            </a:r>
            <a:endParaRPr lang="ru-RU" dirty="0">
              <a:latin typeface="CyrillicOld" pitchFamily="2" charset="0"/>
            </a:endParaRPr>
          </a:p>
        </p:txBody>
      </p:sp>
      <p:pic>
        <p:nvPicPr>
          <p:cNvPr id="4" name="Содержимое 3" descr="img008 коррекция коррекци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70358" t="-1136"/>
          <a:stretch>
            <a:fillRect/>
          </a:stretch>
        </p:blipFill>
        <p:spPr>
          <a:xfrm>
            <a:off x="914401" y="1257300"/>
            <a:ext cx="4648200" cy="5486400"/>
          </a:xfrm>
        </p:spPr>
      </p:pic>
      <p:sp>
        <p:nvSpPr>
          <p:cNvPr id="5" name="TextBox 4"/>
          <p:cNvSpPr txBox="1"/>
          <p:nvPr/>
        </p:nvSpPr>
        <p:spPr>
          <a:xfrm>
            <a:off x="6432657" y="2209800"/>
            <a:ext cx="19499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+mn-lt"/>
              </a:rPr>
              <a:t>     </a:t>
            </a:r>
            <a:r>
              <a:rPr lang="ru-RU" b="1" dirty="0" smtClean="0">
                <a:latin typeface="+mn-lt"/>
              </a:rPr>
              <a:t>Звонница </a:t>
            </a:r>
          </a:p>
          <a:p>
            <a:r>
              <a:rPr lang="ru-RU" b="1" dirty="0" smtClean="0">
                <a:latin typeface="+mn-lt"/>
              </a:rPr>
              <a:t>Ростова Великого</a:t>
            </a:r>
            <a:endParaRPr lang="ru-RU" b="1" dirty="0">
              <a:latin typeface="+mn-lt"/>
            </a:endParaRPr>
          </a:p>
        </p:txBody>
      </p:sp>
      <p:pic>
        <p:nvPicPr>
          <p:cNvPr id="6146" name="Picture 2" descr="C:\Users\TX-1000\Downloads\Колокол на звонницем в Кремле Росто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69082" y="2856131"/>
            <a:ext cx="2644636" cy="2895600"/>
          </a:xfrm>
          <a:prstGeom prst="rect">
            <a:avLst/>
          </a:prstGeom>
          <a:noFill/>
        </p:spPr>
      </p:pic>
      <p:pic>
        <p:nvPicPr>
          <p:cNvPr id="7" name="Ростовские колокольные звоны - Воскресный перезвон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86800" y="64389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443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Богоявленский монастырь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C:\Users\TX-1000\Downloads\Богоявленский монастырь в Ростов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554163"/>
            <a:ext cx="7620000" cy="516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3429000" cy="914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yrillicOld" pitchFamily="2" charset="0"/>
              </a:rPr>
              <a:t>г. </a:t>
            </a:r>
            <a:r>
              <a:rPr lang="ru-RU" sz="4800" dirty="0" smtClean="0">
                <a:latin typeface="CyrillicOld" pitchFamily="2" charset="0"/>
              </a:rPr>
              <a:t>Я</a:t>
            </a:r>
            <a:r>
              <a:rPr lang="ru-RU" dirty="0" smtClean="0">
                <a:latin typeface="CyrillicOld" pitchFamily="2" charset="0"/>
              </a:rPr>
              <a:t>рославль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5257800"/>
            <a:ext cx="8686800" cy="45259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                                                                         </a:t>
            </a:r>
          </a:p>
        </p:txBody>
      </p:sp>
      <p:pic>
        <p:nvPicPr>
          <p:cNvPr id="8196" name="Picture 4" descr="61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274001"/>
            <a:ext cx="505968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381000" y="3920945"/>
            <a:ext cx="283368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Constantia" pitchFamily="18" charset="0"/>
              </a:rPr>
              <a:t>Самый крупный</a:t>
            </a:r>
          </a:p>
          <a:p>
            <a:pPr algn="ctr"/>
            <a:r>
              <a:rPr lang="ru-RU" sz="2800" dirty="0">
                <a:latin typeface="Constantia" pitchFamily="18" charset="0"/>
              </a:rPr>
              <a:t>город Золотого</a:t>
            </a:r>
          </a:p>
          <a:p>
            <a:pPr algn="ctr"/>
            <a:r>
              <a:rPr lang="ru-RU" sz="2800" dirty="0">
                <a:latin typeface="Constantia" pitchFamily="18" charset="0"/>
              </a:rPr>
              <a:t>Кольца. Он был</a:t>
            </a:r>
          </a:p>
          <a:p>
            <a:pPr algn="ctr"/>
            <a:r>
              <a:rPr lang="ru-RU" sz="2800" dirty="0">
                <a:latin typeface="Constantia" pitchFamily="18" charset="0"/>
              </a:rPr>
              <a:t>основан князем</a:t>
            </a:r>
          </a:p>
          <a:p>
            <a:pPr algn="ctr"/>
            <a:r>
              <a:rPr lang="ru-RU" sz="2800" dirty="0">
                <a:latin typeface="Constantia" pitchFamily="18" charset="0"/>
              </a:rPr>
              <a:t>Ярославом</a:t>
            </a:r>
          </a:p>
          <a:p>
            <a:pPr algn="ctr"/>
            <a:r>
              <a:rPr lang="ru-RU" sz="2800" dirty="0">
                <a:latin typeface="Constantia" pitchFamily="18" charset="0"/>
              </a:rPr>
              <a:t>Мудрым. </a:t>
            </a:r>
          </a:p>
        </p:txBody>
      </p:sp>
      <p:pic>
        <p:nvPicPr>
          <p:cNvPr id="26630" name="Рисунок 5" descr="img010 коррекция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1032646"/>
            <a:ext cx="2833686" cy="288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81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</a:t>
            </a:r>
            <a:r>
              <a:rPr lang="ru-RU" dirty="0" smtClean="0">
                <a:latin typeface="CyrillicOld" pitchFamily="2" charset="0"/>
              </a:rPr>
              <a:t>Церковь Богоявления, 17 век</a:t>
            </a:r>
            <a:endParaRPr lang="ru-RU" dirty="0">
              <a:latin typeface="CyrillicOld" pitchFamily="2" charset="0"/>
            </a:endParaRPr>
          </a:p>
        </p:txBody>
      </p:sp>
      <p:pic>
        <p:nvPicPr>
          <p:cNvPr id="28676" name="Рисунок 4" descr="img009 коррекция коррекция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914400"/>
            <a:ext cx="8001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r>
              <a:rPr lang="ru-RU" dirty="0" err="1" smtClean="0"/>
              <a:t>Спасо</a:t>
            </a:r>
            <a:r>
              <a:rPr lang="ru-RU" dirty="0" smtClean="0"/>
              <a:t>- Преображенский собор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TX-1000\Downloads\Спасопреобр собор в Ярославл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5029" y="1295400"/>
            <a:ext cx="4259569" cy="5562600"/>
          </a:xfrm>
          <a:prstGeom prst="rect">
            <a:avLst/>
          </a:prstGeom>
          <a:noFill/>
        </p:spPr>
      </p:pic>
      <p:pic>
        <p:nvPicPr>
          <p:cNvPr id="7171" name="Picture 3" descr="C:\Users\TX-1000\Downloads\первое издание слова о полку при петре 1.JPG"/>
          <p:cNvPicPr>
            <a:picLocks noChangeAspect="1" noChangeArrowheads="1"/>
          </p:cNvPicPr>
          <p:nvPr/>
        </p:nvPicPr>
        <p:blipFill>
          <a:blip r:embed="rId3" cstate="print"/>
          <a:srcRect l="6131" b="11855"/>
          <a:stretch>
            <a:fillRect/>
          </a:stretch>
        </p:blipFill>
        <p:spPr bwMode="auto">
          <a:xfrm>
            <a:off x="7086600" y="1295400"/>
            <a:ext cx="1905000" cy="1197429"/>
          </a:xfrm>
          <a:prstGeom prst="rect">
            <a:avLst/>
          </a:prstGeom>
          <a:noFill/>
        </p:spPr>
      </p:pic>
      <p:pic>
        <p:nvPicPr>
          <p:cNvPr id="7172" name="Picture 4" descr="C:\Users\TX-1000\Downloads\Минин и пожарск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64930" y="3733800"/>
            <a:ext cx="2879070" cy="3124200"/>
          </a:xfrm>
          <a:prstGeom prst="rect">
            <a:avLst/>
          </a:prstGeom>
          <a:noFill/>
        </p:spPr>
      </p:pic>
      <p:pic>
        <p:nvPicPr>
          <p:cNvPr id="7173" name="Picture 5" descr="C:\Users\TX-1000\Downloads\Толгская Божья Матерь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30" y="1295400"/>
            <a:ext cx="1981200" cy="262702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669489" y="3306763"/>
            <a:ext cx="2481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Минин и Пожарский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83830" y="3922424"/>
            <a:ext cx="16103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Богоматерь </a:t>
            </a:r>
          </a:p>
          <a:p>
            <a:r>
              <a:rPr lang="ru-RU" b="1" dirty="0" smtClean="0"/>
              <a:t>Толгская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6324599" y="2492829"/>
            <a:ext cx="28194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Издание «Слово о Полку Игореве» времён Петра 1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219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yrillicOld" pitchFamily="2" charset="0"/>
              </a:rPr>
              <a:t>Мой словарь</a:t>
            </a:r>
            <a:endParaRPr lang="ru-RU" dirty="0">
              <a:latin typeface="CyrillicOld" pitchFamily="2" charset="0"/>
            </a:endParaRPr>
          </a:p>
        </p:txBody>
      </p:sp>
      <p:sp>
        <p:nvSpPr>
          <p:cNvPr id="8194" name="Содержимое 1"/>
          <p:cNvSpPr>
            <a:spLocks noGrp="1"/>
          </p:cNvSpPr>
          <p:nvPr>
            <p:ph idx="1"/>
          </p:nvPr>
        </p:nvSpPr>
        <p:spPr>
          <a:xfrm>
            <a:off x="401638" y="762000"/>
            <a:ext cx="8458200" cy="5664200"/>
          </a:xfrm>
        </p:spPr>
        <p:txBody>
          <a:bodyPr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CyrillicOld" pitchFamily="2" charset="0"/>
              </a:rPr>
              <a:t>Памятник-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>
              <a:latin typeface="CyrillicOld" pitchFamily="2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CyrillicOld" pitchFamily="2" charset="0"/>
              </a:rPr>
              <a:t>Культура-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>
              <a:latin typeface="CyrillicOld" pitchFamily="2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CyrillicOld" pitchFamily="2" charset="0"/>
              </a:rPr>
              <a:t>Архитектура (зодчество) –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>
              <a:latin typeface="CyrillicOld" pitchFamily="2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CyrillicOld" pitchFamily="2" charset="0"/>
              </a:rPr>
              <a:t>Памятники архитектуры </a:t>
            </a:r>
            <a:r>
              <a:rPr lang="ru-RU" dirty="0" smtClean="0"/>
              <a:t>–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>
              <a:latin typeface="CyrillicOld" pitchFamily="2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CyrillicOld" pitchFamily="2" charset="0"/>
              </a:rPr>
              <a:t>Собор</a:t>
            </a:r>
            <a:r>
              <a:rPr lang="ru-RU" dirty="0" smtClean="0"/>
              <a:t> –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>
              <a:latin typeface="CyrillicOld" pitchFamily="2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CyrillicOld" pitchFamily="2" charset="0"/>
              </a:rPr>
              <a:t>Икона</a:t>
            </a:r>
            <a:r>
              <a:rPr lang="ru-RU" b="1" dirty="0" smtClean="0"/>
              <a:t> – </a:t>
            </a:r>
            <a:r>
              <a:rPr lang="ru-RU" sz="3800" dirty="0" smtClean="0">
                <a:latin typeface="Constantia" pitchFamily="18" charset="0"/>
              </a:rPr>
              <a:t>написанное</a:t>
            </a:r>
            <a:r>
              <a:rPr lang="ru-RU" dirty="0" smtClean="0">
                <a:latin typeface="Constantia" pitchFamily="18" charset="0"/>
              </a:rPr>
              <a:t> </a:t>
            </a:r>
            <a:r>
              <a:rPr lang="ru-RU" sz="3800" dirty="0" smtClean="0">
                <a:latin typeface="Constantia" pitchFamily="18" charset="0"/>
              </a:rPr>
              <a:t>красками изображение святых</a:t>
            </a:r>
            <a:endParaRPr lang="ru-RU" sz="2000" dirty="0" smtClean="0">
              <a:latin typeface="Constantia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b="1" dirty="0" smtClean="0"/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dirty="0" smtClean="0"/>
              <a:t>      </a:t>
            </a:r>
            <a:r>
              <a:rPr lang="ru-RU" dirty="0" smtClean="0">
                <a:latin typeface="CyrillicOld" pitchFamily="2" charset="0"/>
              </a:rPr>
              <a:t>Монастырь –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>
              <a:latin typeface="CyrillicOld" pitchFamily="2" charset="0"/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CyrillicOld" pitchFamily="2" charset="0"/>
              </a:rPr>
              <a:t>Звонница  </a:t>
            </a:r>
            <a:r>
              <a:rPr lang="ru-RU" dirty="0" smtClean="0"/>
              <a:t>-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CyrillicOld" pitchFamily="2" charset="0"/>
              </a:rPr>
              <a:t>Фреска </a:t>
            </a:r>
            <a:r>
              <a:rPr lang="ru-RU" dirty="0" smtClean="0"/>
              <a:t>- 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362200" y="604837"/>
            <a:ext cx="6602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Constantia" pitchFamily="18" charset="0"/>
              </a:rPr>
              <a:t>сохранившийся предмет культуры прошлого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81287" y="1297782"/>
            <a:ext cx="60742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Constantia" pitchFamily="18" charset="0"/>
              </a:rPr>
              <a:t>достижения людей в какой-либо области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055268" y="1524000"/>
            <a:ext cx="35258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400" dirty="0" smtClean="0">
              <a:latin typeface="Constantia" pitchFamily="18" charset="0"/>
            </a:endParaRPr>
          </a:p>
          <a:p>
            <a:r>
              <a:rPr lang="ru-RU" sz="2400" dirty="0" smtClean="0">
                <a:latin typeface="Constantia" pitchFamily="18" charset="0"/>
              </a:rPr>
              <a:t>сооружения</a:t>
            </a:r>
            <a:r>
              <a:rPr lang="ru-RU" sz="2400" dirty="0">
                <a:latin typeface="Constantia" pitchFamily="18" charset="0"/>
              </a:rPr>
              <a:t>, здания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055268" y="2590888"/>
            <a:ext cx="52577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onstantia" pitchFamily="18" charset="0"/>
              </a:rPr>
              <a:t>сохранившиеся</a:t>
            </a:r>
            <a:r>
              <a:rPr lang="ru-RU" dirty="0" smtClean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здания прошлого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257426" y="3515519"/>
            <a:ext cx="61563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Constantia" pitchFamily="18" charset="0"/>
              </a:rPr>
              <a:t>главная или большая церковь в монастыре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086894" y="4721225"/>
            <a:ext cx="449421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Constantia" pitchFamily="18" charset="0"/>
              </a:rPr>
              <a:t>     территория храма, церкви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709863" y="5410200"/>
            <a:ext cx="61880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Constantia" pitchFamily="18" charset="0"/>
              </a:rPr>
              <a:t>  сооружение для колоколов, колокольня</a:t>
            </a:r>
          </a:p>
          <a:p>
            <a:endParaRPr lang="ru-RU" sz="2400" dirty="0">
              <a:latin typeface="Constantia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362200" y="5892006"/>
            <a:ext cx="3810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Constantia" pitchFamily="18" charset="0"/>
              </a:rPr>
              <a:t>настенная</a:t>
            </a:r>
            <a:r>
              <a:rPr lang="ru-RU" dirty="0">
                <a:latin typeface="Constantia" pitchFamily="18" charset="0"/>
              </a:rPr>
              <a:t> </a:t>
            </a:r>
            <a:r>
              <a:rPr lang="ru-RU" sz="2400" dirty="0">
                <a:latin typeface="Constantia" pitchFamily="18" charset="0"/>
              </a:rPr>
              <a:t>живопись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47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latin typeface="CyrillicOld" pitchFamily="2" charset="0"/>
              </a:rPr>
              <a:t>К</a:t>
            </a:r>
            <a:r>
              <a:rPr lang="ru-RU" dirty="0" smtClean="0">
                <a:latin typeface="CyrillicOld" pitchFamily="2" charset="0"/>
              </a:rPr>
              <a:t>острома</a:t>
            </a:r>
            <a:endParaRPr lang="ru-RU" dirty="0">
              <a:latin typeface="CyrillicOld" pitchFamily="2" charset="0"/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b="1" dirty="0" smtClean="0"/>
              <a:t>Богоявленский собор</a:t>
            </a:r>
          </a:p>
        </p:txBody>
      </p:sp>
      <p:pic>
        <p:nvPicPr>
          <p:cNvPr id="8194" name="Picture 2" descr="C:\Users\TX-1000\Downloads\Фёдоровская икона костро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6050"/>
            <a:ext cx="2322731" cy="3056225"/>
          </a:xfrm>
          <a:prstGeom prst="rect">
            <a:avLst/>
          </a:prstGeom>
          <a:noFill/>
        </p:spPr>
      </p:pic>
      <p:pic>
        <p:nvPicPr>
          <p:cNvPr id="8195" name="Picture 3" descr="C:\Users\TX-1000\Downloads\information_items_209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94879" y="3451607"/>
            <a:ext cx="2517775" cy="3237139"/>
          </a:xfrm>
          <a:prstGeom prst="rect">
            <a:avLst/>
          </a:prstGeom>
          <a:noFill/>
        </p:spPr>
      </p:pic>
      <p:pic>
        <p:nvPicPr>
          <p:cNvPr id="8197" name="Picture 5" descr="C:\Users\TX-1000\Downloads\Богоявленский собор в костром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09800"/>
            <a:ext cx="5715000" cy="41814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629400" y="3082275"/>
            <a:ext cx="2450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Фёдоровская икона</a:t>
            </a:r>
            <a:endParaRPr lang="ru-RU" b="1" dirty="0"/>
          </a:p>
        </p:txBody>
      </p:sp>
      <p:pic>
        <p:nvPicPr>
          <p:cNvPr id="8196" name="Picture 4" descr="C:\Users\TX-1000\Downloads\костром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63869" y="1200150"/>
            <a:ext cx="1865531" cy="20193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Церковь Воскресения на </a:t>
            </a:r>
            <a:r>
              <a:rPr lang="ru-RU" dirty="0" err="1" smtClean="0"/>
              <a:t>Дебре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TX-1000\Downloads\церковь воскрксения на дебр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95400"/>
            <a:ext cx="7417643" cy="525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38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  </a:t>
            </a:r>
            <a:r>
              <a:rPr lang="ru-RU" sz="6000" dirty="0" smtClean="0">
                <a:latin typeface="CyrillicOld" pitchFamily="2" charset="0"/>
              </a:rPr>
              <a:t>С</a:t>
            </a:r>
            <a:r>
              <a:rPr lang="ru-RU" dirty="0" smtClean="0">
                <a:latin typeface="CyrillicOld" pitchFamily="2" charset="0"/>
              </a:rPr>
              <a:t>уздаль – сказочное царство</a:t>
            </a:r>
            <a:endParaRPr lang="ru-RU" dirty="0">
              <a:latin typeface="CyrillicOld" pitchFamily="2" charset="0"/>
            </a:endParaRPr>
          </a:p>
        </p:txBody>
      </p:sp>
      <p:pic>
        <p:nvPicPr>
          <p:cNvPr id="39939" name="Содержимое 3" descr="img016 коррекц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05200" y="1219200"/>
            <a:ext cx="5265738" cy="4876800"/>
          </a:xfrm>
        </p:spPr>
      </p:pic>
      <p:pic>
        <p:nvPicPr>
          <p:cNvPr id="39940" name="Рисунок 4" descr="img015 коррекция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19200"/>
            <a:ext cx="3048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4800" y="2618125"/>
            <a:ext cx="846613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ru-RU" sz="4400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Всемирно известный</a:t>
            </a:r>
          </a:p>
          <a:p>
            <a:pPr marL="342900" indent="-342900" algn="ctr"/>
            <a:r>
              <a:rPr lang="ru-RU" sz="4400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город – музей.  Здесь</a:t>
            </a:r>
          </a:p>
          <a:p>
            <a:pPr marL="342900" indent="-342900" algn="ctr">
              <a:buFontTx/>
              <a:buAutoNum type="arabicPlain" startAt="33"/>
            </a:pPr>
            <a:r>
              <a:rPr lang="ru-RU" sz="4400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церкви,   </a:t>
            </a:r>
          </a:p>
          <a:p>
            <a:pPr marL="342900" indent="-342900" algn="ctr"/>
            <a:r>
              <a:rPr lang="ru-RU" sz="4400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  5 монастырей,</a:t>
            </a:r>
            <a:endParaRPr lang="ru-RU" sz="4000" dirty="0" smtClean="0"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  <a:p>
            <a:pPr marL="342900" indent="-342900" algn="ctr"/>
            <a:r>
              <a:rPr lang="ru-RU" sz="4400" dirty="0" smtClean="0">
                <a:solidFill>
                  <a:schemeClr val="bg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Constantia" pitchFamily="18" charset="0"/>
              </a:rPr>
              <a:t>17  часовен.</a:t>
            </a:r>
            <a:endParaRPr lang="ru-RU" sz="4400" dirty="0">
              <a:solidFill>
                <a:schemeClr val="bg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88913"/>
            <a:ext cx="8229600" cy="8016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latin typeface="CyrillicOld" pitchFamily="2" charset="0"/>
              </a:rPr>
              <a:t>      </a:t>
            </a:r>
            <a:r>
              <a:rPr lang="ru-RU" sz="4400" dirty="0" smtClean="0">
                <a:latin typeface="CyrillicOld" pitchFamily="2" charset="0"/>
              </a:rPr>
              <a:t>Рождественский собор</a:t>
            </a:r>
            <a:endParaRPr lang="ru-RU" dirty="0" smtClean="0">
              <a:latin typeface="CyrillicOld" pitchFamily="2" charset="0"/>
            </a:endParaRPr>
          </a:p>
        </p:txBody>
      </p:sp>
      <p:pic>
        <p:nvPicPr>
          <p:cNvPr id="10242" name="Picture 2" descr="C:\Users\TX-1000\Downloads\Рождественский соборв суздале.jpg"/>
          <p:cNvPicPr>
            <a:picLocks noChangeAspect="1" noChangeArrowheads="1"/>
          </p:cNvPicPr>
          <p:nvPr/>
        </p:nvPicPr>
        <p:blipFill>
          <a:blip r:embed="rId2" cstate="print"/>
          <a:srcRect l="3488" r="8026"/>
          <a:stretch>
            <a:fillRect/>
          </a:stretch>
        </p:blipFill>
        <p:spPr bwMode="auto">
          <a:xfrm>
            <a:off x="381000" y="1005559"/>
            <a:ext cx="8382000" cy="5608884"/>
          </a:xfrm>
          <a:prstGeom prst="rect">
            <a:avLst/>
          </a:prstGeom>
          <a:noFill/>
        </p:spPr>
      </p:pic>
      <p:pic>
        <p:nvPicPr>
          <p:cNvPr id="10243" name="Picture 3" descr="C:\Users\TX-1000\Downloads\золортые ворота в рождест собор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1506" y="1005559"/>
            <a:ext cx="4292494" cy="5608884"/>
          </a:xfrm>
          <a:prstGeom prst="rect">
            <a:avLst/>
          </a:prstGeom>
          <a:noFill/>
        </p:spPr>
      </p:pic>
      <p:pic>
        <p:nvPicPr>
          <p:cNvPr id="10244" name="Picture 4" descr="C:\Users\TX-1000\Downloads\Крестовая палата суздаль рожд собо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05559"/>
            <a:ext cx="4851506" cy="56388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1000" y="6075403"/>
            <a:ext cx="2222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Крестовая палата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610600" cy="838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yrillicOld" pitchFamily="2" charset="0"/>
              </a:rPr>
              <a:t>                     Г. </a:t>
            </a:r>
            <a:r>
              <a:rPr lang="ru-RU" sz="4800" dirty="0" smtClean="0">
                <a:latin typeface="CyrillicOld" pitchFamily="2" charset="0"/>
              </a:rPr>
              <a:t>В</a:t>
            </a:r>
            <a:r>
              <a:rPr lang="ru-RU" dirty="0" smtClean="0">
                <a:latin typeface="CyrillicOld" pitchFamily="2" charset="0"/>
              </a:rPr>
              <a:t>ладимир</a:t>
            </a:r>
          </a:p>
        </p:txBody>
      </p:sp>
      <p:pic>
        <p:nvPicPr>
          <p:cNvPr id="7172" name="Picture 4" descr="0_95e2_dff0ac8d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914400"/>
            <a:ext cx="734536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 Box 5"/>
          <p:cNvSpPr txBox="1">
            <a:spLocks noChangeArrowheads="1"/>
          </p:cNvSpPr>
          <p:nvPr/>
        </p:nvSpPr>
        <p:spPr bwMode="auto">
          <a:xfrm>
            <a:off x="533400" y="6248400"/>
            <a:ext cx="7994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dirty="0">
                <a:latin typeface="Constantia" pitchFamily="18" charset="0"/>
              </a:rPr>
              <a:t>Основал его князь Владимир Мономах. Он стоит на р. </a:t>
            </a:r>
            <a:r>
              <a:rPr lang="ru-RU" sz="2000" dirty="0" err="1">
                <a:latin typeface="Constantia" pitchFamily="18" charset="0"/>
              </a:rPr>
              <a:t>Клязьме</a:t>
            </a:r>
            <a:r>
              <a:rPr lang="ru-RU" sz="2000" dirty="0">
                <a:latin typeface="Constantia" pitchFamily="18" charset="0"/>
              </a:rPr>
              <a:t>.…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90601" y="457200"/>
            <a:ext cx="5503862" cy="914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                       </a:t>
            </a:r>
            <a:r>
              <a:rPr lang="ru-RU" sz="4000" dirty="0" smtClean="0">
                <a:latin typeface="CyrillicOld" pitchFamily="2" charset="0"/>
              </a:rPr>
              <a:t>У</a:t>
            </a:r>
            <a:r>
              <a:rPr lang="ru-RU" sz="2400" dirty="0" smtClean="0">
                <a:latin typeface="CyrillicOld" pitchFamily="2" charset="0"/>
              </a:rPr>
              <a:t>спенский собор</a:t>
            </a:r>
            <a:endParaRPr lang="ru-RU" sz="2400" dirty="0">
              <a:latin typeface="CyrillicOld" pitchFamily="2" charset="0"/>
            </a:endParaRPr>
          </a:p>
        </p:txBody>
      </p:sp>
      <p:sp>
        <p:nvSpPr>
          <p:cNvPr id="43011" name="Текст 5"/>
          <p:cNvSpPr>
            <a:spLocks noGrp="1"/>
          </p:cNvSpPr>
          <p:nvPr>
            <p:ph type="body" idx="2"/>
          </p:nvPr>
        </p:nvSpPr>
        <p:spPr>
          <a:xfrm>
            <a:off x="304801" y="1371600"/>
            <a:ext cx="7620000" cy="480060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pic>
        <p:nvPicPr>
          <p:cNvPr id="43012" name="Содержимое 3" descr="img011 коррекция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76800" y="1371600"/>
            <a:ext cx="3908399" cy="5105400"/>
          </a:xfrm>
        </p:spPr>
      </p:pic>
      <p:pic>
        <p:nvPicPr>
          <p:cNvPr id="12290" name="Picture 2" descr="C:\Users\TX-1000\Downloads\Фреска Андрея рублёва в Успен соборе Владими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752600"/>
            <a:ext cx="3478857" cy="4419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latin typeface="CyrillicOld" pitchFamily="2" charset="0"/>
              </a:rPr>
              <a:t>Д</a:t>
            </a:r>
            <a:r>
              <a:rPr lang="ru-RU" dirty="0" smtClean="0">
                <a:latin typeface="CyrillicOld" pitchFamily="2" charset="0"/>
              </a:rPr>
              <a:t>митриевский </a:t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>            собор</a:t>
            </a:r>
            <a:endParaRPr lang="ru-RU" dirty="0">
              <a:latin typeface="CyrillicOld" pitchFamily="2" charset="0"/>
            </a:endParaRPr>
          </a:p>
        </p:txBody>
      </p:sp>
      <p:pic>
        <p:nvPicPr>
          <p:cNvPr id="4" name="Содержимое 3" descr="img012 коррекц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935163"/>
            <a:ext cx="8556625" cy="4922837"/>
          </a:xfrm>
        </p:spPr>
      </p:pic>
      <p:pic>
        <p:nvPicPr>
          <p:cNvPr id="5" name="Рисунок 4" descr="img019 коррекция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0"/>
            <a:ext cx="4441825" cy="193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6600" dirty="0" smtClean="0">
                <a:solidFill>
                  <a:srgbClr val="FFFF00"/>
                </a:solidFill>
              </a:rPr>
              <a:t> </a:t>
            </a:r>
            <a:r>
              <a:rPr lang="ru-RU" sz="6600" dirty="0" smtClean="0">
                <a:solidFill>
                  <a:srgbClr val="FF0000"/>
                </a:solidFill>
              </a:rPr>
              <a:t>Какие</a:t>
            </a:r>
            <a:r>
              <a:rPr lang="ru-RU" sz="6600" dirty="0" smtClean="0">
                <a:solidFill>
                  <a:srgbClr val="FFFF00"/>
                </a:solidFill>
              </a:rPr>
              <a:t> </a:t>
            </a:r>
            <a:r>
              <a:rPr lang="ru-RU" sz="6600" dirty="0" smtClean="0">
                <a:solidFill>
                  <a:schemeClr val="accent1">
                    <a:lumMod val="50000"/>
                  </a:schemeClr>
                </a:solidFill>
              </a:rPr>
              <a:t>города </a:t>
            </a:r>
          </a:p>
          <a:p>
            <a:pPr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6600" dirty="0" smtClean="0">
                <a:solidFill>
                  <a:schemeClr val="accent1">
                    <a:lumMod val="50000"/>
                  </a:schemeClr>
                </a:solidFill>
              </a:rPr>
              <a:t>входят в </a:t>
            </a:r>
          </a:p>
          <a:p>
            <a:pPr algn="ctr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6600" dirty="0" smtClean="0">
                <a:solidFill>
                  <a:schemeClr val="accent1">
                    <a:lumMod val="50000"/>
                  </a:schemeClr>
                </a:solidFill>
              </a:rPr>
              <a:t>«Золотое кольцо» России?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                  Проверь себя</a:t>
            </a:r>
            <a:endParaRPr lang="ru-RU" dirty="0"/>
          </a:p>
        </p:txBody>
      </p:sp>
      <p:pic>
        <p:nvPicPr>
          <p:cNvPr id="46083" name="Содержимое 3" descr="img018 коррекц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371600"/>
            <a:ext cx="7696200" cy="4953000"/>
          </a:xfrm>
        </p:spPr>
      </p:pic>
      <p:sp>
        <p:nvSpPr>
          <p:cNvPr id="46084" name="TextBox 5"/>
          <p:cNvSpPr txBox="1">
            <a:spLocks noChangeArrowheads="1"/>
          </p:cNvSpPr>
          <p:nvPr/>
        </p:nvSpPr>
        <p:spPr bwMode="auto">
          <a:xfrm>
            <a:off x="1524000" y="4852988"/>
            <a:ext cx="46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19200" y="4484688"/>
            <a:ext cx="2470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        </a:t>
            </a:r>
            <a:r>
              <a:rPr lang="ru-RU">
                <a:latin typeface="Constantia" pitchFamily="18" charset="0"/>
              </a:rPr>
              <a:t>Сергиев  Посад</a:t>
            </a:r>
          </a:p>
        </p:txBody>
      </p:sp>
      <p:sp>
        <p:nvSpPr>
          <p:cNvPr id="46086" name="TextBox 9"/>
          <p:cNvSpPr txBox="1">
            <a:spLocks noChangeArrowheads="1"/>
          </p:cNvSpPr>
          <p:nvPr/>
        </p:nvSpPr>
        <p:spPr bwMode="auto">
          <a:xfrm>
            <a:off x="1219200" y="3994150"/>
            <a:ext cx="2470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90800" y="2895600"/>
            <a:ext cx="1905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        </a:t>
            </a:r>
            <a:r>
              <a:rPr lang="ru-RU">
                <a:latin typeface="Constantia" pitchFamily="18" charset="0"/>
              </a:rPr>
              <a:t>Ростов </a:t>
            </a:r>
          </a:p>
        </p:txBody>
      </p:sp>
      <p:sp>
        <p:nvSpPr>
          <p:cNvPr id="46088" name="TextBox 12"/>
          <p:cNvSpPr txBox="1">
            <a:spLocks noChangeArrowheads="1"/>
          </p:cNvSpPr>
          <p:nvPr/>
        </p:nvSpPr>
        <p:spPr bwMode="auto">
          <a:xfrm>
            <a:off x="1219200" y="1371600"/>
            <a:ext cx="182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219200" y="1741488"/>
            <a:ext cx="1828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Углич 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352800" y="2109788"/>
            <a:ext cx="1676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    </a:t>
            </a:r>
            <a:r>
              <a:rPr lang="ru-RU">
                <a:latin typeface="Constantia" pitchFamily="18" charset="0"/>
              </a:rPr>
              <a:t>Ярославль 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324600" y="1925638"/>
            <a:ext cx="16002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   </a:t>
            </a:r>
            <a:r>
              <a:rPr lang="ru-RU">
                <a:latin typeface="Constantia" pitchFamily="18" charset="0"/>
              </a:rPr>
              <a:t>Кострома  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334000" y="2479675"/>
            <a:ext cx="152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       Плёс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495800" y="3810000"/>
            <a:ext cx="2743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Constantia" pitchFamily="18" charset="0"/>
              </a:rPr>
              <a:t>              </a:t>
            </a:r>
            <a:r>
              <a:rPr lang="ru-RU">
                <a:latin typeface="Constantia" pitchFamily="18" charset="0"/>
              </a:rPr>
              <a:t>Суздаль 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334000" y="5038725"/>
            <a:ext cx="2590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           Владимир 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219200" y="3348038"/>
            <a:ext cx="2133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     Переславль-</a:t>
            </a:r>
          </a:p>
          <a:p>
            <a:r>
              <a:rPr lang="ru-RU">
                <a:latin typeface="Constantia" pitchFamily="18" charset="0"/>
              </a:rPr>
              <a:t>      Залесский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66800" y="1219200"/>
            <a:ext cx="7162800" cy="42672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dirty="0" smtClean="0">
                <a:solidFill>
                  <a:srgbClr val="FF0000"/>
                </a:solidFill>
              </a:rPr>
              <a:t>Почему           </a:t>
            </a:r>
            <a:r>
              <a:rPr lang="ru-RU" sz="6600" dirty="0" smtClean="0">
                <a:solidFill>
                  <a:schemeClr val="accent1">
                    <a:lumMod val="50000"/>
                  </a:schemeClr>
                </a:solidFill>
              </a:rPr>
              <a:t>маршрут     назван                  «Золотое кольцо»?</a:t>
            </a:r>
            <a:endParaRPr lang="ru-RU" sz="6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97162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yrillicOld" pitchFamily="2" charset="0"/>
              </a:rPr>
              <a:t>По кольцу, по Золотому</a:t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>      в путешествие мы едем</a:t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>    всё, что видели - запомним</a:t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>     и расскажем, как приедем</a:t>
            </a:r>
            <a:r>
              <a:rPr lang="ru-RU" dirty="0" smtClean="0"/>
              <a:t>!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609600" y="3200400"/>
            <a:ext cx="8229600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dirty="0" smtClean="0"/>
              <a:t>                   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dirty="0" smtClean="0"/>
              <a:t>                                                         </a:t>
            </a:r>
          </a:p>
        </p:txBody>
      </p:sp>
      <p:pic>
        <p:nvPicPr>
          <p:cNvPr id="1026" name="Picture 2" descr="C:\Program Files\Microsoft Office\MEDIA\CAGCAT10\j0183328.wm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9F2D6"/>
              </a:clrFrom>
              <a:clrTo>
                <a:srgbClr val="F9F2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191000" y="3075709"/>
            <a:ext cx="4191000" cy="378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37338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FF0000"/>
                </a:solidFill>
              </a:rPr>
              <a:t>Какие                             </a:t>
            </a:r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</a:rPr>
              <a:t>достопримечательности    есть в этих городах?</a:t>
            </a:r>
            <a:endParaRPr lang="ru-RU" sz="5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8589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1</a:t>
            </a:r>
            <a:endParaRPr lang="ru-RU"/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-609600" y="3200400"/>
            <a:ext cx="8229600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          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                                                   </a:t>
            </a:r>
          </a:p>
        </p:txBody>
      </p:sp>
      <p:pic>
        <p:nvPicPr>
          <p:cNvPr id="49156" name="Picture 2" descr="C:\Program Files\Microsoft Office\MEDIA\CAGCAT10\j0183328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819400"/>
            <a:ext cx="6248400" cy="37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Города по круг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0"/>
            <a:ext cx="8382000" cy="6477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62000" y="3200400"/>
            <a:ext cx="281940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Троице-Сергиева лавра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1674813"/>
            <a:ext cx="2743200" cy="3683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Горицкий монастырь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57400" y="360363"/>
            <a:ext cx="2133600" cy="36988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>
                <a:latin typeface="Constantia" pitchFamily="18" charset="0"/>
              </a:rPr>
              <a:t>         Кремль </a:t>
            </a:r>
            <a:endParaRPr lang="ru-RU" dirty="0">
              <a:latin typeface="Constantia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191000" y="914400"/>
            <a:ext cx="167640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Часовой завод 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72200" y="914400"/>
            <a:ext cx="2971800" cy="6461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Constantia" pitchFamily="18" charset="0"/>
              </a:rPr>
              <a:t>     Набережная, театр  Волкова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010400" y="2362200"/>
            <a:ext cx="175260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Улицы веером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010400" y="3886200"/>
            <a:ext cx="1752600" cy="6461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>
                <a:latin typeface="Constantia" pitchFamily="18" charset="0"/>
              </a:rPr>
              <a:t>     Дом –музей Левитана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257800" y="4921250"/>
            <a:ext cx="3505200" cy="3683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Музей деревянного зодчества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552700" y="5289550"/>
            <a:ext cx="2400300" cy="369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      Золотые ворота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000" fill="hold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000" fill="hold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7" grpId="0" build="p" animBg="1"/>
      <p:bldP spid="8" grpId="0" build="p" animBg="1"/>
      <p:bldP spid="10" grpId="0" build="p" animBg="1"/>
      <p:bldP spid="11" grpId="0" build="p" animBg="1"/>
      <p:bldP spid="12" grpId="0" build="p" animBg="1"/>
      <p:bldP spid="13" grpId="0" build="p" animBg="1"/>
      <p:bldP spid="14" grpId="0" build="p" animBg="1"/>
      <p:bldP spid="15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0"/>
            <a:ext cx="7620000" cy="21336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</a:rPr>
              <a:t>Опираясь на следующие высказывания, сформулируйте вывод о том, чем является </a:t>
            </a:r>
            <a:br>
              <a:rPr lang="ru-RU" sz="3200" i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i="1" dirty="0" smtClean="0">
                <a:solidFill>
                  <a:schemeClr val="accent1">
                    <a:lumMod val="50000"/>
                  </a:schemeClr>
                </a:solidFill>
              </a:rPr>
              <a:t>«Золотое кольцо» для нашей страны.</a:t>
            </a:r>
            <a:endParaRPr lang="ru-RU" sz="32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09600" y="1676400"/>
            <a:ext cx="7924800" cy="5791200"/>
          </a:xfrm>
        </p:spPr>
        <p:txBody>
          <a:bodyPr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Древние города…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Памятники русского зодчества…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Изучаешь историю родины по …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Вызывает восхищение…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Как жили наши предки …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Неповторимая  атмосфера …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Душа России …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Величественные соборы и церкви …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Бережно сохранили для нас…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Любуешься  живописными окрестностями …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1.Н. Орлова. «Золотое Кольцо России»</a:t>
            </a:r>
          </a:p>
          <a:p>
            <a:r>
              <a:rPr lang="ru-RU" dirty="0" smtClean="0"/>
              <a:t>2. Плешаков. Окружающий мир 3 класс.</a:t>
            </a:r>
          </a:p>
          <a:p>
            <a:r>
              <a:rPr lang="ru-RU" dirty="0" smtClean="0"/>
              <a:t>3. Тетрадь по окружающему миру под редакцией Плешакова, 3 класс</a:t>
            </a:r>
          </a:p>
          <a:p>
            <a:r>
              <a:rPr lang="ru-RU" dirty="0" smtClean="0"/>
              <a:t>4. Интернет-ресурсы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yrillicOld" pitchFamily="2" charset="0"/>
              </a:rPr>
              <a:t>                     Карта маршрута                </a:t>
            </a:r>
            <a:endParaRPr lang="ru-RU" dirty="0">
              <a:latin typeface="CyrillicOld" pitchFamily="2" charset="0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4" name="Picture 5" descr="р10018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533400" y="1066800"/>
            <a:ext cx="7848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60363"/>
            <a:ext cx="8229600" cy="8366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yrillicOld" pitchFamily="2" charset="0"/>
              </a:rPr>
              <a:t>                  г. </a:t>
            </a:r>
            <a:r>
              <a:rPr lang="ru-RU" sz="5400" dirty="0" smtClean="0">
                <a:latin typeface="CyrillicOld" pitchFamily="2" charset="0"/>
              </a:rPr>
              <a:t>С</a:t>
            </a:r>
            <a:r>
              <a:rPr lang="ru-RU" dirty="0" smtClean="0">
                <a:latin typeface="CyrillicOld" pitchFamily="2" charset="0"/>
              </a:rPr>
              <a:t>ергиев </a:t>
            </a:r>
            <a:r>
              <a:rPr lang="ru-RU" sz="5300" dirty="0" smtClean="0">
                <a:latin typeface="CyrillicOld" pitchFamily="2" charset="0"/>
              </a:rPr>
              <a:t>П</a:t>
            </a:r>
            <a:r>
              <a:rPr lang="ru-RU" dirty="0" smtClean="0">
                <a:latin typeface="CyrillicOld" pitchFamily="2" charset="0"/>
              </a:rPr>
              <a:t>осад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093788"/>
            <a:ext cx="8229600" cy="582612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dirty="0" smtClean="0"/>
              <a:t> </a:t>
            </a:r>
            <a:r>
              <a:rPr lang="ru-RU" sz="2400" dirty="0" smtClean="0"/>
              <a:t>Город   назван  в  честь  святого  Сергия  Радонежского</a:t>
            </a:r>
          </a:p>
          <a:p>
            <a:pPr eaLnBrk="1" hangingPunct="1">
              <a:buFontTx/>
              <a:buNone/>
            </a:pPr>
            <a:r>
              <a:rPr lang="ru-RU" sz="2000" dirty="0" smtClean="0"/>
              <a:t> </a:t>
            </a:r>
          </a:p>
          <a:p>
            <a:pPr eaLnBrk="1" hangingPunct="1">
              <a:buFontTx/>
              <a:buNone/>
            </a:pPr>
            <a:endParaRPr lang="ru-RU" sz="2000" dirty="0" smtClean="0"/>
          </a:p>
          <a:p>
            <a:pPr eaLnBrk="1" hangingPunct="1">
              <a:buFontTx/>
              <a:buNone/>
            </a:pPr>
            <a:r>
              <a:rPr lang="ru-RU" sz="2000" dirty="0" smtClean="0"/>
              <a:t>Троице-Сергиева лавра</a:t>
            </a:r>
          </a:p>
          <a:p>
            <a:pPr eaLnBrk="1" hangingPunct="1">
              <a:buFontTx/>
              <a:buNone/>
            </a:pPr>
            <a:r>
              <a:rPr lang="ru-RU" sz="2000" dirty="0" smtClean="0"/>
              <a:t>-        целый город с</a:t>
            </a:r>
          </a:p>
          <a:p>
            <a:pPr eaLnBrk="1" hangingPunct="1">
              <a:buFontTx/>
              <a:buNone/>
            </a:pPr>
            <a:r>
              <a:rPr lang="ru-RU" sz="2000" dirty="0" smtClean="0"/>
              <a:t> величественными соборами.</a:t>
            </a:r>
          </a:p>
          <a:p>
            <a:pPr eaLnBrk="1" hangingPunct="1">
              <a:buFontTx/>
              <a:buNone/>
            </a:pPr>
            <a:r>
              <a:rPr lang="ru-RU" sz="2000" dirty="0" smtClean="0"/>
              <a:t>Троицким и Успенским.</a:t>
            </a:r>
          </a:p>
          <a:p>
            <a:pPr eaLnBrk="1" hangingPunct="1">
              <a:buFontTx/>
              <a:buNone/>
            </a:pPr>
            <a:r>
              <a:rPr lang="ru-RU" sz="2000" dirty="0" smtClean="0"/>
              <a:t>С ней связывают великое </a:t>
            </a:r>
          </a:p>
          <a:p>
            <a:pPr eaLnBrk="1" hangingPunct="1">
              <a:buFontTx/>
              <a:buNone/>
            </a:pPr>
            <a:r>
              <a:rPr lang="ru-RU" sz="2000" dirty="0" smtClean="0"/>
              <a:t>историческое событие-</a:t>
            </a:r>
          </a:p>
          <a:p>
            <a:pPr eaLnBrk="1" hangingPunct="1">
              <a:buFontTx/>
              <a:buNone/>
            </a:pPr>
            <a:r>
              <a:rPr lang="ru-RU" sz="2000" dirty="0" smtClean="0"/>
              <a:t>победу на Куликовом поле</a:t>
            </a:r>
          </a:p>
          <a:p>
            <a:pPr eaLnBrk="1" hangingPunct="1">
              <a:buFontTx/>
              <a:buNone/>
            </a:pPr>
            <a:r>
              <a:rPr lang="ru-RU" sz="2000" dirty="0" smtClean="0"/>
              <a:t>Было это 8 сентября 1380 года</a:t>
            </a:r>
          </a:p>
          <a:p>
            <a:pPr eaLnBrk="1" hangingPunct="1">
              <a:buFontTx/>
              <a:buNone/>
            </a:pPr>
            <a:endParaRPr lang="ru-RU" sz="2000" dirty="0" smtClean="0"/>
          </a:p>
          <a:p>
            <a:pPr eaLnBrk="1" hangingPunct="1">
              <a:buFontTx/>
              <a:buNone/>
            </a:pPr>
            <a:endParaRPr lang="ru-RU" sz="2000" dirty="0" smtClean="0"/>
          </a:p>
          <a:p>
            <a:pPr eaLnBrk="1" hangingPunct="1">
              <a:buFontTx/>
              <a:buNone/>
            </a:pPr>
            <a:endParaRPr lang="ru-RU" sz="2000" dirty="0" smtClean="0"/>
          </a:p>
          <a:p>
            <a:pPr eaLnBrk="1" hangingPunct="1">
              <a:buFontTx/>
              <a:buNone/>
            </a:pPr>
            <a:r>
              <a:rPr lang="ru-RU" sz="2000" dirty="0" smtClean="0"/>
              <a:t> </a:t>
            </a:r>
            <a:endParaRPr lang="ru-RU" dirty="0" smtClean="0"/>
          </a:p>
        </p:txBody>
      </p:sp>
      <p:pic>
        <p:nvPicPr>
          <p:cNvPr id="10244" name="Picture 4" descr="18319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5012" y="1676400"/>
            <a:ext cx="4545012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TX-1000\Pictures\img104.jpg"/>
          <p:cNvPicPr>
            <a:picLocks noChangeAspect="1" noChangeArrowheads="1"/>
          </p:cNvPicPr>
          <p:nvPr/>
        </p:nvPicPr>
        <p:blipFill>
          <a:blip r:embed="rId3" cstate="print"/>
          <a:srcRect l="47872" t="34752" r="31915" b="39716"/>
          <a:stretch>
            <a:fillRect/>
          </a:stretch>
        </p:blipFill>
        <p:spPr bwMode="auto">
          <a:xfrm>
            <a:off x="7685088" y="0"/>
            <a:ext cx="1447800" cy="1371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TX-1000\Pictures\img104.jpg"/>
          <p:cNvPicPr>
            <a:picLocks noChangeAspect="1" noChangeArrowheads="1"/>
          </p:cNvPicPr>
          <p:nvPr/>
        </p:nvPicPr>
        <p:blipFill>
          <a:blip r:embed="rId2" cstate="print"/>
          <a:srcRect l="1695" t="12429" r="1695"/>
          <a:stretch>
            <a:fillRect/>
          </a:stretch>
        </p:blipFill>
        <p:spPr bwMode="auto">
          <a:xfrm>
            <a:off x="457200" y="1554164"/>
            <a:ext cx="8136699" cy="483076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" y="169169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Посещение Великим князем Дмитрием Сергия Радонежского перед выступлением</a:t>
            </a:r>
          </a:p>
          <a:p>
            <a:r>
              <a:rPr lang="ru-RU" sz="2800" dirty="0" smtClean="0"/>
              <a:t>в поход на татар. 1380 год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81000" y="2209800"/>
            <a:ext cx="3886200" cy="269575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yrillicOld" pitchFamily="2" charset="0"/>
              </a:rPr>
              <a:t>                       </a:t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/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>                    </a:t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>   </a:t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/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/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/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/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>                                             </a:t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>                                              </a:t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/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/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/>
            </a:r>
            <a:br>
              <a:rPr lang="ru-RU" dirty="0" smtClean="0">
                <a:latin typeface="CyrillicOld" pitchFamily="2" charset="0"/>
              </a:rPr>
            </a:br>
            <a:r>
              <a:rPr lang="ru-RU" dirty="0" smtClean="0">
                <a:latin typeface="CyrillicOld" pitchFamily="2" charset="0"/>
              </a:rPr>
              <a:t>       </a:t>
            </a:r>
            <a:endParaRPr lang="ru-RU" dirty="0">
              <a:latin typeface="CyrillicOld" pitchFamily="2" charset="0"/>
            </a:endParaRPr>
          </a:p>
        </p:txBody>
      </p:sp>
      <p:pic>
        <p:nvPicPr>
          <p:cNvPr id="4" name="Содержимое 3" descr="img014 коррекц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2028" y="1476555"/>
            <a:ext cx="3048000" cy="3429000"/>
          </a:xfrm>
        </p:spPr>
      </p:pic>
      <p:pic>
        <p:nvPicPr>
          <p:cNvPr id="5" name="Рисунок 4" descr="img004 коррекция коррекция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821126"/>
            <a:ext cx="3657600" cy="3933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92028" y="5167165"/>
            <a:ext cx="28375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Икона «Троица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1066800"/>
            <a:ext cx="3733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Здесь находится рака с мощами преподобного Сергия</a:t>
            </a:r>
          </a:p>
          <a:p>
            <a:r>
              <a:rPr lang="ru-RU" dirty="0" smtClean="0"/>
              <a:t>Бесконечен людской поток, и </a:t>
            </a:r>
          </a:p>
          <a:p>
            <a:r>
              <a:rPr lang="ru-RU" dirty="0" smtClean="0"/>
              <a:t>не смолкает молитва</a:t>
            </a:r>
          </a:p>
          <a:p>
            <a:r>
              <a:rPr lang="ru-RU" dirty="0" smtClean="0"/>
              <a:t>«Преподобный отце </a:t>
            </a:r>
            <a:r>
              <a:rPr lang="ru-RU" dirty="0" err="1" smtClean="0"/>
              <a:t>Сергие</a:t>
            </a:r>
            <a:r>
              <a:rPr lang="ru-RU" dirty="0" smtClean="0"/>
              <a:t>,</a:t>
            </a:r>
          </a:p>
          <a:p>
            <a:r>
              <a:rPr lang="ru-RU" dirty="0" smtClean="0"/>
              <a:t> моли Бога о нас!»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344028" y="408057"/>
            <a:ext cx="6096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Троицкий собор</a:t>
            </a:r>
            <a:endParaRPr lang="ru-R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50850"/>
            <a:ext cx="8229600" cy="6207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    </a:t>
            </a:r>
            <a:r>
              <a:rPr lang="ru-RU" sz="4000" dirty="0" smtClean="0">
                <a:latin typeface="CyrillicOld" pitchFamily="2" charset="0"/>
              </a:rPr>
              <a:t>Г   . </a:t>
            </a:r>
            <a:r>
              <a:rPr lang="ru-RU" sz="6000" dirty="0" smtClean="0">
                <a:latin typeface="CyrillicOld" pitchFamily="2" charset="0"/>
              </a:rPr>
              <a:t>П</a:t>
            </a:r>
            <a:r>
              <a:rPr lang="ru-RU" sz="4000" dirty="0" smtClean="0">
                <a:latin typeface="CyrillicOld" pitchFamily="2" charset="0"/>
              </a:rPr>
              <a:t>ереславль-</a:t>
            </a:r>
            <a:r>
              <a:rPr lang="ru-RU" sz="6000" dirty="0" smtClean="0">
                <a:latin typeface="CyrillicOld" pitchFamily="2" charset="0"/>
              </a:rPr>
              <a:t>З</a:t>
            </a:r>
            <a:r>
              <a:rPr lang="ru-RU" sz="4000" dirty="0" smtClean="0">
                <a:latin typeface="CyrillicOld" pitchFamily="2" charset="0"/>
              </a:rPr>
              <a:t>алесский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                                                                        </a:t>
            </a:r>
          </a:p>
        </p:txBody>
      </p:sp>
      <p:pic>
        <p:nvPicPr>
          <p:cNvPr id="11268" name="Picture 4" descr="Безымян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726" y="1973997"/>
            <a:ext cx="74168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331913" y="765174"/>
            <a:ext cx="60483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onstantia" pitchFamily="18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0" y="1125538"/>
            <a:ext cx="81375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onstantia" pitchFamily="18" charset="0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720726" y="1143000"/>
            <a:ext cx="79771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dirty="0">
                <a:latin typeface="Constantia" pitchFamily="18" charset="0"/>
              </a:rPr>
              <a:t>  </a:t>
            </a:r>
            <a:r>
              <a:rPr lang="ru-RU" sz="2400" dirty="0">
                <a:latin typeface="Constantia" pitchFamily="18" charset="0"/>
              </a:rPr>
              <a:t>Город был основан князем Юрием Долгоруким. Здесь                                         сохранилось много старинных церквей.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68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  </a:t>
            </a:r>
            <a:r>
              <a:rPr lang="ru-RU" sz="5300" dirty="0" err="1" smtClean="0">
                <a:latin typeface="CyrillicOld" pitchFamily="2" charset="0"/>
              </a:rPr>
              <a:t>С</a:t>
            </a:r>
            <a:r>
              <a:rPr lang="ru-RU" dirty="0" err="1" smtClean="0">
                <a:latin typeface="CyrillicOld" pitchFamily="2" charset="0"/>
              </a:rPr>
              <a:t>пасо</a:t>
            </a:r>
            <a:r>
              <a:rPr lang="ru-RU" sz="3100" dirty="0" smtClean="0">
                <a:latin typeface="CyrillicOld" pitchFamily="2" charset="0"/>
              </a:rPr>
              <a:t> –</a:t>
            </a:r>
            <a:r>
              <a:rPr lang="ru-RU" sz="5300" dirty="0" smtClean="0">
                <a:latin typeface="CyrillicOld" pitchFamily="2" charset="0"/>
              </a:rPr>
              <a:t>П</a:t>
            </a:r>
            <a:r>
              <a:rPr lang="ru-RU" dirty="0" smtClean="0">
                <a:latin typeface="CyrillicOld" pitchFamily="2" charset="0"/>
              </a:rPr>
              <a:t>реображенский</a:t>
            </a:r>
            <a:r>
              <a:rPr lang="ru-RU" sz="3100" dirty="0" smtClean="0">
                <a:latin typeface="CyrillicOld" pitchFamily="2" charset="0"/>
              </a:rPr>
              <a:t> собор</a:t>
            </a:r>
            <a:endParaRPr lang="ru-RU" dirty="0">
              <a:latin typeface="CyrillicOld" pitchFamily="2" charset="0"/>
            </a:endParaRPr>
          </a:p>
        </p:txBody>
      </p:sp>
      <p:pic>
        <p:nvPicPr>
          <p:cNvPr id="4" name="Содержимое 3" descr="img005 коррекция коррекц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5800" y="1405076"/>
            <a:ext cx="3810000" cy="4919524"/>
          </a:xfrm>
        </p:spPr>
      </p:pic>
      <p:pic>
        <p:nvPicPr>
          <p:cNvPr id="5" name="Рисунок 4" descr="img013коррекция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71600"/>
            <a:ext cx="3778214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57200" y="5955268"/>
            <a:ext cx="3778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Икона «Преображение» Ф. Грек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2197</TotalTime>
  <Words>521</Words>
  <Application>Microsoft Office PowerPoint</Application>
  <PresentationFormat>Экран (4:3)</PresentationFormat>
  <Paragraphs>163</Paragraphs>
  <Slides>33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Трек</vt:lpstr>
      <vt:lpstr>                                                             </vt:lpstr>
      <vt:lpstr>Мой словарь</vt:lpstr>
      <vt:lpstr>По кольцу, по Золотому       в путешествие мы едем     всё, что видели - запомним      и расскажем, как приедем!         </vt:lpstr>
      <vt:lpstr>                     Карта маршрута                </vt:lpstr>
      <vt:lpstr>                  г. Сергиев Посад</vt:lpstr>
      <vt:lpstr>Слайд 6</vt:lpstr>
      <vt:lpstr>                                                                                                                                                             </vt:lpstr>
      <vt:lpstr>    Г   . Переславль-Залесский</vt:lpstr>
      <vt:lpstr>  Спасо –Преображенский собор</vt:lpstr>
      <vt:lpstr>           Никитский монастырь</vt:lpstr>
      <vt:lpstr>Троицкий собор Данилова монастыря</vt:lpstr>
      <vt:lpstr>             Горицкий монастырь</vt:lpstr>
      <vt:lpstr>                     Ростов Великий</vt:lpstr>
      <vt:lpstr>     Церковь Воскресения Христова         и Успенский собор в Кремле</vt:lpstr>
      <vt:lpstr>             Ростовские звоны</vt:lpstr>
      <vt:lpstr>       Богоявленский монастырь </vt:lpstr>
      <vt:lpstr>г. Ярославль</vt:lpstr>
      <vt:lpstr>     Церковь Богоявления, 17 век</vt:lpstr>
      <vt:lpstr>    Спасо- Преображенский собор</vt:lpstr>
      <vt:lpstr>Кострома</vt:lpstr>
      <vt:lpstr>    Церковь Воскресения на Дебре</vt:lpstr>
      <vt:lpstr>       Суздаль – сказочное царство</vt:lpstr>
      <vt:lpstr>      Рождественский собор</vt:lpstr>
      <vt:lpstr>                     Г. Владимир</vt:lpstr>
      <vt:lpstr>                       Успенский собор</vt:lpstr>
      <vt:lpstr>Дмитриевский              собор</vt:lpstr>
      <vt:lpstr>Слайд 27</vt:lpstr>
      <vt:lpstr>                   Проверь себя</vt:lpstr>
      <vt:lpstr>Почему           маршрут     назван                  «Золотое кольцо»?</vt:lpstr>
      <vt:lpstr>Какие                             достопримечательности    есть в этих городах?</vt:lpstr>
      <vt:lpstr>1</vt:lpstr>
      <vt:lpstr>Опираясь на следующие высказывания, сформулируйте вывод о том, чем является  «Золотое кольцо» для нашей страны.</vt:lpstr>
      <vt:lpstr>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NatexD</cp:lastModifiedBy>
  <cp:revision>227</cp:revision>
  <dcterms:created xsi:type="dcterms:W3CDTF">2009-05-12T08:50:47Z</dcterms:created>
  <dcterms:modified xsi:type="dcterms:W3CDTF">2017-01-08T08:17:13Z</dcterms:modified>
</cp:coreProperties>
</file>