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59" r:id="rId4"/>
    <p:sldId id="286" r:id="rId5"/>
    <p:sldId id="288" r:id="rId6"/>
    <p:sldId id="260" r:id="rId7"/>
    <p:sldId id="261" r:id="rId8"/>
    <p:sldId id="264" r:id="rId9"/>
    <p:sldId id="262" r:id="rId10"/>
    <p:sldId id="263" r:id="rId11"/>
    <p:sldId id="265" r:id="rId12"/>
    <p:sldId id="266" r:id="rId13"/>
    <p:sldId id="267" r:id="rId14"/>
    <p:sldId id="277" r:id="rId15"/>
    <p:sldId id="287" r:id="rId16"/>
    <p:sldId id="275" r:id="rId17"/>
    <p:sldId id="281" r:id="rId18"/>
    <p:sldId id="282" r:id="rId19"/>
    <p:sldId id="283" r:id="rId20"/>
    <p:sldId id="284" r:id="rId21"/>
    <p:sldId id="285" r:id="rId22"/>
    <p:sldId id="272" r:id="rId23"/>
    <p:sldId id="276" r:id="rId24"/>
    <p:sldId id="273" r:id="rId25"/>
    <p:sldId id="27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66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610E-FA47-4392-BBB2-E4CF9E42F014}" type="datetimeFigureOut">
              <a:rPr lang="ru-RU" smtClean="0"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37FA-BE66-4F48-BCEE-79A38509A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610E-FA47-4392-BBB2-E4CF9E42F014}" type="datetimeFigureOut">
              <a:rPr lang="ru-RU" smtClean="0"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37FA-BE66-4F48-BCEE-79A38509A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610E-FA47-4392-BBB2-E4CF9E42F014}" type="datetimeFigureOut">
              <a:rPr lang="ru-RU" smtClean="0"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37FA-BE66-4F48-BCEE-79A38509A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610E-FA47-4392-BBB2-E4CF9E42F014}" type="datetimeFigureOut">
              <a:rPr lang="ru-RU" smtClean="0"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37FA-BE66-4F48-BCEE-79A38509A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610E-FA47-4392-BBB2-E4CF9E42F014}" type="datetimeFigureOut">
              <a:rPr lang="ru-RU" smtClean="0"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37FA-BE66-4F48-BCEE-79A38509A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610E-FA47-4392-BBB2-E4CF9E42F014}" type="datetimeFigureOut">
              <a:rPr lang="ru-RU" smtClean="0"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37FA-BE66-4F48-BCEE-79A38509A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610E-FA47-4392-BBB2-E4CF9E42F014}" type="datetimeFigureOut">
              <a:rPr lang="ru-RU" smtClean="0"/>
              <a:t>07.01.2017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37FA-BE66-4F48-BCEE-79A38509A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610E-FA47-4392-BBB2-E4CF9E42F014}" type="datetimeFigureOut">
              <a:rPr lang="ru-RU" smtClean="0"/>
              <a:t>07.01.2017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37FA-BE66-4F48-BCEE-79A38509A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610E-FA47-4392-BBB2-E4CF9E42F014}" type="datetimeFigureOut">
              <a:rPr lang="ru-RU" smtClean="0"/>
              <a:t>07.01.2017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37FA-BE66-4F48-BCEE-79A38509A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610E-FA47-4392-BBB2-E4CF9E42F014}" type="datetimeFigureOut">
              <a:rPr lang="ru-RU" smtClean="0"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37FA-BE66-4F48-BCEE-79A38509A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610E-FA47-4392-BBB2-E4CF9E42F014}" type="datetimeFigureOut">
              <a:rPr lang="ru-RU" smtClean="0"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37FA-BE66-4F48-BCEE-79A38509AA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8610E-FA47-4392-BBB2-E4CF9E42F014}" type="datetimeFigureOut">
              <a:rPr lang="ru-RU" smtClean="0"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D37FA-BE66-4F48-BCEE-79A38509AA6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all" spc="0">
          <a:ln w="9000" cmpd="sng">
            <a:solidFill>
              <a:schemeClr val="accent4">
                <a:shade val="50000"/>
                <a:satMod val="120000"/>
              </a:schemeClr>
            </a:solidFill>
            <a:prstDash val="solid"/>
          </a:ln>
          <a:gradFill>
            <a:gsLst>
              <a:gs pos="0">
                <a:schemeClr val="accent4">
                  <a:shade val="20000"/>
                  <a:satMod val="245000"/>
                </a:schemeClr>
              </a:gs>
              <a:gs pos="43000">
                <a:schemeClr val="accent4">
                  <a:satMod val="255000"/>
                </a:schemeClr>
              </a:gs>
              <a:gs pos="48000">
                <a:schemeClr val="accent4">
                  <a:shade val="85000"/>
                  <a:satMod val="255000"/>
                </a:schemeClr>
              </a:gs>
              <a:gs pos="100000">
                <a:schemeClr val="accent4">
                  <a:shade val="20000"/>
                  <a:satMod val="245000"/>
                </a:schemeClr>
              </a:gs>
            </a:gsLst>
            <a:lin ang="5400000"/>
          </a:gradFill>
          <a:effectLst>
            <a:reflection blurRad="12700" stA="28000" endPos="45000" dist="10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992" y="44624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бюджетное общеобразовательное учреждение «</a:t>
            </a:r>
            <a:r>
              <a:rPr lang="ru-RU" dirty="0" err="1" smtClean="0"/>
              <a:t>Харинская</a:t>
            </a:r>
            <a:r>
              <a:rPr lang="ru-RU" dirty="0" smtClean="0"/>
              <a:t> основная общеобразовательная школа Омского муниципального района Омской области»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07904" y="2204864"/>
            <a:ext cx="518406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БИОЛОГИЯ.  Бактерии.  Грибы. Растения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УМК В. В. Пасечник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Тема урока.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Плауны. Хвощи. Папоротники</a:t>
            </a:r>
          </a:p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536392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Учитель биологии: Григорьева Марина Дмитриевна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9932" y="616530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13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www.naturenorth.com/dragonfly/DOM/Images/03_carbon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420" y="3009899"/>
            <a:ext cx="5753100" cy="384810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Биологический     журнал</a:t>
            </a:r>
            <a:endParaRPr lang="ru-RU" sz="28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9064" y="836712"/>
            <a:ext cx="8424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ПАПОРОТНИКООБРАЗНЫЕ РАСТЕНИЯ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2283262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Удивительный мир древних растений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://dic.academic.ru/pictures/wiki/files/104/haeckel_filicinae_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1559987"/>
            <a:ext cx="3222412" cy="529801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3254" y="3501008"/>
            <a:ext cx="2699792" cy="72008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МНОГООБРАЗИЕ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0" y="4376611"/>
            <a:ext cx="2699792" cy="720080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СТРОЕНИЕ И ОБИТАНИЕ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3254" y="5229200"/>
            <a:ext cx="2699792" cy="720080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ЗНАЧЕНИЕ В ЖИЗНИ ЧЕЛОВЕКА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-5146" y="6056458"/>
            <a:ext cx="2699792" cy="720080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ИНТЕРЕСНЫЕ ФАКТЫ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3810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60" y="476673"/>
            <a:ext cx="7874019" cy="590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9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работа в группе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b="0" i="1" dirty="0" smtClean="0">
                <a:solidFill>
                  <a:schemeClr val="accent2">
                    <a:lumMod val="75000"/>
                  </a:schemeClr>
                </a:solidFill>
              </a:rPr>
              <a:t>по выполнению задания</a:t>
            </a:r>
            <a:endParaRPr lang="ru-RU" sz="36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784976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1. Знакомство </a:t>
            </a:r>
            <a:r>
              <a:rPr lang="ru-RU" b="1" dirty="0">
                <a:solidFill>
                  <a:schemeClr val="tx1"/>
                </a:solidFill>
              </a:rPr>
              <a:t>с </a:t>
            </a:r>
            <a:r>
              <a:rPr lang="ru-RU" b="1" dirty="0" smtClean="0">
                <a:solidFill>
                  <a:schemeClr val="tx1"/>
                </a:solidFill>
              </a:rPr>
              <a:t>заданием, и дополнительным  материалом</a:t>
            </a:r>
            <a:r>
              <a:rPr lang="ru-RU" b="1" dirty="0">
                <a:solidFill>
                  <a:schemeClr val="tx1"/>
                </a:solidFill>
              </a:rPr>
              <a:t>;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2. </a:t>
            </a:r>
            <a:r>
              <a:rPr lang="ru-RU" b="1" dirty="0">
                <a:solidFill>
                  <a:schemeClr val="tx1"/>
                </a:solidFill>
              </a:rPr>
              <a:t>Р</a:t>
            </a:r>
            <a:r>
              <a:rPr lang="ru-RU" b="1" dirty="0" smtClean="0">
                <a:solidFill>
                  <a:schemeClr val="tx1"/>
                </a:solidFill>
              </a:rPr>
              <a:t>аспределение </a:t>
            </a:r>
            <a:r>
              <a:rPr lang="ru-RU" b="1" dirty="0">
                <a:solidFill>
                  <a:schemeClr val="tx1"/>
                </a:solidFill>
              </a:rPr>
              <a:t>заданий внутри группы;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3. </a:t>
            </a:r>
            <a:r>
              <a:rPr lang="ru-RU" b="1" dirty="0">
                <a:solidFill>
                  <a:schemeClr val="tx1"/>
                </a:solidFill>
              </a:rPr>
              <a:t>В</a:t>
            </a:r>
            <a:r>
              <a:rPr lang="ru-RU" b="1" dirty="0" smtClean="0">
                <a:solidFill>
                  <a:schemeClr val="tx1"/>
                </a:solidFill>
              </a:rPr>
              <a:t>ыполнение заданий;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4. </a:t>
            </a:r>
            <a:r>
              <a:rPr lang="ru-RU" b="1" dirty="0">
                <a:solidFill>
                  <a:schemeClr val="tx1"/>
                </a:solidFill>
              </a:rPr>
              <a:t>О</a:t>
            </a:r>
            <a:r>
              <a:rPr lang="ru-RU" b="1" dirty="0" smtClean="0">
                <a:solidFill>
                  <a:schemeClr val="tx1"/>
                </a:solidFill>
              </a:rPr>
              <a:t>суждение результатов </a:t>
            </a:r>
            <a:r>
              <a:rPr lang="ru-RU" b="1" dirty="0">
                <a:solidFill>
                  <a:schemeClr val="tx1"/>
                </a:solidFill>
              </a:rPr>
              <a:t>работы в группе;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5. </a:t>
            </a:r>
            <a:r>
              <a:rPr lang="ru-RU" b="1" dirty="0">
                <a:solidFill>
                  <a:schemeClr val="tx1"/>
                </a:solidFill>
              </a:rPr>
              <a:t>П</a:t>
            </a:r>
            <a:r>
              <a:rPr lang="ru-RU" b="1" dirty="0" smtClean="0">
                <a:solidFill>
                  <a:schemeClr val="tx1"/>
                </a:solidFill>
              </a:rPr>
              <a:t>одведение </a:t>
            </a:r>
            <a:r>
              <a:rPr lang="ru-RU" b="1" dirty="0">
                <a:solidFill>
                  <a:schemeClr val="tx1"/>
                </a:solidFill>
              </a:rPr>
              <a:t>итогов </a:t>
            </a:r>
            <a:r>
              <a:rPr lang="ru-RU" b="1" dirty="0" smtClean="0">
                <a:solidFill>
                  <a:schemeClr val="tx1"/>
                </a:solidFill>
              </a:rPr>
              <a:t>группового задания.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4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Критерии </a:t>
            </a:r>
            <a:br>
              <a:rPr lang="ru-RU" dirty="0" smtClean="0"/>
            </a:br>
            <a:r>
              <a:rPr lang="ru-RU" dirty="0" smtClean="0"/>
              <a:t>работы в группе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Georgia"/>
              </a:rPr>
              <a:t>Слаженная работа в </a:t>
            </a:r>
            <a:r>
              <a:rPr lang="ru-RU" dirty="0" smtClean="0">
                <a:solidFill>
                  <a:srgbClr val="000000"/>
                </a:solidFill>
                <a:latin typeface="Georgia"/>
              </a:rPr>
              <a:t>группе  - 1б.</a:t>
            </a:r>
            <a:endParaRPr lang="ru-RU" dirty="0">
              <a:solidFill>
                <a:srgbClr val="000000"/>
              </a:solidFill>
              <a:latin typeface="Georgia"/>
            </a:endParaRPr>
          </a:p>
          <a:p>
            <a:pPr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Georgia"/>
              </a:rPr>
              <a:t>Распределение ролей в </a:t>
            </a:r>
            <a:r>
              <a:rPr lang="ru-RU" dirty="0" smtClean="0">
                <a:solidFill>
                  <a:srgbClr val="000000"/>
                </a:solidFill>
                <a:latin typeface="Georgia"/>
              </a:rPr>
              <a:t>группе – 1б.</a:t>
            </a:r>
            <a:endParaRPr lang="ru-RU" dirty="0">
              <a:solidFill>
                <a:srgbClr val="000000"/>
              </a:solidFill>
              <a:latin typeface="Georgia"/>
            </a:endParaRPr>
          </a:p>
          <a:p>
            <a:pPr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Georgia"/>
              </a:rPr>
              <a:t>Авторская </a:t>
            </a:r>
            <a:r>
              <a:rPr lang="ru-RU" dirty="0" smtClean="0">
                <a:solidFill>
                  <a:srgbClr val="000000"/>
                </a:solidFill>
                <a:latin typeface="Georgia"/>
              </a:rPr>
              <a:t>оригинальность 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Georgia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Georgia"/>
              </a:rPr>
              <a:t>  выступления перед классом – 2б</a:t>
            </a:r>
            <a:endParaRPr lang="ru-RU" dirty="0">
              <a:solidFill>
                <a:srgbClr val="000000"/>
              </a:solidFill>
              <a:latin typeface="Georgia"/>
            </a:endParaRPr>
          </a:p>
          <a:p>
            <a:pPr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Georgia"/>
              </a:rPr>
              <a:t>Степень самостоятельности </a:t>
            </a:r>
            <a:endParaRPr lang="ru-RU" dirty="0" smtClean="0">
              <a:solidFill>
                <a:srgbClr val="000000"/>
              </a:solidFill>
              <a:latin typeface="Georgia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Georgia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Georgia"/>
              </a:rPr>
              <a:t>   работы группы – 2 б.</a:t>
            </a:r>
            <a:endParaRPr lang="ru-RU" dirty="0">
              <a:solidFill>
                <a:srgbClr val="000000"/>
              </a:solidFill>
              <a:latin typeface="Georgia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69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333333"/>
                </a:solidFill>
                <a:latin typeface="Helvetica Neue"/>
              </a:rPr>
              <a:t>В мире много интересного,</a:t>
            </a:r>
            <a:endParaRPr lang="ru-RU" dirty="0">
              <a:solidFill>
                <a:srgbClr val="333333"/>
              </a:solidFill>
              <a:latin typeface="Helvetica Neue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333333"/>
                </a:solidFill>
                <a:latin typeface="Helvetica Neue"/>
              </a:rPr>
              <a:t>Нам порою неизвестного.</a:t>
            </a:r>
            <a:endParaRPr lang="ru-RU" dirty="0">
              <a:solidFill>
                <a:srgbClr val="333333"/>
              </a:solidFill>
              <a:latin typeface="Helvetica Neue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333333"/>
                </a:solidFill>
                <a:latin typeface="Helvetica Neue"/>
              </a:rPr>
              <a:t>Миру знаний нет предела,</a:t>
            </a:r>
            <a:endParaRPr lang="ru-RU" dirty="0">
              <a:solidFill>
                <a:srgbClr val="333333"/>
              </a:solidFill>
              <a:latin typeface="Helvetica Neue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333333"/>
                </a:solidFill>
                <a:latin typeface="Helvetica Neue"/>
              </a:rPr>
              <a:t>Так скорей, друзья, за дело!</a:t>
            </a:r>
            <a:endParaRPr lang="ru-RU" dirty="0">
              <a:solidFill>
                <a:srgbClr val="333333"/>
              </a:solidFill>
              <a:latin typeface="Helvetica Neue"/>
            </a:endParaRPr>
          </a:p>
          <a:p>
            <a:endParaRPr lang="ru-RU" dirty="0"/>
          </a:p>
        </p:txBody>
      </p:sp>
      <p:pic>
        <p:nvPicPr>
          <p:cNvPr id="6146" name="Picture 2" descr="http://74330s018.caduk.ru/images/2d156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-53972"/>
            <a:ext cx="1512168" cy="12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g3.proshkolu.ru/content/media/pic/std/2000000/1577000/1576336-9fa7fc3caf5898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21"/>
            <a:ext cx="1262553" cy="13023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9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работа в группе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b="0" i="1" dirty="0" smtClean="0">
                <a:solidFill>
                  <a:schemeClr val="accent2">
                    <a:lumMod val="75000"/>
                  </a:schemeClr>
                </a:solidFill>
              </a:rPr>
              <a:t>по выполнению задания</a:t>
            </a:r>
            <a:endParaRPr lang="ru-RU" sz="36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784976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1. Знакомство </a:t>
            </a:r>
            <a:r>
              <a:rPr lang="ru-RU" b="1" dirty="0">
                <a:solidFill>
                  <a:schemeClr val="tx1"/>
                </a:solidFill>
              </a:rPr>
              <a:t>с </a:t>
            </a:r>
            <a:r>
              <a:rPr lang="ru-RU" b="1" dirty="0" smtClean="0">
                <a:solidFill>
                  <a:schemeClr val="tx1"/>
                </a:solidFill>
              </a:rPr>
              <a:t>заданием, и дополнительным  материалом</a:t>
            </a:r>
            <a:r>
              <a:rPr lang="ru-RU" b="1" dirty="0">
                <a:solidFill>
                  <a:schemeClr val="tx1"/>
                </a:solidFill>
              </a:rPr>
              <a:t>;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2. </a:t>
            </a:r>
            <a:r>
              <a:rPr lang="ru-RU" b="1" dirty="0">
                <a:solidFill>
                  <a:schemeClr val="tx1"/>
                </a:solidFill>
              </a:rPr>
              <a:t>Р</a:t>
            </a:r>
            <a:r>
              <a:rPr lang="ru-RU" b="1" dirty="0" smtClean="0">
                <a:solidFill>
                  <a:schemeClr val="tx1"/>
                </a:solidFill>
              </a:rPr>
              <a:t>аспределение </a:t>
            </a:r>
            <a:r>
              <a:rPr lang="ru-RU" b="1" dirty="0">
                <a:solidFill>
                  <a:schemeClr val="tx1"/>
                </a:solidFill>
              </a:rPr>
              <a:t>заданий внутри группы;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3. </a:t>
            </a:r>
            <a:r>
              <a:rPr lang="ru-RU" b="1" dirty="0">
                <a:solidFill>
                  <a:schemeClr val="tx1"/>
                </a:solidFill>
              </a:rPr>
              <a:t>В</a:t>
            </a:r>
            <a:r>
              <a:rPr lang="ru-RU" b="1" dirty="0" smtClean="0">
                <a:solidFill>
                  <a:schemeClr val="tx1"/>
                </a:solidFill>
              </a:rPr>
              <a:t>ыполнение заданий;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4. </a:t>
            </a:r>
            <a:r>
              <a:rPr lang="ru-RU" b="1" dirty="0">
                <a:solidFill>
                  <a:schemeClr val="tx1"/>
                </a:solidFill>
              </a:rPr>
              <a:t>О</a:t>
            </a:r>
            <a:r>
              <a:rPr lang="ru-RU" b="1" dirty="0" smtClean="0">
                <a:solidFill>
                  <a:schemeClr val="tx1"/>
                </a:solidFill>
              </a:rPr>
              <a:t>суждение результатов </a:t>
            </a:r>
            <a:r>
              <a:rPr lang="ru-RU" b="1" dirty="0">
                <a:solidFill>
                  <a:schemeClr val="tx1"/>
                </a:solidFill>
              </a:rPr>
              <a:t>работы в группе;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5. </a:t>
            </a:r>
            <a:r>
              <a:rPr lang="ru-RU" b="1" dirty="0">
                <a:solidFill>
                  <a:schemeClr val="tx1"/>
                </a:solidFill>
              </a:rPr>
              <a:t>П</a:t>
            </a:r>
            <a:r>
              <a:rPr lang="ru-RU" b="1" dirty="0" smtClean="0">
                <a:solidFill>
                  <a:schemeClr val="tx1"/>
                </a:solidFill>
              </a:rPr>
              <a:t>одведение </a:t>
            </a:r>
            <a:r>
              <a:rPr lang="ru-RU" b="1" dirty="0">
                <a:solidFill>
                  <a:schemeClr val="tx1"/>
                </a:solidFill>
              </a:rPr>
              <a:t>итогов </a:t>
            </a:r>
            <a:r>
              <a:rPr lang="ru-RU" b="1" dirty="0" smtClean="0">
                <a:solidFill>
                  <a:schemeClr val="tx1"/>
                </a:solidFill>
              </a:rPr>
              <a:t>группового задания.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0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www.fonstola.ru/pic/201310/1920x1200/fonstola.ru-12489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6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8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0112" y="115824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страница журнала № 1</a:t>
            </a:r>
            <a:endParaRPr lang="ru-RU" sz="2400" dirty="0"/>
          </a:p>
        </p:txBody>
      </p:sp>
      <p:pic>
        <p:nvPicPr>
          <p:cNvPr id="6" name="Рисунок 5" descr="http://www.golkom.ru/img/h/44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1124744"/>
            <a:ext cx="1656184" cy="1656184"/>
          </a:xfrm>
          <a:prstGeom prst="ellipse">
            <a:avLst/>
          </a:prstGeom>
          <a:ln>
            <a:noFill/>
          </a:ln>
          <a:effectLst>
            <a:glow rad="228600">
              <a:srgbClr val="F79646">
                <a:satMod val="175000"/>
                <a:alpha val="40000"/>
              </a:srgbClr>
            </a:glow>
            <a:softEdge rad="112500"/>
          </a:effectLst>
        </p:spPr>
      </p:pic>
      <p:pic>
        <p:nvPicPr>
          <p:cNvPr id="7" name="Рисунок 6" descr="http://medgrasses.ru/img/hvosh_polevoi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16" y="3131046"/>
            <a:ext cx="1361688" cy="1594098"/>
          </a:xfrm>
          <a:prstGeom prst="rect">
            <a:avLst/>
          </a:prstGeom>
          <a:ln>
            <a:noFill/>
          </a:ln>
          <a:effectLst>
            <a:glow rad="228600">
              <a:srgbClr val="F79646">
                <a:satMod val="175000"/>
                <a:alpha val="40000"/>
              </a:srgbClr>
            </a:glow>
            <a:softEdge rad="112500"/>
          </a:effectLst>
        </p:spPr>
      </p:pic>
      <p:pic>
        <p:nvPicPr>
          <p:cNvPr id="8" name="Рисунок 7" descr="http://www.playcast.ru/uploads/2015/06/27/14120822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351" y="5086291"/>
            <a:ext cx="2295897" cy="1771709"/>
          </a:xfrm>
          <a:prstGeom prst="rect">
            <a:avLst/>
          </a:prstGeom>
          <a:noFill/>
          <a:ln>
            <a:noFill/>
          </a:ln>
          <a:effectLst>
            <a:glow rad="228600">
              <a:srgbClr val="9BBB59">
                <a:satMod val="175000"/>
                <a:alpha val="40000"/>
              </a:srgbClr>
            </a:glo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11560" y="190405"/>
            <a:ext cx="4032448" cy="6406947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38100" cap="flat" cmpd="sng" algn="ctr">
            <a:solidFill>
              <a:srgbClr val="FFFF00"/>
            </a:solidFill>
            <a:prstDash val="solid"/>
          </a:ln>
          <a:effectLst>
            <a:glow rad="977900">
              <a:srgbClr val="4F81BD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827584" y="1647074"/>
            <a:ext cx="1424558" cy="1247775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03648" y="351419"/>
            <a:ext cx="2752155" cy="6894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Папоротникообразные растения</a:t>
            </a:r>
            <a:endParaRPr lang="ru-RU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082057" y="1647074"/>
            <a:ext cx="1239987" cy="1331602"/>
          </a:xfrm>
          <a:prstGeom prst="wedgeRoundRectCallou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91152" y="3268788"/>
            <a:ext cx="1497421" cy="520253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nabelle"/>
                <a:ea typeface="Calibri"/>
                <a:cs typeface="Times New Roman"/>
              </a:rPr>
              <a:t>Плаун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87825" y="3358147"/>
            <a:ext cx="1334219" cy="430894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nabelle"/>
                <a:ea typeface="Calibri"/>
                <a:cs typeface="Times New Roman"/>
              </a:rPr>
              <a:t>Хвощ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791152" y="4077072"/>
            <a:ext cx="3729453" cy="1296144"/>
          </a:xfrm>
          <a:prstGeom prst="wedgeRoundRectCallout">
            <a:avLst>
              <a:gd name="adj1" fmla="val -20833"/>
              <a:gd name="adj2" fmla="val 71160"/>
              <a:gd name="adj3" fmla="val 16667"/>
            </a:avLst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35459" y="5733256"/>
            <a:ext cx="2566591" cy="752475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nabelle"/>
                <a:ea typeface="Calibri"/>
                <a:cs typeface="Times New Roman"/>
              </a:rPr>
              <a:t>Папоротник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788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болезни, настой, отвар, Плаун, применение, присыпка, споры, полезная информация, интересные факты, плаун булавовидный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" b="3166"/>
          <a:stretch/>
        </p:blipFill>
        <p:spPr bwMode="auto">
          <a:xfrm>
            <a:off x="7164288" y="44624"/>
            <a:ext cx="1979712" cy="1800200"/>
          </a:xfrm>
          <a:prstGeom prst="rect">
            <a:avLst/>
          </a:prstGeom>
          <a:noFill/>
          <a:ln>
            <a:noFill/>
          </a:ln>
          <a:effectLst>
            <a:glow rad="1524000">
              <a:srgbClr val="9BBB59">
                <a:satMod val="175000"/>
                <a:alpha val="40000"/>
              </a:srgb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F:\Биология 5 кл\Хвощи, плауны, папоротники\К уроку\Безымянный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6" y="2060848"/>
            <a:ext cx="2664296" cy="247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xn--120-tddbmy6cf8g.xn--p1ai/uploads/img/01/02/56ddd47f14c71eee1c522cc16bd6462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8" y="4761222"/>
            <a:ext cx="3240360" cy="19762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004048" y="2606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Страница № 2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5638" y="260648"/>
            <a:ext cx="4032448" cy="6336704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76200" cap="flat" cmpd="sng" algn="ctr">
            <a:solidFill>
              <a:srgbClr val="9BBB59">
                <a:lumMod val="60000"/>
                <a:lumOff val="40000"/>
              </a:srgbClr>
            </a:solidFill>
            <a:prstDash val="solid"/>
          </a:ln>
          <a:effectLst>
            <a:glow rad="1447800">
              <a:srgbClr val="4F81BD">
                <a:satMod val="175000"/>
                <a:alpha val="40000"/>
              </a:srgbClr>
            </a:glo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</p:txBody>
      </p:sp>
      <p:pic>
        <p:nvPicPr>
          <p:cNvPr id="10" name="Рисунок 9" descr="http://1bl.in/wp-content/uploads/2014/03/103242815_large_4150428_PLAYN_BARANEC_p20011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784" y="462570"/>
            <a:ext cx="1149157" cy="9643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Горизонтальный свиток 11"/>
          <p:cNvSpPr/>
          <p:nvPr/>
        </p:nvSpPr>
        <p:spPr>
          <a:xfrm>
            <a:off x="632931" y="332993"/>
            <a:ext cx="2010722" cy="1261294"/>
          </a:xfrm>
          <a:prstGeom prst="horizontalScroll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Плауны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508065" y="1734451"/>
            <a:ext cx="2019300" cy="876300"/>
          </a:xfrm>
          <a:prstGeom prst="downArrowCallou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Среда обитания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2787641" y="1623233"/>
            <a:ext cx="1439444" cy="875230"/>
          </a:xfrm>
          <a:prstGeom prst="downArrowCallou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Строение</a:t>
            </a: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3831" y="2715891"/>
            <a:ext cx="1639920" cy="1047649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,_____________________________________________________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622421" y="2610751"/>
            <a:ext cx="1654534" cy="1467593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endParaRPr lang="ru-RU" sz="1100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7" name="Рисунок 16" descr="C:\Users\DNS\AppData\Local\Microsoft\Windows\Temporary Internet Files\Content.Word\Строение плауна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10" y="2715891"/>
            <a:ext cx="1227584" cy="130321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Выноска со стрелкой вниз 17"/>
          <p:cNvSpPr/>
          <p:nvPr/>
        </p:nvSpPr>
        <p:spPr>
          <a:xfrm>
            <a:off x="433859" y="3926559"/>
            <a:ext cx="2039863" cy="1140605"/>
          </a:xfrm>
          <a:prstGeom prst="downArrowCallout">
            <a:avLst>
              <a:gd name="adj1" fmla="val 22807"/>
              <a:gd name="adj2" fmla="val 25000"/>
              <a:gd name="adj3" fmla="val 25000"/>
              <a:gd name="adj4" fmla="val 58399"/>
            </a:avLst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Значение в жизни человека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86114" y="5135779"/>
            <a:ext cx="1687637" cy="1227162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1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._________________</a:t>
            </a:r>
          </a:p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2._________________</a:t>
            </a:r>
          </a:p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3._________________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693523" y="4164580"/>
            <a:ext cx="1583432" cy="1193283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1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._____________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2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._____________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3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._____________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4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._____________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5.______________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1" name="Выноска со стрелкой вниз 20"/>
          <p:cNvSpPr/>
          <p:nvPr/>
        </p:nvSpPr>
        <p:spPr>
          <a:xfrm>
            <a:off x="2552689" y="5438787"/>
            <a:ext cx="1679823" cy="759519"/>
          </a:xfrm>
          <a:prstGeom prst="downArrowCallou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Размножение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744046" y="6199101"/>
            <a:ext cx="1297111" cy="398251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_______________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839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drofa.info/images/phocagallery/thumbs/phoca_thumb_l_kea_equisetum%20fluviatil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00" y="938924"/>
            <a:ext cx="2525792" cy="194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Биология 5 кл\Хвощи, плауны, папоротники\К уроку\Схема хвощ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66043"/>
            <a:ext cx="3290272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505168" y="26076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Страница № 3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9558" y="347767"/>
            <a:ext cx="4155375" cy="6096892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>
            <a:glow rad="1308100">
              <a:srgbClr val="4F81BD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9" name="Круглая лента лицом вниз 8"/>
          <p:cNvSpPr/>
          <p:nvPr/>
        </p:nvSpPr>
        <p:spPr>
          <a:xfrm>
            <a:off x="683568" y="532302"/>
            <a:ext cx="2132831" cy="900112"/>
          </a:xfrm>
          <a:prstGeom prst="ellipseRibbon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lish Script"/>
                <a:ea typeface="Calibri"/>
                <a:cs typeface="Times New Roman"/>
              </a:rPr>
              <a:t>Хвощи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Рисунок 9" descr="http://prostatitv1.ru/articles/wp-content/uploads/2015/11/15665382-hvosch-polevoy-pri-prostatit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24" y="445435"/>
            <a:ext cx="1021457" cy="986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Овал 10"/>
          <p:cNvSpPr/>
          <p:nvPr/>
        </p:nvSpPr>
        <p:spPr>
          <a:xfrm>
            <a:off x="467544" y="1628800"/>
            <a:ext cx="1624955" cy="677416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19050" cap="flat" cmpd="sng" algn="ctr">
            <a:solidFill>
              <a:srgbClr val="4F81BD"/>
            </a:solidFill>
            <a:prstDash val="solid"/>
          </a:ln>
          <a:effectLst>
            <a:glow rad="228600">
              <a:srgbClr val="9BBB59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Среда обитания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674092" y="1592796"/>
            <a:ext cx="1721520" cy="749424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19050" cap="flat" cmpd="sng" algn="ctr">
            <a:solidFill>
              <a:srgbClr val="4F81BD"/>
            </a:solidFill>
            <a:prstDash val="solid"/>
          </a:ln>
          <a:effectLst>
            <a:glow rad="228600">
              <a:srgbClr val="9BBB59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Строение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7544" y="2492896"/>
            <a:ext cx="1624955" cy="903317"/>
          </a:xfrm>
          <a:prstGeom prst="round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______________________________________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09801" y="2516769"/>
            <a:ext cx="1532348" cy="1272271"/>
          </a:xfrm>
          <a:prstGeom prst="round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5" name="Рисунок 14" descr="F:\Биология 5 кл\Хвощи, плауны, папоротники\К уроку\строение хвоща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24" y="2577077"/>
            <a:ext cx="1039203" cy="115165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Овал 15"/>
          <p:cNvSpPr/>
          <p:nvPr/>
        </p:nvSpPr>
        <p:spPr>
          <a:xfrm>
            <a:off x="455018" y="3516491"/>
            <a:ext cx="1967285" cy="833130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19050" cap="flat" cmpd="sng" algn="ctr">
            <a:solidFill>
              <a:srgbClr val="4F81BD"/>
            </a:solidFill>
            <a:prstDash val="solid"/>
          </a:ln>
          <a:effectLst>
            <a:glow rad="228600">
              <a:srgbClr val="9BBB59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Значение в жизни человека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89034" y="3858200"/>
            <a:ext cx="1373882" cy="982841"/>
          </a:xfrm>
          <a:prstGeom prst="round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1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.__________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2._____________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3._____________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4._____________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55019" y="4536514"/>
            <a:ext cx="1637480" cy="1340758"/>
          </a:xfrm>
          <a:prstGeom prst="round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1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._________________2._________________3._________________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357245" y="4975029"/>
            <a:ext cx="1954708" cy="463728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19050" cap="flat" cmpd="sng" algn="ctr">
            <a:solidFill>
              <a:srgbClr val="4F81BD"/>
            </a:solidFill>
            <a:prstDash val="solid"/>
          </a:ln>
          <a:effectLst>
            <a:glow rad="228600">
              <a:srgbClr val="9BBB59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Размножение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522921" y="5661248"/>
            <a:ext cx="1522660" cy="611366"/>
          </a:xfrm>
          <a:prstGeom prst="round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__________________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36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9" y="1916832"/>
            <a:ext cx="5465088" cy="47474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www.playcast.ru/uploads/2013/03/14/490856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949280"/>
            <a:ext cx="56769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bms.24open.ru/images/7199b09a93ec45b9b4c9b474cd341d8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700">
            <a:off x="3995936" y="195064"/>
            <a:ext cx="47625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ww.sql.ru/forum/actualfile.aspx?id=1140911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666"/>
            <a:ext cx="2123728" cy="1825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Биология 5 кл\Хвощи, плауны, папоротники\К уроку\Схема папоротника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24944"/>
            <a:ext cx="3128660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940152" y="213285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Страница № 4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422331"/>
            <a:ext cx="4497115" cy="6319037"/>
          </a:xfrm>
          <a:prstGeom prst="roundRect">
            <a:avLst/>
          </a:prstGeom>
          <a:solidFill>
            <a:srgbClr val="8064A2">
              <a:lumMod val="20000"/>
              <a:lumOff val="80000"/>
            </a:srgbClr>
          </a:solidFill>
          <a:ln w="5715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>
            <a:glow rad="1460500">
              <a:srgbClr val="4F81BD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701762" y="620688"/>
            <a:ext cx="1870323" cy="838649"/>
          </a:xfrm>
          <a:prstGeom prst="flowChartPunchedTape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5715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Heather Script Two"/>
                <a:ea typeface="Calibri"/>
                <a:cs typeface="Times New Roman"/>
              </a:rPr>
              <a:t>Папоротники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Рисунок 9" descr="http://photodomik.ru/photo/d6/d64f8a476793fa4bc936f1e099d2d38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52295"/>
            <a:ext cx="1042988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нутый угол 10"/>
          <p:cNvSpPr/>
          <p:nvPr/>
        </p:nvSpPr>
        <p:spPr>
          <a:xfrm>
            <a:off x="467544" y="1810126"/>
            <a:ext cx="1681535" cy="561404"/>
          </a:xfrm>
          <a:prstGeom prst="foldedCorner">
            <a:avLst/>
          </a:prstGeom>
          <a:solidFill>
            <a:srgbClr val="C0504D">
              <a:lumMod val="20000"/>
              <a:lumOff val="80000"/>
            </a:srgbClr>
          </a:soli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glow rad="482600">
              <a:srgbClr val="8064A2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ckham Script One"/>
                <a:ea typeface="Calibri"/>
                <a:cs typeface="Times New Roman"/>
              </a:rPr>
              <a:t>Среда обитания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Загнутый угол 11"/>
          <p:cNvSpPr/>
          <p:nvPr/>
        </p:nvSpPr>
        <p:spPr>
          <a:xfrm>
            <a:off x="3108748" y="1783673"/>
            <a:ext cx="1282104" cy="533849"/>
          </a:xfrm>
          <a:prstGeom prst="foldedCorner">
            <a:avLst/>
          </a:prstGeom>
          <a:solidFill>
            <a:srgbClr val="C0504D">
              <a:lumMod val="20000"/>
              <a:lumOff val="80000"/>
            </a:srgbClr>
          </a:soli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glow rad="482600">
              <a:srgbClr val="8064A2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ckham Script One"/>
                <a:ea typeface="Calibri"/>
                <a:cs typeface="Times New Roman"/>
              </a:rPr>
              <a:t>Строение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7544" y="2732378"/>
            <a:ext cx="1363068" cy="913259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______________________________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05411" y="2624672"/>
            <a:ext cx="1485441" cy="1128670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5" name="Рисунок 14" descr="F:\Биология 5 кл\Хвощи, плауны, папоротники\К уроку\строение папоротника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085" y="2624672"/>
            <a:ext cx="1008092" cy="106372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Загнутый угол 15"/>
          <p:cNvSpPr/>
          <p:nvPr/>
        </p:nvSpPr>
        <p:spPr>
          <a:xfrm>
            <a:off x="338042" y="3940386"/>
            <a:ext cx="1948235" cy="633412"/>
          </a:xfrm>
          <a:prstGeom prst="foldedCorner">
            <a:avLst/>
          </a:prstGeom>
          <a:solidFill>
            <a:srgbClr val="C0504D">
              <a:lumMod val="20000"/>
              <a:lumOff val="80000"/>
            </a:srgbClr>
          </a:soli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glow rad="482600">
              <a:srgbClr val="8064A2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ckham Script One"/>
                <a:ea typeface="Calibri"/>
                <a:cs typeface="Times New Roman"/>
              </a:rPr>
              <a:t>Значение в жизни человека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5961" y="4928471"/>
            <a:ext cx="1763118" cy="1321537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1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._________________</a:t>
            </a:r>
          </a:p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2._________________</a:t>
            </a:r>
          </a:p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3._________________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66572" y="3932887"/>
            <a:ext cx="1763118" cy="1144797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1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._________________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2._________________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3._________________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4___________________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Загнутый угол 18"/>
          <p:cNvSpPr/>
          <p:nvPr/>
        </p:nvSpPr>
        <p:spPr>
          <a:xfrm>
            <a:off x="2880255" y="5317776"/>
            <a:ext cx="1465510" cy="542925"/>
          </a:xfrm>
          <a:prstGeom prst="foldedCorner">
            <a:avLst/>
          </a:prstGeom>
          <a:solidFill>
            <a:srgbClr val="C0504D">
              <a:lumMod val="20000"/>
              <a:lumOff val="80000"/>
            </a:srgbClr>
          </a:solidFill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glow rad="482600">
              <a:srgbClr val="8064A2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Размножение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940433" y="6181932"/>
            <a:ext cx="1114425" cy="415420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__________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483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28184" y="13869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Страница № 5</a:t>
            </a:r>
            <a:endParaRPr lang="ru-RU" dirty="0"/>
          </a:p>
        </p:txBody>
      </p:sp>
      <p:pic>
        <p:nvPicPr>
          <p:cNvPr id="6" name="Рисунок 5" descr="http://s55.radikal.ru/i149/1212/54/8220f1b42bd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9"/>
          <a:stretch/>
        </p:blipFill>
        <p:spPr bwMode="auto">
          <a:xfrm>
            <a:off x="5775853" y="4235562"/>
            <a:ext cx="2913762" cy="2036068"/>
          </a:xfrm>
          <a:prstGeom prst="rect">
            <a:avLst/>
          </a:prstGeom>
          <a:ln w="88900" cap="sq" cmpd="thickThin">
            <a:solidFill>
              <a:srgbClr val="9BBB59">
                <a:lumMod val="75000"/>
              </a:srgb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DNS\Documents\Вечер накануне ивана купала гоголь копия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15244"/>
            <a:ext cx="1864638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379895" y="269176"/>
            <a:ext cx="4464496" cy="6215048"/>
          </a:xfrm>
          <a:prstGeom prst="roundRect">
            <a:avLst/>
          </a:prstGeom>
          <a:solidFill>
            <a:srgbClr val="FFFFCC"/>
          </a:solidFill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>
            <a:glow rad="1193800">
              <a:srgbClr val="F79646">
                <a:satMod val="175000"/>
                <a:alpha val="40000"/>
              </a:srgbClr>
            </a:glo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                                                                                                                                                           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                                                                                                              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                                    </a:t>
            </a:r>
          </a:p>
        </p:txBody>
      </p:sp>
      <p:sp>
        <p:nvSpPr>
          <p:cNvPr id="11" name="Выноска-облако 10"/>
          <p:cNvSpPr/>
          <p:nvPr/>
        </p:nvSpPr>
        <p:spPr>
          <a:xfrm>
            <a:off x="755576" y="323365"/>
            <a:ext cx="3240360" cy="1881499"/>
          </a:xfrm>
          <a:prstGeom prst="cloudCallout">
            <a:avLst>
              <a:gd name="adj1" fmla="val -30077"/>
              <a:gd name="adj2" fmla="val 91689"/>
            </a:avLst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38100" cap="flat" cmpd="sng" algn="ctr">
            <a:solidFill>
              <a:srgbClr val="F79646">
                <a:lumMod val="5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Интересные факты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о 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папоротникообразных растениях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2" name="Рисунок 11" descr="http://photosflowery.ru/photo/af/af9450f42a017c535133e4469aef3b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013" y="2147392"/>
            <a:ext cx="1172477" cy="14750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3" name="Рисунок 12" descr="http://www.zdrav.net.ua/wp-content/uploads/2015/09/%D1%85%D0%B2%D0%BE%D1%89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1584176" cy="121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florapedia.ru/media/pic_full/1/470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7" y="4735066"/>
            <a:ext cx="2232248" cy="134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3064228" y="5253596"/>
            <a:ext cx="1424546" cy="309163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Папоротники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86461" y="3893785"/>
            <a:ext cx="1031552" cy="371475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Хвощи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67744" y="2542289"/>
            <a:ext cx="1031553" cy="371475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jestic"/>
                <a:ea typeface="Calibri"/>
                <a:cs typeface="Times New Roman"/>
              </a:rPr>
              <a:t>Плауны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616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3453" y="260648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</a:rPr>
              <a:t>Задание. Отметьте знаком  +/-  наличие органов у высших споровых растений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225902"/>
              </p:ext>
            </p:extLst>
          </p:nvPr>
        </p:nvGraphicFramePr>
        <p:xfrm>
          <a:off x="611560" y="1484784"/>
          <a:ext cx="7776864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0280"/>
                <a:gridCol w="1440160"/>
                <a:gridCol w="1512168"/>
                <a:gridCol w="2304256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3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Плауны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3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Хвощи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27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Папоротники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3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Побег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+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+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-------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3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Стебель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+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-------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3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Лист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smtClean="0"/>
                        <a:t>+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+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+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3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Корни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+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+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+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3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Размножение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спорами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спорами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спорами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544" y="5373216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Вывод:</a:t>
            </a:r>
            <a:r>
              <a:rPr lang="ru-RU" dirty="0" smtClean="0"/>
              <a:t> Плауны, хвощи папоротники относятся к высшим растениям, так ка тело расчленено на органы: листья, стебли, побеги, корни, которые построены из различных тканей.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903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0" dirty="0" smtClean="0"/>
              <a:t>Тема урока.</a:t>
            </a:r>
            <a:br>
              <a:rPr lang="ru-RU" sz="3600" b="0" dirty="0" smtClean="0"/>
            </a:br>
            <a:r>
              <a:rPr lang="ru-RU" b="0" i="1" dirty="0" smtClean="0">
                <a:solidFill>
                  <a:schemeClr val="accent2">
                    <a:lumMod val="75000"/>
                  </a:schemeClr>
                </a:solidFill>
              </a:rPr>
              <a:t>Плауны, Хвощи, Папоротники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– высшие споровые растения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252447"/>
            <a:ext cx="134524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cap="all" dirty="0" smtClean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C8228">
                        <a:shade val="20000"/>
                        <a:satMod val="245000"/>
                      </a:srgbClr>
                    </a:gs>
                    <a:gs pos="43000">
                      <a:srgbClr val="0C8228">
                        <a:satMod val="255000"/>
                      </a:srgbClr>
                    </a:gs>
                    <a:gs pos="48000">
                      <a:srgbClr val="0C8228">
                        <a:shade val="85000"/>
                        <a:satMod val="255000"/>
                      </a:srgbClr>
                    </a:gs>
                    <a:gs pos="100000">
                      <a:srgbClr val="0C822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Цель</a:t>
            </a:r>
          </a:p>
          <a:p>
            <a:r>
              <a:rPr lang="ru-RU" sz="3200" cap="all" dirty="0" smtClean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C8228">
                        <a:shade val="20000"/>
                        <a:satMod val="245000"/>
                      </a:srgbClr>
                    </a:gs>
                    <a:gs pos="43000">
                      <a:srgbClr val="0C8228">
                        <a:satMod val="255000"/>
                      </a:srgbClr>
                    </a:gs>
                    <a:gs pos="48000">
                      <a:srgbClr val="0C8228">
                        <a:shade val="85000"/>
                        <a:satMod val="255000"/>
                      </a:srgbClr>
                    </a:gs>
                    <a:gs pos="100000">
                      <a:srgbClr val="0C822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урока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2295" y="2152793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плауны, хвощи, папоротники и их роль в жизни человека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8056" y="3855298"/>
            <a:ext cx="180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cap="all" dirty="0" smtClean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C8228">
                        <a:shade val="20000"/>
                        <a:satMod val="245000"/>
                      </a:srgbClr>
                    </a:gs>
                    <a:gs pos="43000">
                      <a:srgbClr val="0C8228">
                        <a:satMod val="255000"/>
                      </a:srgbClr>
                    </a:gs>
                    <a:gs pos="48000">
                      <a:srgbClr val="0C8228">
                        <a:shade val="85000"/>
                        <a:satMod val="255000"/>
                      </a:srgbClr>
                    </a:gs>
                    <a:gs pos="100000">
                      <a:srgbClr val="0C822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Задачи </a:t>
            </a:r>
          </a:p>
          <a:p>
            <a:r>
              <a:rPr lang="ru-RU" sz="3600" cap="all" dirty="0" smtClean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C8228">
                        <a:shade val="20000"/>
                        <a:satMod val="245000"/>
                      </a:srgbClr>
                    </a:gs>
                    <a:gs pos="43000">
                      <a:srgbClr val="0C8228">
                        <a:satMod val="255000"/>
                      </a:srgbClr>
                    </a:gs>
                    <a:gs pos="48000">
                      <a:srgbClr val="0C8228">
                        <a:shade val="85000"/>
                        <a:satMod val="255000"/>
                      </a:srgbClr>
                    </a:gs>
                    <a:gs pos="100000">
                      <a:srgbClr val="0C822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урока</a:t>
            </a:r>
            <a:r>
              <a:rPr lang="ru-RU" sz="3600" cap="all" dirty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C8228">
                        <a:shade val="20000"/>
                        <a:satMod val="245000"/>
                      </a:srgbClr>
                    </a:gs>
                    <a:gs pos="43000">
                      <a:srgbClr val="0C8228">
                        <a:satMod val="255000"/>
                      </a:srgbClr>
                    </a:gs>
                    <a:gs pos="48000">
                      <a:srgbClr val="0C8228">
                        <a:shade val="85000"/>
                        <a:satMod val="255000"/>
                      </a:srgbClr>
                    </a:gs>
                    <a:gs pos="100000">
                      <a:srgbClr val="0C822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br>
              <a:rPr lang="ru-RU" sz="3600" cap="all" dirty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C8228">
                        <a:shade val="20000"/>
                        <a:satMod val="245000"/>
                      </a:srgbClr>
                    </a:gs>
                    <a:gs pos="43000">
                      <a:srgbClr val="0C8228">
                        <a:satMod val="255000"/>
                      </a:srgbClr>
                    </a:gs>
                    <a:gs pos="48000">
                      <a:srgbClr val="0C8228">
                        <a:shade val="85000"/>
                        <a:satMod val="255000"/>
                      </a:srgbClr>
                    </a:gs>
                    <a:gs pos="100000">
                      <a:srgbClr val="0C822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0323" y="3855298"/>
            <a:ext cx="507367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строение, обитание, размножение этих растений.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плаунов, хвощей, папоротников в жизни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человека.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растения между собой. </a:t>
            </a:r>
          </a:p>
          <a:p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принадлежности плаунов, хвощей,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папоротников к высшим растениям.</a:t>
            </a:r>
          </a:p>
          <a:p>
            <a:pPr marL="342900" indent="-342900">
              <a:buFontTx/>
              <a:buAutoNum type="arabicPeriod"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4172" y="2239997"/>
            <a:ext cx="2471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Охарактеризовать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68256" y="2860679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Доказать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0384" y="2860679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принадлежность плаунов, хвощей, папоротников к высшим растениям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2785" y="3889222"/>
            <a:ext cx="22495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1.Изучить</a:t>
            </a:r>
          </a:p>
          <a:p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Раскрыть роль</a:t>
            </a:r>
          </a:p>
          <a:p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Сравнить</a:t>
            </a:r>
          </a:p>
          <a:p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Сделать вывод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</a:pPr>
            <a:r>
              <a:rPr lang="ru-RU" sz="3200" cap="none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Рефлексия. </a:t>
            </a:r>
            <a:r>
              <a:rPr lang="ru-RU" sz="2800" b="0" cap="none" dirty="0">
                <a:ln>
                  <a:noFill/>
                </a:ln>
                <a:solidFill>
                  <a:srgbClr val="065218">
                    <a:lumMod val="90000"/>
                    <a:lumOff val="10000"/>
                  </a:srgbClr>
                </a:solidFill>
                <a:effectLst/>
                <a:ea typeface="Calibri"/>
                <a:cs typeface="Times New Roman"/>
              </a:rPr>
              <a:t/>
            </a:r>
            <a:br>
              <a:rPr lang="ru-RU" sz="2800" b="0" cap="none" dirty="0">
                <a:ln>
                  <a:noFill/>
                </a:ln>
                <a:solidFill>
                  <a:srgbClr val="065218">
                    <a:lumMod val="90000"/>
                    <a:lumOff val="10000"/>
                  </a:srgbClr>
                </a:solidFill>
                <a:effectLst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4525963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«Телеграмма»</a:t>
            </a:r>
            <a:endParaRPr lang="ru-RU" dirty="0"/>
          </a:p>
        </p:txBody>
      </p:sp>
      <p:pic>
        <p:nvPicPr>
          <p:cNvPr id="11268" name="Picture 4" descr="http://www.coollady.ru/puc/1/tel-ma/b/0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4342">
            <a:off x="2878845" y="1638307"/>
            <a:ext cx="548779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7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bigslide.ru/images/4/3250/960/img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3"/>
          <a:stretch/>
        </p:blipFill>
        <p:spPr bwMode="auto">
          <a:xfrm>
            <a:off x="14179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28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4437112"/>
            <a:ext cx="8964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«Познать природу можно либо своими глазами, либо с помощью книги»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http://narfu.ru/upload/medialibrary/473/vaj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6672"/>
            <a:ext cx="3975041" cy="335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16216" y="3501008"/>
            <a:ext cx="26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М. В. Ломоносов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(1711-1765)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9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1337" y="23509"/>
            <a:ext cx="9009304" cy="6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Маршрутный лист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Ученика(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цы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5 класса __________________________________________________________________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 урока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________________________________________________________________________________________________________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Цели урока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Охарактеризовать___________________________________________________________________________________________________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Доказать принадлежность ___________________________________________________________________________________________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урока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Изучить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___________________________________________________________________________________________________________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Раскрыть роль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_____________________________________________________________________________________________________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Сравнить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__________________________________________________________________________________________________________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Сделать вывод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______________________________________________________________________________________________________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на уроке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Задание №1.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в </a:t>
            </a:r>
            <a:r>
              <a:rPr kumimoji="0" lang="ru-RU" sz="12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Определите, о каких растениях идёт речь?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Их тело может иметь форму листовидных образований. Они в основном живут в воде. Среди них есть одноклеточные и многоклеточные растения. Они не имеют ни корней, ни стеблей, ни листьев.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__________________________________________________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многолетние симбиотические растения. Всей поверхностью тела они впитывают влагу. В жару могут высохнуть, но после дождя ожить вновь. Размножаются кусочками слоевища.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____________________________________________________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многолетние, чаще травянистые растения влажных тенистых мест, имеющие стебли, листья. Настоящих корней у этих растений нет, их заменяют ризоиды, которыми они укрепляются в почве и всасывают воду. Размножаются спорами.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___________________________________________________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Выполните  ВЗАИМОПРОВЕРКУ задания с соседней партой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Оцените правильность выполнения задания по следующим критериям в квадратике для ответа: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все правильно – (+)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частично правильно – (+  - 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всё не правильно –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(-)</a:t>
            </a:r>
            <a:endParaRPr lang="ru-RU" sz="1200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Задание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в </a:t>
            </a:r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группе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индивидуальных листах вам необходимо выполнить задание  и защитить свою работу перед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классом, оценить работы других групп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екст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клише для докладчика прилагается.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следующей странице представлен лист планирования группы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8410" y="8258175"/>
            <a:ext cx="742950" cy="428625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94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188640"/>
            <a:ext cx="568863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ЛИСТ ПЛАНИРОВАНИЯ в группе № ______</a:t>
            </a:r>
            <a:endParaRPr lang="ru-RU" sz="1600" dirty="0">
              <a:ea typeface="Calibri"/>
              <a:cs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383465"/>
              </p:ext>
            </p:extLst>
          </p:nvPr>
        </p:nvGraphicFramePr>
        <p:xfrm>
          <a:off x="1115616" y="692696"/>
          <a:ext cx="6638290" cy="1584176"/>
        </p:xfrm>
        <a:graphic>
          <a:graphicData uri="http://schemas.openxmlformats.org/drawingml/2006/table">
            <a:tbl>
              <a:tblPr firstRow="1" bandRow="1"/>
              <a:tblGrid>
                <a:gridCol w="1238530"/>
                <a:gridCol w="3961263"/>
                <a:gridCol w="1438497"/>
              </a:tblGrid>
              <a:tr h="302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Arial Unicode MS"/>
                        </a:rPr>
                        <a:t>Роль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Arial Unicode MS"/>
                        </a:rPr>
                        <a:t>Что делает?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Arial Unicode MS"/>
                        </a:rPr>
                        <a:t>Отметка о выполнении </a:t>
                      </a: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Arial Unicode MS"/>
                        </a:rPr>
                        <a:t>+/-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Arial Unicode MS"/>
                        </a:rPr>
                        <a:t>Капитан группы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Arial Unicode MS"/>
                        </a:rPr>
                        <a:t> Хронометрист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Arial Unicode MS"/>
                        </a:rPr>
                        <a:t> Секретарь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Arial Unicode M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Arial Unicode MS"/>
                        </a:rPr>
                        <a:t>Докладчик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554341"/>
              </p:ext>
            </p:extLst>
          </p:nvPr>
        </p:nvGraphicFramePr>
        <p:xfrm>
          <a:off x="755576" y="3068960"/>
          <a:ext cx="5042535" cy="1261872"/>
        </p:xfrm>
        <a:graphic>
          <a:graphicData uri="http://schemas.openxmlformats.org/drawingml/2006/table">
            <a:tbl>
              <a:tblPr firstRow="1" firstCol="1" bandRow="1"/>
              <a:tblGrid>
                <a:gridCol w="1260475"/>
                <a:gridCol w="1260475"/>
                <a:gridCol w="1260475"/>
                <a:gridCol w="126111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Плауны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Хвощи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Папоротники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Стебель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Лист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Корни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Размножение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98694" y="2425848"/>
            <a:ext cx="57975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№ 3 Итоговое задание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Закрепление изученного  материала.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Задние.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Отметьте знаком  +/- наличие органов у высших споровых растений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3600" y="10071100"/>
            <a:ext cx="742950" cy="428625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20904" y="4871255"/>
            <a:ext cx="24502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Выполнить САМООЦЕНКУ.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904" y="4575611"/>
            <a:ext cx="84301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Вывод: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Почему плауны, хвощи, папоротники относят к высшим растениям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7824" y="5013176"/>
            <a:ext cx="864096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5438609"/>
            <a:ext cx="857157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Рефлексия. 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Напишите «телеграмму»,  в которой одним предложением  оцените свою работу на уроке.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107" y="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 в парах.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Прочитайте тексты, определите, о каких растениях идёт речь?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107" y="908720"/>
            <a:ext cx="85689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Их тело может иметь форму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листовидных образований. Они в основном живут в воде. Среди них есть одноклеточные и многоклеточные растения. Они не имеют ни корней, ни стеблей, ни листьев. 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водоросли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Это многолетние симбиотические растения. Всей поверхностью тела они впитывают влагу. В жару могут высохнуть, но после дождя ожить вновь. Размножаются кусочками слоевища.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лишайники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Это многолетние, чаще травянистые растения влажных тенистых мест, имеющие стебли, листья. Настоящих корней у этих растений нет, их заменяют ризоиды, которыми они укрепляются в почве и всасывают воду. Размножаются спорами.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мхи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6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5293" y="116632"/>
            <a:ext cx="84969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Вопрос. Что это за растения?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Это многолетние травянистые растения.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Человек использует их для озеленения как внутреннего, так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и в садах.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Существует легенда про это растение. Волшебный цветок этого растения распускается только один раз в год – в ночь на праздник Ивана Купала.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mediasubs.ru/group/uploads/ts/tsvetyi/image/1384780904-770498-25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071"/>
            <a:ext cx="8297186" cy="660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svetikbest.com.ua/images/plau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975"/>
            <a:ext cx="8081893" cy="603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lorapedia.ru/media/pic_full/2/69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55" y="126974"/>
            <a:ext cx="8278159" cy="658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happyho.ru/files/images/2014/01/kosta-rika-drevovidnyi-paporotnik-247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" y="1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70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0" dirty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C8228">
                        <a:shade val="20000"/>
                        <a:satMod val="245000"/>
                      </a:srgbClr>
                    </a:gs>
                    <a:gs pos="43000">
                      <a:srgbClr val="0C8228">
                        <a:satMod val="255000"/>
                      </a:srgbClr>
                    </a:gs>
                    <a:gs pos="48000">
                      <a:srgbClr val="0C8228">
                        <a:shade val="85000"/>
                        <a:satMod val="255000"/>
                      </a:srgbClr>
                    </a:gs>
                    <a:gs pos="100000">
                      <a:srgbClr val="0C8228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Тема урока.</a:t>
            </a:r>
            <a:br>
              <a:rPr lang="ru-RU" sz="3200" b="0" dirty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C8228">
                        <a:shade val="20000"/>
                        <a:satMod val="245000"/>
                      </a:srgbClr>
                    </a:gs>
                    <a:gs pos="43000">
                      <a:srgbClr val="0C8228">
                        <a:satMod val="255000"/>
                      </a:srgbClr>
                    </a:gs>
                    <a:gs pos="48000">
                      <a:srgbClr val="0C8228">
                        <a:shade val="85000"/>
                        <a:satMod val="255000"/>
                      </a:srgbClr>
                    </a:gs>
                    <a:gs pos="100000">
                      <a:srgbClr val="0C8228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</a:br>
            <a:r>
              <a:rPr lang="ru-RU" sz="4000" b="0" i="1" dirty="0" smtClean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Плауны, Хвощи, Папоротники  </a:t>
            </a:r>
            <a:r>
              <a:rPr lang="ru-RU" sz="4000" dirty="0" smtClean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-высшие споровые растения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Где обитают?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Каково их строение?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С помощью чего размножаются?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Какое значение имеют в жизни человека?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Почему эти растения относят к высшим споровым растениям?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http://blgy.ru/images/biology6v/pic2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013176"/>
            <a:ext cx="4366917" cy="169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25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0" dirty="0" smtClean="0"/>
              <a:t>Тема урока.</a:t>
            </a:r>
            <a:br>
              <a:rPr lang="ru-RU" sz="3600" b="0" dirty="0" smtClean="0"/>
            </a:br>
            <a:r>
              <a:rPr lang="ru-RU" b="0" i="1" dirty="0" smtClean="0">
                <a:solidFill>
                  <a:schemeClr val="accent2">
                    <a:lumMod val="75000"/>
                  </a:schemeClr>
                </a:solidFill>
              </a:rPr>
              <a:t>Плауны, Хвощи, Папоротники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– высшие споровые растения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252447"/>
            <a:ext cx="134524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cap="all" dirty="0" smtClean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C8228">
                        <a:shade val="20000"/>
                        <a:satMod val="245000"/>
                      </a:srgbClr>
                    </a:gs>
                    <a:gs pos="43000">
                      <a:srgbClr val="0C8228">
                        <a:satMod val="255000"/>
                      </a:srgbClr>
                    </a:gs>
                    <a:gs pos="48000">
                      <a:srgbClr val="0C8228">
                        <a:shade val="85000"/>
                        <a:satMod val="255000"/>
                      </a:srgbClr>
                    </a:gs>
                    <a:gs pos="100000">
                      <a:srgbClr val="0C822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+mj-ea"/>
                <a:cs typeface="+mj-cs"/>
              </a:rPr>
              <a:t>Цели</a:t>
            </a:r>
          </a:p>
          <a:p>
            <a:r>
              <a:rPr lang="ru-RU" sz="3200" cap="all" dirty="0" smtClean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C8228">
                        <a:shade val="20000"/>
                        <a:satMod val="245000"/>
                      </a:srgbClr>
                    </a:gs>
                    <a:gs pos="43000">
                      <a:srgbClr val="0C8228">
                        <a:satMod val="255000"/>
                      </a:srgbClr>
                    </a:gs>
                    <a:gs pos="48000">
                      <a:srgbClr val="0C8228">
                        <a:shade val="85000"/>
                        <a:satMod val="255000"/>
                      </a:srgbClr>
                    </a:gs>
                    <a:gs pos="100000">
                      <a:srgbClr val="0C822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+mj-ea"/>
                <a:cs typeface="+mj-cs"/>
              </a:rPr>
              <a:t>урока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062295" y="2152793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плауны, хвощи, папоротники и их роль в жизни человека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8056" y="3855298"/>
            <a:ext cx="180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cap="all" dirty="0" smtClean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C8228">
                        <a:shade val="20000"/>
                        <a:satMod val="245000"/>
                      </a:srgbClr>
                    </a:gs>
                    <a:gs pos="43000">
                      <a:srgbClr val="0C8228">
                        <a:satMod val="255000"/>
                      </a:srgbClr>
                    </a:gs>
                    <a:gs pos="48000">
                      <a:srgbClr val="0C8228">
                        <a:shade val="85000"/>
                        <a:satMod val="255000"/>
                      </a:srgbClr>
                    </a:gs>
                    <a:gs pos="100000">
                      <a:srgbClr val="0C822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+mj-ea"/>
                <a:cs typeface="+mj-cs"/>
              </a:rPr>
              <a:t>Задачи </a:t>
            </a:r>
          </a:p>
          <a:p>
            <a:r>
              <a:rPr lang="ru-RU" sz="3600" cap="all" dirty="0" smtClean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C8228">
                        <a:shade val="20000"/>
                        <a:satMod val="245000"/>
                      </a:srgbClr>
                    </a:gs>
                    <a:gs pos="43000">
                      <a:srgbClr val="0C8228">
                        <a:satMod val="255000"/>
                      </a:srgbClr>
                    </a:gs>
                    <a:gs pos="48000">
                      <a:srgbClr val="0C8228">
                        <a:shade val="85000"/>
                        <a:satMod val="255000"/>
                      </a:srgbClr>
                    </a:gs>
                    <a:gs pos="100000">
                      <a:srgbClr val="0C822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+mj-ea"/>
                <a:cs typeface="+mj-cs"/>
              </a:rPr>
              <a:t>урока</a:t>
            </a:r>
            <a:r>
              <a:rPr lang="ru-RU" sz="3600" cap="all" dirty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C8228">
                        <a:shade val="20000"/>
                        <a:satMod val="245000"/>
                      </a:srgbClr>
                    </a:gs>
                    <a:gs pos="43000">
                      <a:srgbClr val="0C8228">
                        <a:satMod val="255000"/>
                      </a:srgbClr>
                    </a:gs>
                    <a:gs pos="48000">
                      <a:srgbClr val="0C8228">
                        <a:shade val="85000"/>
                        <a:satMod val="255000"/>
                      </a:srgbClr>
                    </a:gs>
                    <a:gs pos="100000">
                      <a:srgbClr val="0C822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+mj-ea"/>
                <a:cs typeface="+mj-cs"/>
              </a:rPr>
              <a:t>.</a:t>
            </a:r>
            <a:br>
              <a:rPr lang="ru-RU" sz="3600" cap="all" dirty="0">
                <a:ln w="9000" cmpd="sng">
                  <a:solidFill>
                    <a:srgbClr val="0C8228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C8228">
                        <a:shade val="20000"/>
                        <a:satMod val="245000"/>
                      </a:srgbClr>
                    </a:gs>
                    <a:gs pos="43000">
                      <a:srgbClr val="0C8228">
                        <a:satMod val="255000"/>
                      </a:srgbClr>
                    </a:gs>
                    <a:gs pos="48000">
                      <a:srgbClr val="0C8228">
                        <a:shade val="85000"/>
                        <a:satMod val="255000"/>
                      </a:srgbClr>
                    </a:gs>
                    <a:gs pos="100000">
                      <a:srgbClr val="0C8228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070323" y="3855298"/>
            <a:ext cx="507367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строение, обитание, размножение этих растений.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плаунов, хвощей, папоротников в жизни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человека.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растения между собой.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принадлежности плаунов, хвощей,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папоротников к высшим растениям.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94172" y="2239997"/>
            <a:ext cx="2471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Охарактеризовать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68256" y="2860679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Доказать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0384" y="2860679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принадлежность плаунов, хвощей, папоротников к высшим растениям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2785" y="3889222"/>
            <a:ext cx="22495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1.Изучить</a:t>
            </a:r>
          </a:p>
          <a:p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Раскрыть роль</a:t>
            </a:r>
          </a:p>
          <a:p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Сравнить</a:t>
            </a:r>
          </a:p>
          <a:p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Сделать вывод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685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3" grpId="0"/>
      <p:bldP spid="14" grpId="0"/>
      <p:bldP spid="15" grpId="0"/>
      <p:bldP spid="3" grpId="0"/>
    </p:bldLst>
  </p:timing>
</p:sld>
</file>

<file path=ppt/theme/theme1.xml><?xml version="1.0" encoding="utf-8"?>
<a:theme xmlns:a="http://schemas.openxmlformats.org/drawingml/2006/main" name="listva20998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listva20998</Template>
  <TotalTime>2089</TotalTime>
  <Words>1075</Words>
  <Application>Microsoft Office PowerPoint</Application>
  <PresentationFormat>Экран (4:3)</PresentationFormat>
  <Paragraphs>332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listva20998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урока. Плауны, Хвощи, Папоротники  -высшие споровые растения</vt:lpstr>
      <vt:lpstr>Тема урока. Плауны, Хвощи, Папоротники – высшие споровые растения</vt:lpstr>
      <vt:lpstr>Биологический     журнал</vt:lpstr>
      <vt:lpstr>Презентация PowerPoint</vt:lpstr>
      <vt:lpstr>работа в группе  по выполнению задания</vt:lpstr>
      <vt:lpstr>Критерии  работы в группе</vt:lpstr>
      <vt:lpstr>Презентация PowerPoint</vt:lpstr>
      <vt:lpstr>работа в группе  по выполнению задания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урока. Плауны, Хвощи, Папоротники – высшие споровые растения</vt:lpstr>
      <vt:lpstr>Рефлексия.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DNS</cp:lastModifiedBy>
  <cp:revision>81</cp:revision>
  <dcterms:created xsi:type="dcterms:W3CDTF">2016-04-30T15:02:45Z</dcterms:created>
  <dcterms:modified xsi:type="dcterms:W3CDTF">2017-01-07T06:24:35Z</dcterms:modified>
</cp:coreProperties>
</file>