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9" r:id="rId3"/>
    <p:sldId id="268" r:id="rId4"/>
    <p:sldId id="256" r:id="rId5"/>
    <p:sldId id="272" r:id="rId6"/>
    <p:sldId id="275" r:id="rId7"/>
    <p:sldId id="273" r:id="rId8"/>
    <p:sldId id="274" r:id="rId9"/>
    <p:sldId id="276" r:id="rId10"/>
    <p:sldId id="277" r:id="rId11"/>
    <p:sldId id="261" r:id="rId12"/>
    <p:sldId id="269" r:id="rId13"/>
    <p:sldId id="265" r:id="rId14"/>
    <p:sldId id="266" r:id="rId15"/>
    <p:sldId id="280" r:id="rId16"/>
    <p:sldId id="279" r:id="rId17"/>
    <p:sldId id="278" r:id="rId18"/>
    <p:sldId id="267" r:id="rId19"/>
    <p:sldId id="270" r:id="rId20"/>
    <p:sldId id="271" r:id="rId21"/>
    <p:sldId id="264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adewallpaper.com/wp-content/uploads/2013/12/Awesome-Water-Wallpaper-HD-Image1.jpg" TargetMode="External"/><Relationship Id="rId2" Type="http://schemas.openxmlformats.org/officeDocument/2006/relationships/hyperlink" Target="http://www.aromasante.fr/images/12385_voda_led_cvety_babochka_1920x1200_28www.gdefon.ru29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apld.pro/images/maingallery/kaplya.png" TargetMode="External"/><Relationship Id="rId4" Type="http://schemas.openxmlformats.org/officeDocument/2006/relationships/hyperlink" Target="http://tk-istochnik.ru/assets/templates/voda/img/water_bottom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372" y="785794"/>
            <a:ext cx="8280000" cy="581155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Monotype Corsiva" pitchFamily="66" charset="0"/>
              </a:rPr>
              <a:t>Твёрдые вещества:</a:t>
            </a:r>
          </a:p>
          <a:p>
            <a:pPr marL="0" indent="0" algn="ctr">
              <a:buFont typeface="Arial" pitchFamily="34" charset="0"/>
              <a:buChar char="•"/>
            </a:pP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питьевая сода, древесина, сахар.</a:t>
            </a:r>
          </a:p>
          <a:p>
            <a:pPr marL="0" indent="0">
              <a:buNone/>
            </a:pPr>
            <a:r>
              <a:rPr lang="ru-RU" sz="4400" b="1" dirty="0" smtClean="0">
                <a:latin typeface="Monotype Corsiva" pitchFamily="66" charset="0"/>
              </a:rPr>
              <a:t>Жидкости:</a:t>
            </a:r>
          </a:p>
          <a:p>
            <a:pPr marL="0" indent="0" algn="ctr">
              <a:buFont typeface="Arial" pitchFamily="34" charset="0"/>
              <a:buChar char="•"/>
            </a:pP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вода, уксус.</a:t>
            </a:r>
          </a:p>
          <a:p>
            <a:pPr marL="0" indent="0">
              <a:buNone/>
            </a:pPr>
            <a:r>
              <a:rPr lang="ru-RU" sz="4400" b="1" dirty="0" smtClean="0">
                <a:latin typeface="Monotype Corsiva" pitchFamily="66" charset="0"/>
              </a:rPr>
              <a:t>Газы:</a:t>
            </a:r>
          </a:p>
          <a:p>
            <a:pPr marL="0" indent="0" algn="ctr">
              <a:buFont typeface="Arial" pitchFamily="34" charset="0"/>
              <a:buChar char="•"/>
            </a:pP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природный газ, углекислый газ, азот.</a:t>
            </a:r>
          </a:p>
          <a:p>
            <a:pPr marL="0" indent="0">
              <a:buNone/>
            </a:pPr>
            <a:endParaRPr lang="ru-RU" sz="44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80000" cy="207170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1 и 2 группы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«Свойства воды»</a:t>
            </a:r>
            <a:endParaRPr lang="ru-RU" sz="6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428868"/>
          <a:ext cx="8643997" cy="35321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03323"/>
                <a:gridCol w="1003321"/>
                <a:gridCol w="1003321"/>
                <a:gridCol w="1940015"/>
                <a:gridCol w="1477606"/>
                <a:gridCol w="2216411"/>
              </a:tblGrid>
              <a:tr h="12614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Вкус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Прозрачность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Форма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Растворимость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2270699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цвета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 вкуса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Прозрачна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Нет формы,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текучесть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80000" cy="150019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1 и 2 группы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«Свойства воды»</a:t>
            </a:r>
            <a:endParaRPr lang="ru-RU" sz="6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285992"/>
          <a:ext cx="8643997" cy="35812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03323"/>
                <a:gridCol w="1003321"/>
                <a:gridCol w="1003321"/>
                <a:gridCol w="1940015"/>
                <a:gridCol w="1477606"/>
                <a:gridCol w="2216411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Вкус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Прозрачность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Форма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Растворимость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2692294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цвета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 вкуса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запаха</a:t>
                      </a:r>
                    </a:p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Прозрачна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Нет формы,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текучесть</a:t>
                      </a:r>
                    </a:p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Растворитель других веществ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158272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3 группа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«Превращения воды»</a:t>
            </a:r>
            <a:endParaRPr lang="ru-RU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765" t="15434" r="17177" b="17390"/>
          <a:stretch>
            <a:fillRect/>
          </a:stretch>
        </p:blipFill>
        <p:spPr bwMode="auto">
          <a:xfrm>
            <a:off x="428596" y="2500306"/>
            <a:ext cx="7957094" cy="349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56652" cy="1654164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latin typeface="Monotype Corsiva" pitchFamily="66" charset="0"/>
              </a:rPr>
              <a:t>3 группа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Превращения воды»</a:t>
            </a:r>
            <a:endParaRPr lang="ru-RU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515" b="5086"/>
          <a:stretch>
            <a:fillRect/>
          </a:stretch>
        </p:blipFill>
        <p:spPr bwMode="auto">
          <a:xfrm>
            <a:off x="500034" y="2000240"/>
            <a:ext cx="828040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Sc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52"/>
            <a:ext cx="2825750" cy="197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4 группа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 Удивительное свойство »</a:t>
            </a:r>
            <a:endParaRPr lang="ru-RU" sz="6000" dirty="0"/>
          </a:p>
        </p:txBody>
      </p:sp>
      <p:pic>
        <p:nvPicPr>
          <p:cNvPr id="2051" name="Picture 3" descr="C:\Users\User\Desktop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235831" cy="513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000108"/>
            <a:ext cx="6400800" cy="3500462"/>
          </a:xfrm>
        </p:spPr>
        <p:txBody>
          <a:bodyPr>
            <a:normAutofit fontScale="40000" lnSpcReduction="20000"/>
          </a:bodyPr>
          <a:lstStyle/>
          <a:p>
            <a:endParaRPr lang="ru-RU" sz="3200" dirty="0" smtClean="0"/>
          </a:p>
          <a:p>
            <a:r>
              <a:rPr lang="ru-RU" sz="10100" b="1" dirty="0" smtClean="0">
                <a:solidFill>
                  <a:srgbClr val="002060"/>
                </a:solidFill>
                <a:latin typeface="Monotype Corsiva" pitchFamily="66" charset="0"/>
              </a:rPr>
              <a:t>Цель:</a:t>
            </a:r>
          </a:p>
          <a:p>
            <a:r>
              <a:rPr lang="ru-RU" sz="10100" b="1" dirty="0" smtClean="0">
                <a:solidFill>
                  <a:srgbClr val="002060"/>
                </a:solidFill>
                <a:latin typeface="Monotype Corsiva" pitchFamily="66" charset="0"/>
              </a:rPr>
              <a:t>узнать, почему воду называют необыкновенным веществом</a:t>
            </a:r>
            <a:endParaRPr lang="ru-RU" sz="63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857232"/>
            <a:ext cx="7272334" cy="42862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Вода- необыкновенное вещество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6000" b="1" dirty="0" smtClean="0">
                <a:latin typeface="Monotype Corsiva" pitchFamily="66" charset="0"/>
              </a:rPr>
              <a:t>Можно ли доказать, </a:t>
            </a:r>
          </a:p>
          <a:p>
            <a:pPr algn="ctr">
              <a:buNone/>
            </a:pPr>
            <a:r>
              <a:rPr lang="ru-RU" sz="6000" b="1" dirty="0" smtClean="0">
                <a:latin typeface="Monotype Corsiva" pitchFamily="66" charset="0"/>
              </a:rPr>
              <a:t>   что в процессе дыхания человек выдыхает водяной пар?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800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Самостоятельная работа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100" b="1" i="1" u="sng" dirty="0" smtClean="0">
                <a:latin typeface="Monotype Corsiva" pitchFamily="66" charset="0"/>
              </a:rPr>
              <a:t>Тетрадь для самостоятельных работ с. 22 № 31</a:t>
            </a:r>
            <a:r>
              <a:rPr lang="ru-RU" b="1" i="1" u="sng" dirty="0" smtClean="0">
                <a:latin typeface="Monotype Corsiva" pitchFamily="66" charset="0"/>
              </a:rPr>
              <a:t/>
            </a:r>
            <a:br>
              <a:rPr lang="ru-RU" b="1" i="1" u="sng" dirty="0" smtClean="0">
                <a:latin typeface="Monotype Corsiva" pitchFamily="66" charset="0"/>
              </a:rPr>
            </a:br>
            <a:endParaRPr lang="ru-RU" b="1" i="1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latin typeface="Monotype Corsiva" pitchFamily="66" charset="0"/>
              </a:rPr>
              <a:t>Вода необыкновенное вещество. В природе она одновременно может находиться в трёх состояниях: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______________________________ .</a:t>
            </a:r>
          </a:p>
          <a:p>
            <a:r>
              <a:rPr lang="ru-RU" b="1" dirty="0" smtClean="0">
                <a:latin typeface="Monotype Corsiva" pitchFamily="66" charset="0"/>
              </a:rPr>
              <a:t> Если мы возьмём стакан воды и перельём её в колбу, то она примет форму __________. Частицы воды (молекулы) находятся в постоянном движении. Расстояние между частицами позволяет им свободно перемещаться относительно друг друга, «скользить» и менять своё местоположение. Поэтому вода не сохраняет свою _________.</a:t>
            </a:r>
          </a:p>
          <a:p>
            <a:r>
              <a:rPr lang="ru-RU" b="1" dirty="0" smtClean="0">
                <a:latin typeface="Monotype Corsiva" pitchFamily="66" charset="0"/>
              </a:rPr>
              <a:t>Этим объясняется одно из свойств воды –_________, то есть способность течь.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800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Самостоятельная работа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100" b="1" i="1" u="sng" dirty="0" smtClean="0">
                <a:latin typeface="Monotype Corsiva" pitchFamily="66" charset="0"/>
              </a:rPr>
              <a:t>Тетрадь для самостоятельных работ с. 22 № 31</a:t>
            </a:r>
            <a:r>
              <a:rPr lang="ru-RU" b="1" i="1" u="sng" dirty="0" smtClean="0">
                <a:latin typeface="Monotype Corsiva" pitchFamily="66" charset="0"/>
              </a:rPr>
              <a:t/>
            </a:r>
            <a:br>
              <a:rPr lang="ru-RU" b="1" i="1" u="sng" dirty="0" smtClean="0">
                <a:latin typeface="Monotype Corsiva" pitchFamily="66" charset="0"/>
              </a:rPr>
            </a:br>
            <a:endParaRPr lang="ru-RU" b="1" i="1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latin typeface="Monotype Corsiva" pitchFamily="66" charset="0"/>
              </a:rPr>
              <a:t>Вода необыкновенное вещество. В природе она одновременно может находиться в трёх состояниях: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твёрдом, жидком и газообразном.</a:t>
            </a:r>
          </a:p>
          <a:p>
            <a:r>
              <a:rPr lang="ru-RU" b="1" dirty="0" smtClean="0">
                <a:latin typeface="Monotype Corsiva" pitchFamily="66" charset="0"/>
              </a:rPr>
              <a:t> Если мы возьмём стакан воды и перельём её в колбу, то она примет форму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этой колбы</a:t>
            </a:r>
            <a:r>
              <a:rPr lang="ru-RU" b="1" dirty="0" smtClean="0">
                <a:latin typeface="Monotype Corsiva" pitchFamily="66" charset="0"/>
              </a:rPr>
              <a:t>. Частицы воды (молекулы) находятся в постоянном движении. Расстояние между частицами позволяет им свободно перемещаться относительно друг друга, «скользить» и менять своё местоположение. Поэтому вода не сохраняет свою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форму</a:t>
            </a:r>
            <a:r>
              <a:rPr lang="ru-RU" b="1" dirty="0" smtClean="0">
                <a:latin typeface="Monotype Corsiva" pitchFamily="66" charset="0"/>
              </a:rPr>
              <a:t>.</a:t>
            </a:r>
          </a:p>
          <a:p>
            <a:r>
              <a:rPr lang="ru-RU" b="1" dirty="0" smtClean="0">
                <a:latin typeface="Monotype Corsiva" pitchFamily="66" charset="0"/>
              </a:rPr>
              <a:t>Этим объясняется одно из свойств воды –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текучесть</a:t>
            </a:r>
            <a:r>
              <a:rPr lang="ru-RU" b="1" dirty="0" smtClean="0">
                <a:latin typeface="Monotype Corsiva" pitchFamily="66" charset="0"/>
              </a:rPr>
              <a:t>, то есть способность течь.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372" y="357166"/>
            <a:ext cx="8280000" cy="63579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Сегодня я узнал(а)…</a:t>
            </a:r>
          </a:p>
          <a:p>
            <a:r>
              <a:rPr lang="ru-RU" sz="3200" b="1" dirty="0" smtClean="0">
                <a:latin typeface="Monotype Corsiva" pitchFamily="66" charset="0"/>
              </a:rPr>
              <a:t>Было интересно…</a:t>
            </a:r>
          </a:p>
          <a:p>
            <a:r>
              <a:rPr lang="ru-RU" sz="3200" b="1" dirty="0" smtClean="0">
                <a:latin typeface="Monotype Corsiva" pitchFamily="66" charset="0"/>
              </a:rPr>
              <a:t>Было трудно…</a:t>
            </a:r>
          </a:p>
          <a:p>
            <a:r>
              <a:rPr lang="ru-RU" sz="3200" b="1" dirty="0" smtClean="0">
                <a:latin typeface="Monotype Corsiva" pitchFamily="66" charset="0"/>
              </a:rPr>
              <a:t>Я выполнял(а) задания…</a:t>
            </a:r>
          </a:p>
          <a:p>
            <a:r>
              <a:rPr lang="ru-RU" sz="3200" b="1" dirty="0" smtClean="0">
                <a:latin typeface="Monotype Corsiva" pitchFamily="66" charset="0"/>
              </a:rPr>
              <a:t>Я понял(а), что …</a:t>
            </a:r>
          </a:p>
          <a:p>
            <a:r>
              <a:rPr lang="ru-RU" sz="3200" b="1" dirty="0" smtClean="0">
                <a:latin typeface="Monotype Corsiva" pitchFamily="66" charset="0"/>
              </a:rPr>
              <a:t>Теперь я знаю …</a:t>
            </a:r>
          </a:p>
          <a:p>
            <a:r>
              <a:rPr lang="ru-RU" sz="3200" b="1" dirty="0" smtClean="0">
                <a:latin typeface="Monotype Corsiva" pitchFamily="66" charset="0"/>
              </a:rPr>
              <a:t>Я научился …</a:t>
            </a:r>
          </a:p>
          <a:p>
            <a:r>
              <a:rPr lang="ru-RU" sz="3200" b="1" dirty="0" smtClean="0">
                <a:latin typeface="Monotype Corsiva" pitchFamily="66" charset="0"/>
              </a:rPr>
              <a:t>У меня получилось …</a:t>
            </a:r>
          </a:p>
          <a:p>
            <a:r>
              <a:rPr lang="ru-RU" sz="3200" b="1" dirty="0" smtClean="0">
                <a:latin typeface="Monotype Corsiva" pitchFamily="66" charset="0"/>
              </a:rPr>
              <a:t>Меня удивило…</a:t>
            </a:r>
          </a:p>
          <a:p>
            <a:r>
              <a:rPr lang="ru-RU" sz="3200" b="1" dirty="0" smtClean="0">
                <a:latin typeface="Monotype Corsiva" pitchFamily="66" charset="0"/>
              </a:rPr>
              <a:t>Мне захотелось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372" y="928670"/>
            <a:ext cx="8280000" cy="56686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Monotype Corsiva" pitchFamily="66" charset="0"/>
              </a:rPr>
              <a:t>_____</a:t>
            </a:r>
            <a:r>
              <a:rPr lang="ru-RU" sz="6600" b="1" dirty="0" smtClean="0">
                <a:latin typeface="Monotype Corsiva" pitchFamily="66" charset="0"/>
              </a:rPr>
              <a:t>?</a:t>
            </a:r>
            <a:r>
              <a:rPr lang="ru-RU" sz="3200" b="1" dirty="0" smtClean="0">
                <a:latin typeface="Monotype Corsiva" pitchFamily="66" charset="0"/>
              </a:rPr>
              <a:t>______! У тебя нет ни вкуса, ни цвета, ни запаха, тебя невозможно описать, тобой наслаждаются, не ведая, что ты такое! Нельзя сказать, что ты необходима для жизни: ты сама жизнь. Ты наполняешь нас радостью, которую не объяснишь нашими чувствами. Ты самое большое богатство на свете. </a:t>
            </a:r>
          </a:p>
          <a:p>
            <a:pPr marL="0" indent="0" algn="r">
              <a:buNone/>
            </a:pPr>
            <a:r>
              <a:rPr lang="ru-RU" sz="3200" b="1" dirty="0" err="1" smtClean="0">
                <a:latin typeface="Monotype Corsiva" pitchFamily="66" charset="0"/>
              </a:rPr>
              <a:t>Антуан</a:t>
            </a:r>
            <a:r>
              <a:rPr lang="ru-RU" sz="3200" b="1" dirty="0" smtClean="0">
                <a:latin typeface="Monotype Corsiva" pitchFamily="66" charset="0"/>
              </a:rPr>
              <a:t> де </a:t>
            </a:r>
            <a:r>
              <a:rPr lang="ru-RU" sz="3200" b="1" dirty="0" err="1" smtClean="0">
                <a:latin typeface="Monotype Corsiva" pitchFamily="66" charset="0"/>
              </a:rPr>
              <a:t>Сент</a:t>
            </a:r>
            <a:r>
              <a:rPr lang="ru-RU" sz="3200" b="1" dirty="0" smtClean="0">
                <a:latin typeface="Monotype Corsiva" pitchFamily="66" charset="0"/>
              </a:rPr>
              <a:t> – </a:t>
            </a:r>
            <a:r>
              <a:rPr lang="ru-RU" sz="3200" b="1" dirty="0" err="1" smtClean="0">
                <a:latin typeface="Monotype Corsiva" pitchFamily="66" charset="0"/>
              </a:rPr>
              <a:t>Экзюпери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Домашнее задание: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Подготовить сообщение на тему: Вода – удивительное вещество.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928670"/>
            <a:ext cx="6286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Вы можете использовать данный шаблон для создания своих презентаций, но в своей презентации вы должны источник шаблона:</a:t>
            </a:r>
          </a:p>
          <a:p>
            <a:r>
              <a:rPr lang="ru-RU" sz="3200" dirty="0" smtClean="0">
                <a:latin typeface="Monotype Corsiva" pitchFamily="66" charset="0"/>
              </a:rPr>
              <a:t>Курбанова Ирина Борисовна, учитель информатики и ИКТ ГБОУ школы № 594 Санкт-Петербурга.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Сайт </a:t>
            </a:r>
            <a:r>
              <a:rPr lang="en-US" sz="3200" dirty="0" smtClean="0">
                <a:latin typeface="Monotype Corsiva" pitchFamily="66" charset="0"/>
                <a:hlinkClick r:id="rId2"/>
              </a:rPr>
              <a:t>http://pedsovet.su</a:t>
            </a:r>
            <a:r>
              <a:rPr lang="ru-RU" sz="3200" dirty="0" smtClean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568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3366"/>
                </a:solidFill>
              </a:rPr>
              <a:t>Ссылки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3366"/>
                </a:solidFill>
              </a:rPr>
              <a:t> Цветы в воде </a:t>
            </a:r>
            <a:r>
              <a:rPr lang="en-US" sz="2800" dirty="0" smtClean="0">
                <a:solidFill>
                  <a:srgbClr val="003366"/>
                </a:solidFill>
                <a:hlinkClick r:id="rId2"/>
              </a:rPr>
              <a:t>http://www.aromasante.fr/images/12385_voda_led_cvety_babochka_1920x1200_28www.gdefon.ru29.jpg</a:t>
            </a:r>
            <a:r>
              <a:rPr lang="ru-RU" sz="2800" dirty="0" smtClean="0">
                <a:solidFill>
                  <a:srgbClr val="003366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3366"/>
                </a:solidFill>
              </a:rPr>
              <a:t> Фон </a:t>
            </a:r>
            <a:r>
              <a:rPr lang="en-US" sz="2800" dirty="0" smtClean="0">
                <a:solidFill>
                  <a:srgbClr val="003366"/>
                </a:solidFill>
                <a:hlinkClick r:id="rId3"/>
              </a:rPr>
              <a:t>http://hadewallpaper.com/wp-content/uploads/2013/12/Awesome-Water-Wallpaper-HD-Image1.jpg</a:t>
            </a:r>
            <a:r>
              <a:rPr lang="ru-RU" sz="2800" dirty="0" smtClean="0">
                <a:solidFill>
                  <a:srgbClr val="003366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3366"/>
                </a:solidFill>
              </a:rPr>
              <a:t> Волна </a:t>
            </a:r>
            <a:r>
              <a:rPr lang="en-US" sz="2800" dirty="0" smtClean="0">
                <a:solidFill>
                  <a:srgbClr val="003366"/>
                </a:solidFill>
                <a:hlinkClick r:id="rId4"/>
              </a:rPr>
              <a:t>http://tk-istochnik.ru/assets/templates/voda/img/water_bottom.png</a:t>
            </a:r>
            <a:r>
              <a:rPr lang="ru-RU" sz="2800" dirty="0" smtClean="0">
                <a:solidFill>
                  <a:srgbClr val="003366"/>
                </a:solidFill>
              </a:rPr>
              <a:t>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3366"/>
                </a:solidFill>
              </a:rPr>
              <a:t> Капля для маркированного списка </a:t>
            </a:r>
            <a:r>
              <a:rPr lang="en-US" sz="2800" dirty="0" smtClean="0">
                <a:solidFill>
                  <a:srgbClr val="003366"/>
                </a:solidFill>
                <a:hlinkClick r:id="rId5"/>
              </a:rPr>
              <a:t>http://www.apld.pro/images/maingallery/kaplya.png</a:t>
            </a:r>
            <a:r>
              <a:rPr lang="ru-RU" sz="2800" dirty="0" smtClean="0">
                <a:solidFill>
                  <a:srgbClr val="003366"/>
                </a:solidFill>
              </a:rPr>
              <a:t> </a:t>
            </a:r>
            <a:endParaRPr lang="ru-RU" sz="28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372" y="928670"/>
            <a:ext cx="8280000" cy="56686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Monotype Corsiva" pitchFamily="66" charset="0"/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Вода!</a:t>
            </a:r>
            <a:r>
              <a:rPr lang="ru-RU" sz="3200" b="1" dirty="0" smtClean="0">
                <a:latin typeface="Monotype Corsiva" pitchFamily="66" charset="0"/>
              </a:rPr>
              <a:t>  У тебя нет ни вкуса, ни цвета, ни запаха, тебя невозможно описать, тобой наслаждаются, не ведая, что ты такое! Нельзя сказать, что ты необходима для жизни: ты сама жизнь. Ты наполняешь нас радостью, которую не объяснишь нашими чувствами. Ты самое большое богатство на свете. </a:t>
            </a:r>
          </a:p>
          <a:p>
            <a:pPr marL="0" indent="0" algn="r">
              <a:buNone/>
            </a:pPr>
            <a:r>
              <a:rPr lang="ru-RU" sz="3200" b="1" dirty="0" err="1" smtClean="0">
                <a:latin typeface="Monotype Corsiva" pitchFamily="66" charset="0"/>
              </a:rPr>
              <a:t>Антуан</a:t>
            </a:r>
            <a:r>
              <a:rPr lang="ru-RU" sz="3200" b="1" dirty="0" smtClean="0">
                <a:latin typeface="Monotype Corsiva" pitchFamily="66" charset="0"/>
              </a:rPr>
              <a:t> де </a:t>
            </a:r>
            <a:r>
              <a:rPr lang="ru-RU" sz="3200" b="1" dirty="0" err="1" smtClean="0">
                <a:latin typeface="Monotype Corsiva" pitchFamily="66" charset="0"/>
              </a:rPr>
              <a:t>Сент</a:t>
            </a:r>
            <a:r>
              <a:rPr lang="ru-RU" sz="3200" b="1" dirty="0" smtClean="0">
                <a:latin typeface="Monotype Corsiva" pitchFamily="66" charset="0"/>
              </a:rPr>
              <a:t> – </a:t>
            </a:r>
            <a:r>
              <a:rPr lang="ru-RU" sz="3200" b="1" dirty="0" err="1" smtClean="0">
                <a:latin typeface="Monotype Corsiva" pitchFamily="66" charset="0"/>
              </a:rPr>
              <a:t>Экзюпери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000108"/>
            <a:ext cx="6400800" cy="3500462"/>
          </a:xfrm>
        </p:spPr>
        <p:txBody>
          <a:bodyPr>
            <a:normAutofit fontScale="40000" lnSpcReduction="20000"/>
          </a:bodyPr>
          <a:lstStyle/>
          <a:p>
            <a:endParaRPr lang="ru-RU" sz="3200" dirty="0" smtClean="0"/>
          </a:p>
          <a:p>
            <a:r>
              <a:rPr lang="ru-RU" sz="10100" b="1" dirty="0" smtClean="0">
                <a:solidFill>
                  <a:srgbClr val="002060"/>
                </a:solidFill>
                <a:latin typeface="Monotype Corsiva" pitchFamily="66" charset="0"/>
              </a:rPr>
              <a:t>Цель:</a:t>
            </a:r>
          </a:p>
          <a:p>
            <a:r>
              <a:rPr lang="ru-RU" sz="10100" b="1" dirty="0" smtClean="0">
                <a:solidFill>
                  <a:srgbClr val="002060"/>
                </a:solidFill>
                <a:latin typeface="Monotype Corsiva" pitchFamily="66" charset="0"/>
              </a:rPr>
              <a:t>узнать, почему воду называют необыкновенным веществом</a:t>
            </a:r>
            <a:endParaRPr lang="ru-RU" sz="63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52" y="857232"/>
            <a:ext cx="7272334" cy="42862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Вода- необыкновенное вещество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80000" cy="192882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1 и 2 группы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«Свойства воды»</a:t>
            </a:r>
            <a:endParaRPr lang="ru-RU" sz="6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428868"/>
          <a:ext cx="8643997" cy="35321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03323"/>
                <a:gridCol w="1003321"/>
                <a:gridCol w="1003321"/>
                <a:gridCol w="1940015"/>
                <a:gridCol w="1477606"/>
                <a:gridCol w="2216411"/>
              </a:tblGrid>
              <a:tr h="12614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Вкус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Прозрачность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Форма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Растворимость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2270699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80000" cy="18573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1 и 2 группы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«Свойства воды»</a:t>
            </a:r>
            <a:br>
              <a:rPr lang="ru-RU" sz="6000" b="1" dirty="0" smtClean="0">
                <a:latin typeface="Monotype Corsiva" pitchFamily="66" charset="0"/>
              </a:rPr>
            </a:br>
            <a:endParaRPr lang="ru-RU" sz="6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3116"/>
          <a:ext cx="8643997" cy="35321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03323"/>
                <a:gridCol w="1003321"/>
                <a:gridCol w="1003321"/>
                <a:gridCol w="1940015"/>
                <a:gridCol w="1477606"/>
                <a:gridCol w="2216411"/>
              </a:tblGrid>
              <a:tr h="12614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Вкус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Прозрачность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Форма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Растворимость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2270699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цвета</a:t>
                      </a:r>
                    </a:p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80000" cy="192882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1 и 2 группы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«Свойства воды»</a:t>
            </a:r>
            <a:endParaRPr lang="ru-RU" sz="6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357430"/>
          <a:ext cx="8643997" cy="35321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03323"/>
                <a:gridCol w="1003321"/>
                <a:gridCol w="1003321"/>
                <a:gridCol w="1940015"/>
                <a:gridCol w="1477606"/>
                <a:gridCol w="2216411"/>
              </a:tblGrid>
              <a:tr h="12614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Вкус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Прозрачность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Форма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Растворимость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2270699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цвета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 вкуса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80000" cy="207170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1 и 2 группы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«Свойства воды»</a:t>
            </a:r>
            <a:endParaRPr lang="ru-RU" sz="6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500306"/>
          <a:ext cx="8643997" cy="35321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03323"/>
                <a:gridCol w="1003321"/>
                <a:gridCol w="1003321"/>
                <a:gridCol w="1940015"/>
                <a:gridCol w="1477606"/>
                <a:gridCol w="2216411"/>
              </a:tblGrid>
              <a:tr h="12614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Вкус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Прозрачность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Форма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Растворимость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2270699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цвета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 вкуса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80000" cy="221457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1 и 2 группы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«Свойства воды»</a:t>
            </a:r>
            <a:endParaRPr lang="ru-RU" sz="6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714620"/>
          <a:ext cx="8643997" cy="35321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03323"/>
                <a:gridCol w="1003321"/>
                <a:gridCol w="1003321"/>
                <a:gridCol w="1940015"/>
                <a:gridCol w="1477606"/>
                <a:gridCol w="2216411"/>
              </a:tblGrid>
              <a:tr h="126149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Вкус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Прозрачность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Форма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Растворимость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2270699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цвета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 вкуса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Без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запаха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Monotype Corsiva" pitchFamily="66" charset="0"/>
                        </a:rPr>
                        <a:t>Прозрачна </a:t>
                      </a:r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592</Words>
  <Application>Microsoft Office PowerPoint</Application>
  <PresentationFormat>Экран 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Вода- необыкновенное вещество</vt:lpstr>
      <vt:lpstr>1 и 2 группы «Свойства воды»</vt:lpstr>
      <vt:lpstr> 1 и 2 группы «Свойства воды» </vt:lpstr>
      <vt:lpstr>1 и 2 группы «Свойства воды»</vt:lpstr>
      <vt:lpstr>1 и 2 группы «Свойства воды»</vt:lpstr>
      <vt:lpstr>1 и 2 группы «Свойства воды»</vt:lpstr>
      <vt:lpstr>1 и 2 группы «Свойства воды»</vt:lpstr>
      <vt:lpstr>1 и 2 группы «Свойства воды»</vt:lpstr>
      <vt:lpstr>3 группа «Превращения воды»</vt:lpstr>
      <vt:lpstr>3 группа Превращения воды»</vt:lpstr>
      <vt:lpstr>4 группа « Удивительное свойство »</vt:lpstr>
      <vt:lpstr>Вода- необыкновенное вещество</vt:lpstr>
      <vt:lpstr>Слайд 16</vt:lpstr>
      <vt:lpstr> Самостоятельная работа Тетрадь для самостоятельных работ с. 22 № 31 </vt:lpstr>
      <vt:lpstr> Самостоятельная работа Тетрадь для самостоятельных работ с. 22 № 31 </vt:lpstr>
      <vt:lpstr>Слайд 19</vt:lpstr>
      <vt:lpstr>Домашнее задание: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User</cp:lastModifiedBy>
  <cp:revision>30</cp:revision>
  <dcterms:created xsi:type="dcterms:W3CDTF">2014-07-31T14:00:58Z</dcterms:created>
  <dcterms:modified xsi:type="dcterms:W3CDTF">2016-10-20T20:58:42Z</dcterms:modified>
</cp:coreProperties>
</file>