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7" r:id="rId3"/>
    <p:sldId id="285" r:id="rId4"/>
    <p:sldId id="284" r:id="rId5"/>
    <p:sldId id="260" r:id="rId6"/>
    <p:sldId id="258" r:id="rId7"/>
    <p:sldId id="308" r:id="rId8"/>
    <p:sldId id="303" r:id="rId9"/>
    <p:sldId id="292" r:id="rId10"/>
    <p:sldId id="306" r:id="rId11"/>
    <p:sldId id="266" r:id="rId12"/>
    <p:sldId id="294" r:id="rId13"/>
    <p:sldId id="295" r:id="rId14"/>
    <p:sldId id="297" r:id="rId15"/>
    <p:sldId id="296" r:id="rId16"/>
    <p:sldId id="298" r:id="rId17"/>
    <p:sldId id="305" r:id="rId18"/>
    <p:sldId id="309" r:id="rId19"/>
    <p:sldId id="310" r:id="rId20"/>
    <p:sldId id="304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6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1ACF-04F8-4BD6-88BD-0128FD753584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4747-842A-403F-8B56-7CAE22679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12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Работая в детском саду, мы заин</a:t>
            </a:r>
            <a:r>
              <a:rPr lang="ru-RU" baseline="0" dirty="0" smtClean="0"/>
              <a:t>тересовались проблемой: как обеспечить математическое развитие дошкольников, отвечающее современным требованиям.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закрепить и уточнить материал по формированию элементарных математических представлений  у детей.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Математический 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лепбук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состоит из  9  развивающих элементов.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Книжки – малышки «Веселый счет» используется как наглядное пособие, направленное на развитие зрительной памяти и внимания. В них входят: «Геометрические загадки», лабиринты  «Веселые дорожки», математические веселые задания «Сосчитай-ка», интересные математические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пазлы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«Парочки» для закрепления счета в пределах 10. Задания «Что длиннее, что короче?». Конвертик с карточками для выполнения заданий.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Счеты «Бусинки» - для закрепления счета в пределах 5, на развитие мелкой моторики рук.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Книжечка со стихами о цифрах.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Математические диски «Времена года»,  «Части суток».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– лото «Времена года», игра «Что сначала, что потом»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«Фигуры из счетных палочек» - нацелена на развитие логического мышления и мелкой моторики рук. Игра содержит счетные палочки в коробочке, карточки  (в кармашке) на которых  стихотворение и схема предмета.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«Математический цветочек» - используется для закрепления количественного счета в пределах 5,  для умения группировать предметы по форме: круглые, квадратные, треугольные, прямоугольные, овальные.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Кармашки  с картинками «Подбери по количеству», «Подбери по форме».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«Волшебный коврик» - на закрепление  умений определять равенство и неравенство двух групп предметов по количеству; уравнивать неравные группы.  Коробочка с разным количеством фигурок.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«Геометрическая мозаика» - на умение составлять картинку из геометрических фигур. Конвертик с геометрическими фигурами из ткани.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6E3CF-49FC-4EA7-907D-CAC1D32A5C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Совершенствовать опыт пространственных ориентировок и навыки счета. Обогащать словарь новыми терминами.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закрепление и систематизирование знаний детей о количестве предметов,  развивать математические навыки счета. Формировать представления о пространственных отношениях: от себя, от других объектов.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Детям предлагается поиграть в игру «Лесная полянка». Дети по одному выходят к магнитной доске, на которой расположен коврик. Они располагают фигурки  и считают их количество.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Варианты: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  рассказывают и показывают,  куда они расположили свои фигурки (вверху, внизу, справа, слева, над, под и т.д.)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«ВАРИМ ВАРЕНЬЕ»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воспроизводить заданное количество предметов по образцу.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упражнять детей в умении  находить количество предметов, которое соответствует заданной цифре; продолжать знакомить детей с числами от 1 до 5, закреплять знания  о цифрах   числового ряда в пределах 5.   Упражнять в соотнесении числа и количества предметов.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 обращается к детям: «Маша очень любит варенье. Давайте и мы с вами сварим для нее варенье». Предлагает объединиться в пары по желанию. Воспитатель обращает внимание детей на то, что рядом с каждой банкой лежит карточка с цифрой и в  банку нужно положить такое количество ягод, которое соответствует этой цифре.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Игра «Клоун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Клепа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учит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считать»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вызвать познавательный интерес к играм с цифрами.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закрепить знания об образе цифр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понимать их соответствие числу предметов, развивать мелкую моторику рук, упражнять в нахождении места цифр в числовом ряду, последующего и предыдущего числа.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 рассматривает кружочки с цифрами и запоминает их. Взрослый меняет  их  местами.  Ребенок  указывает,  что  изменилось.  Если  какой - либо кружочек  убирается, ребенок угадывает, какой цифры не стало.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предлагается посчитать бусинки на кружочках, обвести пальцами цифру и назвать ее.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«Цветочная поляна» Цель: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внимательно слушать и выполнять словесные указания; развивать мелкую моторику рук.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закреплять умение соотносить количество предметов с количеством прищепок.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Посмотрите, какая красивая цветочная поляна. Сколько здесь цветов. Возьмите все по цветочку.  На каждом цветке  сидят божьи коровки, пчелки,  а рядом лежат прищепки. Предлагает  сосчитать насекомых  на цветочке и прикрепить к нему  столько же прищепок.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предложить прикрепить прищепок больше на один, меньше на один, чем количество насекомых на цветах  и т.д.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Пальцематика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 Цель: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знакомство со счетом до пяти на пальчиках.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умение соотносить число с количеством,  знакомить детей с цифрами, делая упор на зрительную память, формировать у детей  тактильные ощущения.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воспитатель предлагает ребенку приложить пальчики к карточке и назвать число, тем самым соотнести число и количество.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детям  предлагается посчитать количество пальчиков  на ладошке  и прикрепить прищепок столько, чтобы их количество соответствовало количеству пальчиков на ладошке.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Лабиринты 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пространственные представления у детей.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внимание, слуховое восприятие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Развивать умение у детей передвигаться в соответствии с заданными направлениями. 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 предлагает провести божью коровку по лабиринту к назначенной цели.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предложить ребенку передвигать божью коровку  в соответствии с заданным направлением (направо, налево,  вперед, назад).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«Сосчитай на ощупь»     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совершенствовать умение считать на ощупь.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упражнять в различении  цифр на ощупь, закреплять умение определять количество пуговиц на карточке с закрытыми глазами.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предлагаются карточки с цифрами, где контуры цифр являются  выпуклыми.   Дошкольник  обследует и угадывает цифру на ощупь.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считают количество пуговиц с закрытыми глазами и называют их число.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Математический диск  «Посчитай с Машей»  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у детей сенсорных способностей, тактильных ощущений.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Развивать у детей  представления о цвете, форме, величине и свойствах предметов через яркие наглядные образы и игровую деятельность. Упражнять в счете предметов в пределах 10.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предложите детям прикрепить прищепку с нужной цифрой напротив каждого треугольника схемы, предварительно сосчитав количество предметов.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предложить детям обследовать предметы в каждом  секторе круга и определить цвет, материал,  форму.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отгадать какой цифры не стало.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«УГАДАЙ-КА ЦИФРУ»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совершенствовать счет предметов в разном расположении.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умение обозначать количество предметов числом и цифрой.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раздаются карточки с разным количеством предметов. Воспитатель предлагает посчитать количество предметов  и выбрать крышечку с цифрой в соответствии с числом предметов.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наоборот предложить детям крышечки с цифрами, а они подбирают  карточки с количеством предметов.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отгадать какой цифры не стало.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68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«СОСЧИТАЙ И УГАДАЙ»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совершенствовать умение обозначать количество числом и цифрой.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закреплять навыки счета в пределах 5, соотносить число и количество предметов.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предложить ребенку назвать цифру в кружочке, а затем  найти карточку, где столько же предметов.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«БОЖЬИ КОРОВКИ»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слушать и выполнять словесные указания.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упражнять детей в прямом и обратном счёте до 5, закреплять знания цифр до 5, ориентироваться на плоскости. Воспитывать внимание.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воспитатель предлагает разложить цифры  по порядку.  Сосчитай в обратном порядке. Посади божью коровку на свою цифру (сосчитай точки на крыльях). Построй божьи коровки по порядку.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предложить детям показать самую старшую (младшую)  «божью коровку». Подобрать  соседей для божьей коровки с тремя точками, с двумя точками, четырьмя точками.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«ВЕСЕЛАЯ ГУСЕНИЧКА»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совершенствовать умение в прямом  и обратном счете.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закреплять знания о цифрах, о прямом и обратном счете, 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предлагается разложить лапки гусеницы по порядку от 1 до 10.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 убирает поочередно по одной лапки гусеницы, а детям предлагается отгадать какой цифры не стало.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«ТРИ ИЗ ДЕВЯТИ»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развиваем логическое мышление, зрительное восприятие и внимание.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упражнять детей в умении подбирать кружочки по цвету в соответствии с заданием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продолжать развивать умение ориентироваться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пространстве.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предлагается выбрать только те кружочки с пуговицами, которые подходят по цвету и разложить их на своем игровом поле, чтобы в каждом ряду или столбике  были  кружочки с пуговицами одного цвета.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предложить детям положить кружочек с красной пуговицей в правый верхний угол, кружочек с желтой пуговицей в правый нижний угол, кружочек с синей пуговицей в верхний левый угол, кружочек с зеленой пуговицей в нижний левый угол, а кружочек с оранжевой пуговицей между ними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Современные требования к дошкольному образованию ориентируют педагогов на развивающее обучение, диктуют необходимость использования новых форм его организации, при котором синтезировались бы элементы познавательного,</a:t>
            </a:r>
            <a:r>
              <a:rPr lang="ru-RU" baseline="0" dirty="0" smtClean="0"/>
              <a:t> игрового, поискового  и учебного взаимодействия.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с помощью игрового занимательного материала уточняются и закрепляются представления детей о числах, отношениях между ними, о геометрических фигурах, временных и пространственных отношениях. Занимательный материал увлекает ребёнка, способствует совершенствованию наблюдательности, внимания, памяти, мышления, речи. Знания, данные в занимательной форме, усваиваются детьми быстрее, прочнее и легче.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игрового  пособия «Волшебный Математический сундучок» позволило нам повысить  мотивацию к познавательной деятельности у дошкольников по формированию элементарных математических представлений.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609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условий, обеспечивающих развитие детей, реализацию их потенциальных возможностей, является одной из приоритетных социальных задач государства и общества. Об этом говорится в концепции развития математического образования РФ.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каждого ребенка должен индивидуально проектироваться его  «коридор</a:t>
            </a:r>
            <a:r>
              <a:rPr lang="ru-RU" baseline="0" dirty="0" smtClean="0"/>
              <a:t> ближайшего развития». Понятие «ребенок, не способный к математике» должно потерять смысл и исчезнуть из лексикона учителей, родителей, школьников и общества.</a:t>
            </a:r>
          </a:p>
          <a:p>
            <a:r>
              <a:rPr lang="ru-RU" baseline="0" dirty="0" smtClean="0"/>
              <a:t>В дошкольном и начальном образовании следует содействовать:  развитию логико-математических и </a:t>
            </a:r>
            <a:r>
              <a:rPr lang="ru-RU" baseline="0" dirty="0" err="1" smtClean="0"/>
              <a:t>коммуниативных</a:t>
            </a:r>
            <a:r>
              <a:rPr lang="ru-RU" baseline="0" dirty="0" smtClean="0"/>
              <a:t> способностей; использованию математических, логических и стратегических игр, предметных и экранных сред, соревнований.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Математическая подготовка дошкольников по своему содержанию не исчерпывается развитием представлений о числах и простейших геометрических фигурах, обучением счету, сложению и вычитанию. Не менее важным является развитие математического мышления дошкольников, умение рассуждать, аргументировать, доказывать правильность выполненных действий. Именно математика оттачивает ум ребенка, развивает гибкость мышления, учит логике, помогает формированию внимания, памяти, воображения, речи. </a:t>
            </a:r>
            <a:r>
              <a:rPr lang="ru-RU" sz="1200" b="1" dirty="0" smtClean="0">
                <a:solidFill>
                  <a:srgbClr val="002060"/>
                </a:solidFill>
              </a:rPr>
              <a:t> Обучение математике не должно быть обязательно скучным занятием для ребенка, к тому же существует просто огромное количество математических игр и игр – </a:t>
            </a:r>
            <a:r>
              <a:rPr lang="ru-RU" sz="1200" b="1" dirty="0" err="1" smtClean="0">
                <a:solidFill>
                  <a:srgbClr val="002060"/>
                </a:solidFill>
              </a:rPr>
              <a:t>обучалок</a:t>
            </a:r>
            <a:r>
              <a:rPr lang="ru-RU" sz="1200" b="1" dirty="0" smtClean="0">
                <a:solidFill>
                  <a:srgbClr val="002060"/>
                </a:solidFill>
              </a:rPr>
              <a:t>  для малышей. Дело в том, что детская память избирательна. Ребенок усваивает только то, что его заинтересовало, удивило, обрадовало или испугало. Он вряд ли запомнит что-то, на его взгляд, неинтересное, даже если взрослые настаивают.  Основная задача педагогов  сделать так, чтобы малышу было интересно заниматься математикой.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хотим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представить вам опыт нашей работы по теме: «Использование игрового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занимательного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материала в формировании математических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способностей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детей  дошкольного возраста». Чтобы повысить уровень математического развития, активность детей, развить у них интерес к математике, мы решили  оформить  игровое пособие «Волшебный математический сундучок»  с интересными занимательными материалами,  играми, сделанными своими руками.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основу пособия положен принцип наращивания трудности в играх, вариативность их применения.  Это позволяет учитывать индивидуальные особенности детей и делает обучение детей интересным, содержательным, ненавязчивым, занимательным.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игры изготовлены из нетрадиционных материалов: из ткани разной фактуры.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Важность игрового пособия  обусловлена  тем, что занимательные математические игры,  вызывают интерес к процессу познания и облегчают процесс усвоения знаний. Необычная игровая ситуация с элементами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интересна детям.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эффективное средство для обучения и запоминания информации.</a:t>
            </a:r>
          </a:p>
          <a:p>
            <a:pPr fontAlgn="base"/>
            <a:r>
              <a:rPr lang="ru-RU" sz="1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4747-842A-403F-8B56-7CAE22679A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7054552" cy="38164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ИГРОВОЙ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ЗАНИМАТЕЛЬНЫЙ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МАТЕРИАЛ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ВОЛШЕБНЫЙ МАТЕМАТИЧЕСКИЙ СУНДУЧОК»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 В ФОРМИРОВАНИИ МАТЕМАТИЧЕСКИХ СПОСОБНОСТЕЙ ДЕТЕЙ ДОШКОЛЬНОГО ВОЗРАСТА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НА СОВРЕМЕННОМ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Batang" pitchFamily="18" charset="-127"/>
              </a:rPr>
              <a:t>ЭТАПЕ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</a:br>
            <a:endParaRPr lang="ru-RU" sz="2800" b="1" dirty="0"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400800" cy="1224136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Авторы: воспитатели МБУ «Лицей №6»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структурное подразделение детский сад «Дельта» 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Кузнецова Л.В., </a:t>
            </a:r>
            <a:r>
              <a:rPr lang="ru-RU" sz="1400" b="1" dirty="0" err="1" smtClean="0">
                <a:solidFill>
                  <a:srgbClr val="002060"/>
                </a:solidFill>
              </a:rPr>
              <a:t>Ряполова</a:t>
            </a:r>
            <a:r>
              <a:rPr lang="ru-RU" sz="1400" b="1" dirty="0" smtClean="0">
                <a:solidFill>
                  <a:srgbClr val="002060"/>
                </a:solidFill>
              </a:rPr>
              <a:t> Г.В.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Тольятти  2016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0" y="2681"/>
            <a:ext cx="9144000" cy="1724252"/>
          </a:xfrm>
          <a:prstGeom prst="flowChartPunchedTap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Математический </a:t>
            </a:r>
            <a:r>
              <a:rPr lang="ru-RU" altLang="ru-RU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</a:t>
            </a:r>
            <a:r>
              <a:rPr lang="ru-RU" alt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эпбук</a:t>
            </a:r>
            <a:r>
              <a:rPr lang="ru-RU" alt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alt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включает в себя:</a:t>
            </a:r>
            <a:endParaRPr lang="ru-RU" alt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483" name="AutoShape 8"/>
          <p:cNvSpPr>
            <a:spLocks noGrp="1" noChangeArrowheads="1"/>
          </p:cNvSpPr>
          <p:nvPr>
            <p:ph type="body" idx="1"/>
          </p:nvPr>
        </p:nvSpPr>
        <p:spPr>
          <a:xfrm>
            <a:off x="179510" y="3128428"/>
            <a:ext cx="3960441" cy="1728192"/>
          </a:xfrm>
          <a:prstGeom prst="flowChartPunchedTap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Счеты «Бусинки»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Игра «Фигуры из счетных палочек»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Игра «Геометрическая мозаика»</a:t>
            </a:r>
          </a:p>
        </p:txBody>
      </p:sp>
      <p:sp>
        <p:nvSpPr>
          <p:cNvPr id="20484" name="AutoShape 11"/>
          <p:cNvSpPr>
            <a:spLocks noChangeArrowheads="1"/>
          </p:cNvSpPr>
          <p:nvPr/>
        </p:nvSpPr>
        <p:spPr bwMode="auto">
          <a:xfrm>
            <a:off x="4824028" y="3137234"/>
            <a:ext cx="4140459" cy="1776235"/>
          </a:xfrm>
          <a:prstGeom prst="flowChartPunchedTap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Математические диски</a:t>
            </a:r>
          </a:p>
          <a:p>
            <a:pPr algn="ctr"/>
            <a:r>
              <a:rPr lang="ru-RU" alt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«Времена года»</a:t>
            </a:r>
          </a:p>
          <a:p>
            <a:pPr algn="ctr"/>
            <a:r>
              <a:rPr lang="ru-RU" alt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«Части суток» </a:t>
            </a:r>
          </a:p>
          <a:p>
            <a:pPr algn="ctr"/>
            <a:endParaRPr lang="ru-RU" altLang="ru-RU" b="1" dirty="0">
              <a:solidFill>
                <a:srgbClr val="FF3300"/>
              </a:solidFill>
            </a:endParaRPr>
          </a:p>
        </p:txBody>
      </p:sp>
      <p:sp>
        <p:nvSpPr>
          <p:cNvPr id="20485" name="AutoShape 12"/>
          <p:cNvSpPr>
            <a:spLocks noChangeArrowheads="1"/>
          </p:cNvSpPr>
          <p:nvPr/>
        </p:nvSpPr>
        <p:spPr bwMode="auto">
          <a:xfrm>
            <a:off x="4860032" y="4941168"/>
            <a:ext cx="4061887" cy="1656184"/>
          </a:xfrm>
          <a:prstGeom prst="flowChartPunchedTap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Кармашки с картинками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«Подбери по количеству»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«Подбери по форме»</a:t>
            </a:r>
          </a:p>
        </p:txBody>
      </p:sp>
      <p:sp>
        <p:nvSpPr>
          <p:cNvPr id="20486" name="AutoShape 13"/>
          <p:cNvSpPr>
            <a:spLocks noChangeArrowheads="1"/>
          </p:cNvSpPr>
          <p:nvPr/>
        </p:nvSpPr>
        <p:spPr bwMode="auto">
          <a:xfrm>
            <a:off x="207075" y="1805088"/>
            <a:ext cx="3960441" cy="1332147"/>
          </a:xfrm>
          <a:prstGeom prst="flowChartPunchedTap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Книжки – малышки</a:t>
            </a:r>
          </a:p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«Веселый счет</a:t>
            </a:r>
            <a:r>
              <a:rPr lang="ru-RU" alt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79512" y="4913469"/>
            <a:ext cx="3960440" cy="1620738"/>
          </a:xfrm>
          <a:prstGeom prst="flowChartPunchedTap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– лото «Времена года»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«Что сначала, что потом»</a:t>
            </a:r>
            <a:endParaRPr lang="ru-RU" alt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48471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08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ПАННО «Лесная полянка»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день открытых дверей\2016102109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312368" cy="4608512"/>
          </a:xfrm>
          <a:prstGeom prst="rect">
            <a:avLst/>
          </a:prstGeom>
          <a:noFill/>
        </p:spPr>
      </p:pic>
      <p:pic>
        <p:nvPicPr>
          <p:cNvPr id="5" name="Рисунок 4" descr="G:\Camera\201604141811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4"/>
            <a:ext cx="33843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«ВАРИМ ВАРЕНЬЕ»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G:\день открытых дверей\201610211012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5"/>
            <a:ext cx="640871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ПАННО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«КЛОУН КЛЕПА УЧИТ СЧИТАТЬ»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D:\Camera\201604141554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168352" cy="1468759"/>
          </a:xfrm>
          <a:prstGeom prst="rect">
            <a:avLst/>
          </a:prstGeom>
          <a:noFill/>
        </p:spPr>
      </p:pic>
      <p:pic>
        <p:nvPicPr>
          <p:cNvPr id="51202" name="Picture 2" descr="C:\Users\Admin\Desktop\для Н.В\20161026095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3600400" cy="4824536"/>
          </a:xfrm>
          <a:prstGeom prst="rect">
            <a:avLst/>
          </a:prstGeom>
          <a:noFill/>
        </p:spPr>
      </p:pic>
      <p:pic>
        <p:nvPicPr>
          <p:cNvPr id="51203" name="Picture 3" descr="C:\Users\Admin\Desktop\для Н.В\20161026100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996952"/>
            <a:ext cx="468052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640960" cy="178621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ПРИЩЕПКАМИ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«ЦВЕТОЧНАЯ ПОЛЯНА» «ПАЛЬЦЕМАТИКА»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2" name="Picture 2" descr="G:\день открытых дверей\2016102110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5112568" cy="2736304"/>
          </a:xfrm>
          <a:prstGeom prst="rect">
            <a:avLst/>
          </a:prstGeom>
          <a:noFill/>
        </p:spPr>
      </p:pic>
      <p:pic>
        <p:nvPicPr>
          <p:cNvPr id="53250" name="Picture 2" descr="D:\Camera\201604141613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2150870" cy="1440160"/>
          </a:xfrm>
          <a:prstGeom prst="rect">
            <a:avLst/>
          </a:prstGeom>
          <a:noFill/>
        </p:spPr>
      </p:pic>
      <p:pic>
        <p:nvPicPr>
          <p:cNvPr id="1026" name="Picture 2" descr="C:\Users\Admin\Desktop\для Н.В\20161028071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76872"/>
            <a:ext cx="2777505" cy="4248472"/>
          </a:xfrm>
          <a:prstGeom prst="rect">
            <a:avLst/>
          </a:prstGeom>
          <a:noFill/>
        </p:spPr>
      </p:pic>
      <p:pic>
        <p:nvPicPr>
          <p:cNvPr id="1027" name="Picture 3" descr="C:\Users\Admin\Desktop\для Н.В\201610280705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060848"/>
            <a:ext cx="2160240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4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ЛАБИРИНТЫ и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«ВЕСЕЛЫЕ СЧЕТЫ»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G:\Camera\2016041415552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84784"/>
            <a:ext cx="36541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G:\день открытых дверей\20161021101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139952" cy="2808312"/>
          </a:xfrm>
          <a:prstGeom prst="rect">
            <a:avLst/>
          </a:prstGeom>
          <a:noFill/>
        </p:spPr>
      </p:pic>
      <p:pic>
        <p:nvPicPr>
          <p:cNvPr id="50180" name="Picture 4" descr="G:\день открытых дверей\20161021101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960440" cy="2859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«СОСЧИТАЙ НА ОЩУПЬ»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2226" name="Picture 2" descr="C:\Users\Admin\Desktop\для Н.В\20161026101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5112568" cy="3528392"/>
          </a:xfrm>
          <a:prstGeom prst="rect">
            <a:avLst/>
          </a:prstGeom>
          <a:noFill/>
        </p:spPr>
      </p:pic>
      <p:pic>
        <p:nvPicPr>
          <p:cNvPr id="52227" name="Picture 3" descr="D:\Camera\20160414160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8628" y="908720"/>
            <a:ext cx="3168352" cy="2088232"/>
          </a:xfrm>
          <a:prstGeom prst="rect">
            <a:avLst/>
          </a:prstGeom>
          <a:noFill/>
        </p:spPr>
      </p:pic>
      <p:pic>
        <p:nvPicPr>
          <p:cNvPr id="2050" name="Picture 2" descr="C:\Users\Admin\Desktop\для Н.В\201610280712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7653" y="1628800"/>
            <a:ext cx="3137545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МАТЕМАТИЧЕСКИЙ ДИСК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«ПОСЧИТАЙ С МАШЕЙ»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ИГРА «УГАДАЙ-КА ЦИФРУ»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3250" name="Picture 2" descr="C:\Users\Admin\Desktop\для Н.В\201610261013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024336" cy="4525963"/>
          </a:xfrm>
          <a:prstGeom prst="rect">
            <a:avLst/>
          </a:prstGeom>
          <a:noFill/>
        </p:spPr>
      </p:pic>
      <p:pic>
        <p:nvPicPr>
          <p:cNvPr id="5" name="Рисунок 4" descr="G:\Camera\201604141604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«БОЖЬИ КОРОВКИ», «ВЕСЕЛАЯ ГУСЕНИЧКА», «СОСЧИТАЙ И УГАДАЙ»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для Н.В\201610280715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3014966" cy="2520280"/>
          </a:xfrm>
          <a:prstGeom prst="rect">
            <a:avLst/>
          </a:prstGeom>
          <a:noFill/>
        </p:spPr>
      </p:pic>
      <p:pic>
        <p:nvPicPr>
          <p:cNvPr id="3075" name="Picture 3" descr="C:\Users\Admin\Desktop\для Н.В\20161028071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3281561" cy="2520280"/>
          </a:xfrm>
          <a:prstGeom prst="rect">
            <a:avLst/>
          </a:prstGeom>
          <a:noFill/>
        </p:spPr>
      </p:pic>
      <p:pic>
        <p:nvPicPr>
          <p:cNvPr id="3076" name="Picture 4" descr="C:\Users\Admin\Desktop\для Н.В\20161028065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933056"/>
            <a:ext cx="5256584" cy="271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«ТРИ ИЗ ДЕВЯТИ»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для Н.В\201610280655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2545854" cy="2808312"/>
          </a:xfrm>
          <a:prstGeom prst="rect">
            <a:avLst/>
          </a:prstGeom>
          <a:noFill/>
        </p:spPr>
      </p:pic>
      <p:pic>
        <p:nvPicPr>
          <p:cNvPr id="4099" name="Picture 3" descr="C:\Users\Admin\Desktop\для Н.В\20161028071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4824"/>
            <a:ext cx="568863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24482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дошкольного образования целенаправленно продолжает меняться под лозунгом модернизации. Новые требования направлены на создание оптимальных условий для развития детей дошкольного возраста в современных условиях.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856984" cy="40653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особенность организации образовательной деятельности на современном этапе – это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70C0"/>
                </a:solidFill>
              </a:rPr>
              <a:t>п</a:t>
            </a:r>
            <a:r>
              <a:rPr lang="ru-RU" sz="3000" b="1" dirty="0" smtClean="0">
                <a:solidFill>
                  <a:srgbClr val="0070C0"/>
                </a:solidFill>
              </a:rPr>
              <a:t>овышение статуса игры, как основного вида деятельности детей дошкольного возраста;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70C0"/>
                </a:solidFill>
              </a:rPr>
              <a:t>включение в процесс эффективных форм работы с детьми: ИКТ, проектной деятельности, современных проблемно - игровых технологий математического развития дошкольников.</a:t>
            </a:r>
            <a:br>
              <a:rPr lang="ru-RU" sz="3000" b="1" dirty="0">
                <a:solidFill>
                  <a:srgbClr val="0070C0"/>
                </a:solidFill>
              </a:rPr>
            </a:br>
            <a:endParaRPr lang="ru-RU" sz="3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373216"/>
            <a:ext cx="11966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251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РЕЗУЛЬТАТИВНОСТЬ РАЗРАБОТКИ ДЛЯ ДЕТЕЙ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с помощью игрового занимательного материала уточняются и закрепляются представления детей о числах, отношениях между ними, о геометрических фигурах, временных и пространственных отношениях.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игрового  пособия «Волшебный Математический сундучок» позволило нам повысить  мотивацию к познавательной деятельности у дошкольников по формированию элементарных математических представлений.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"/>
            <a:ext cx="9144000" cy="6837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КОНЦЕПЦИЯ РАЗВИТИЯ МАТЕМАТИЧЕСКОГО ОБРАЗОВАНИЯ В РФ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ПОЛОЖЕНИЯ КОНЦЕПЦИИ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Математика является, важным элементом национальной культуры, национальной идеи, предметом нашей гордости и конкурентным преимуществом России. Реализация этого преимущества должна быть поддержана инвестициями (прежде всего – государственными) в фундаментальные исследования и приложения математики, проектирование средств ИКТ (включая программирование), в систему математического образования, и соответствующими преференциями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Область математической деятельности применений математики стремительно расширятся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oneapplepl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373216"/>
            <a:ext cx="3200400" cy="76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Основные направления реализации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Концепции в дошкольном образовании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образование: Система учебных программ математического образования при участии семьи должна обеспечить</a:t>
            </a:r>
            <a:r>
              <a:rPr lang="ru-RU" sz="2800" dirty="0" smtClean="0"/>
              <a:t>: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дошкольном образовании – </a:t>
            </a:r>
            <a:r>
              <a:rPr lang="ru-RU" sz="2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(прежде всего предметно-пространственную и информационную среду, образовательные ситуации, средства педагогической поддержки ребенка) для освоения воспитанниками форм деятельности, первичных математических представлений и образов, используемых в жизни…»</a:t>
            </a:r>
            <a:endParaRPr lang="ru-RU" sz="2400" b="1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013176"/>
            <a:ext cx="2705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АКТУАЛЬНОСТЬ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Нередко подготовка детей к школе сводится к обучению счету, письму, чтению.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Простое и порой скучное обучение счетным операциям не обеспечивает ребенку его всестороннего развития.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 Поэтому важно сделать процесс овладения элементарными математическими представлениями привлекательным, ненавязчивым, радостным.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Эффективным и результативным обучение будет тогда, когда дети не видят, что их чему-то обучают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 Задача взрослого - поддерживать интерес ребенка.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301208"/>
            <a:ext cx="2613670" cy="135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20162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itchFamily="18" charset="-127"/>
              </a:rPr>
              <a:t>ИГРОВОЕ ПОСОБИЕ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itchFamily="18" charset="-127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itchFamily="18" charset="-127"/>
              </a:rPr>
              <a:t>«ВОЛШЕБНЫЙ МАТЕМАТИЧЕСКИЙ СУНДУЧОК»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3204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6667" t="24167" r="31042" b="1389"/>
          <a:stretch>
            <a:fillRect/>
          </a:stretch>
        </p:blipFill>
        <p:spPr bwMode="auto">
          <a:xfrm>
            <a:off x="1835696" y="1772816"/>
            <a:ext cx="609347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Данное пособие предназначено для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детей  4 – 6 лет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для использования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организованной образовательной деятельности;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совместной деятельности взрослого и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индивидуальной работе с детьми.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ИННОВАЦИОННЫЙ ХАРАКТЕР ПОСОБИЯ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основу пособия положен принцип наращивания трудности в играх, вариативность их применения.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позволяет учитывать индивидуальные особенности детей и делает обучение детей интересным, содержательным, ненавязчивым, занимательным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509120"/>
            <a:ext cx="1409700" cy="179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МАТЕМАТИЧЕСКИЙ ЛЭПБУК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Игралочка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Обучалочка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Admin\Desktop\новые фото\201603291811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229600" cy="423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2098</Words>
  <Application>Microsoft Office PowerPoint</Application>
  <PresentationFormat>Экран (4:3)</PresentationFormat>
  <Paragraphs>166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ИГРОВОЙ ЗАНИМАТЕЛЬНЫЙ МАТЕРИАЛ «ВОЛШЕБНЫЙ МАТЕМАТИЧЕСКИЙ СУНДУЧОК»  В ФОРМИРОВАНИИ МАТЕМАТИЧЕСКИХ СПОСОБНОСТЕЙ ДЕТЕЙ ДОШКОЛЬНОГО ВОЗРАСТА  НА СОВРЕМЕННОМ ЭТАПЕ    </vt:lpstr>
      <vt:lpstr>Система дошкольного образования целенаправленно продолжает меняться под лозунгом модернизации. Новые требования направлены на создание оптимальных условий для развития детей дошкольного возраста в современных условиях. </vt:lpstr>
      <vt:lpstr>КОНЦЕПЦИЯ РАЗВИТИЯ МАТЕМАТИЧЕСКОГО ОБРАЗОВАНИЯ В РФ ОСНОВНЫЕ ПОЛОЖЕНИЯ КОНЦЕПЦИИ</vt:lpstr>
      <vt:lpstr> Основные направления реализации  Концепции в дошкольном образовании </vt:lpstr>
      <vt:lpstr>АКТУАЛЬНОСТЬ</vt:lpstr>
      <vt:lpstr>ИГРОВОЕ ПОСОБИЕ  «ВОЛШЕБНЫЙ МАТЕМАТИЧЕСКИЙ СУНДУЧОК» </vt:lpstr>
      <vt:lpstr>Слайд 7</vt:lpstr>
      <vt:lpstr>ИННОВАЦИОННЫЙ ХАРАКТЕР ПОСОБИЯ</vt:lpstr>
      <vt:lpstr>МАТЕМАТИЧЕСКИЙ ЛЭПБУК «Игралочка – Обучалочка»</vt:lpstr>
      <vt:lpstr>Слайд 10</vt:lpstr>
      <vt:lpstr>ПАННО «Лесная полянка»</vt:lpstr>
      <vt:lpstr>ИГРА «ВАРИМ ВАРЕНЬЕ»</vt:lpstr>
      <vt:lpstr>ПАННО «КЛОУН КЛЕПА УЧИТ СЧИТАТЬ»</vt:lpstr>
      <vt:lpstr>ИГРЫ С ПРИЩЕПКАМИ «ЦВЕТОЧНАЯ ПОЛЯНА» «ПАЛЬЦЕМАТИКА»</vt:lpstr>
      <vt:lpstr>ЛАБИРИНТЫ и  «ВЕСЕЛЫЕ СЧЕТЫ»</vt:lpstr>
      <vt:lpstr>«СОСЧИТАЙ НА ОЩУПЬ»</vt:lpstr>
      <vt:lpstr>МАТЕМАТИЧЕСКИЙ ДИСК  «ПОСЧИТАЙ С МАШЕЙ» ИГРА «УГАДАЙ-КА ЦИФРУ»</vt:lpstr>
      <vt:lpstr>ИГРЫ «БОЖЬИ КОРОВКИ», «ВЕСЕЛАЯ ГУСЕНИЧКА», «СОСЧИТАЙ И УГАДАЙ»</vt:lpstr>
      <vt:lpstr>ИГРА «ТРИ ИЗ ДЕВЯТИ»</vt:lpstr>
      <vt:lpstr>РЕЗУЛЬТАТИВНОСТЬ РАЗРАБОТКИ ДЛЯ ДЕТЕЙ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МАТЕМАТИЧЕСКОГО УГОЛКА В ГРУППЕ </dc:title>
  <dc:creator>Admin</dc:creator>
  <cp:lastModifiedBy>Admin</cp:lastModifiedBy>
  <cp:revision>126</cp:revision>
  <dcterms:created xsi:type="dcterms:W3CDTF">2016-03-03T16:40:56Z</dcterms:created>
  <dcterms:modified xsi:type="dcterms:W3CDTF">2017-01-03T08:01:34Z</dcterms:modified>
</cp:coreProperties>
</file>