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65" r:id="rId12"/>
    <p:sldId id="273" r:id="rId13"/>
    <p:sldId id="266" r:id="rId14"/>
    <p:sldId id="267" r:id="rId15"/>
    <p:sldId id="268" r:id="rId16"/>
    <p:sldId id="269" r:id="rId17"/>
    <p:sldId id="272" r:id="rId18"/>
    <p:sldId id="270" r:id="rId19"/>
    <p:sldId id="271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676" autoAdjust="0"/>
  </p:normalViewPr>
  <p:slideViewPr>
    <p:cSldViewPr>
      <p:cViewPr varScale="1">
        <p:scale>
          <a:sx n="75" d="100"/>
          <a:sy n="75" d="100"/>
        </p:scale>
        <p:origin x="-10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20688"/>
            <a:ext cx="77048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«Крепыш»</a:t>
            </a:r>
          </a:p>
          <a:p>
            <a:pPr algn="ctr"/>
            <a:endParaRPr lang="ru-RU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 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фронтального занятия по развитию фонетической стороны речи для детей 6-7 лет с ФФНР </a:t>
            </a:r>
          </a:p>
          <a:p>
            <a:pPr algn="ctr"/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«Звук и буква   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11960" y="5085184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Савченко А.В.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36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Логопед.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Поиграем в игру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 «Слоговой аукцион».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 слова.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Эле…  (-</a:t>
            </a:r>
            <a:r>
              <a:rPr lang="ru-RU" sz="2400" b="1" i="1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ватор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  эс…  (-</a:t>
            </a:r>
            <a:r>
              <a:rPr lang="ru-RU" sz="2400" b="1" i="1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киз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  эста… (-</a:t>
            </a:r>
            <a:r>
              <a:rPr lang="ru-RU" sz="2400" b="1" i="1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фета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  </a:t>
            </a:r>
            <a:r>
              <a:rPr lang="ru-RU" sz="2400" b="1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аэро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(-</a:t>
            </a:r>
            <a:r>
              <a:rPr lang="ru-RU" sz="2400" b="1" i="1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дром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  по… (-</a:t>
            </a:r>
            <a:r>
              <a:rPr lang="ru-RU" sz="2400" b="1" i="1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  </a:t>
            </a:r>
            <a:r>
              <a:rPr lang="ru-RU" sz="2400" b="1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(-</a:t>
            </a:r>
            <a:r>
              <a:rPr lang="ru-RU" sz="2400" b="1" i="1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01176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4969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Произношение звука Э в словах.</a:t>
            </a:r>
          </a:p>
          <a:p>
            <a:r>
              <a:rPr lang="ru-RU" sz="2000" b="1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называют картинки, выставленные на доске, а затем по просьбе логопеда выходят к доске и берут картинку, в названии которой звук Э находится в начале слова, в конце слова, в середине слова. Затем делят слова на слоги.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Логопед.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мы с вами назовём все картинки на доске, а теперь Саша выйдет к доске и возьмёт ту картинку, в названии которой звук Э слышим в начале слова. Давай хлопнем  в ладоши столько раз, сколько слогов в этом слове  </a:t>
            </a:r>
            <a:r>
              <a:rPr lang="ru-RU" sz="20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b="1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т.д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2050" name="Picture 2" descr="C:\Users\Ольга\Desktop\p_40308_1_gallerybig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2843" y="3429000"/>
            <a:ext cx="1758877" cy="270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Ольга\Desktop\4a515b1ce484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2281" y="3429000"/>
            <a:ext cx="2239799" cy="2884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Ольга\Desktop\mor_esk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8224" y="3573016"/>
            <a:ext cx="2160240" cy="255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246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3658" y="260648"/>
            <a:ext cx="88903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имя девочки по первым звукам слов: </a:t>
            </a:r>
            <a:r>
              <a:rPr lang="ru-RU" sz="24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экскаватор, 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магнитофон, малина, </a:t>
            </a:r>
            <a:r>
              <a:rPr lang="ru-RU" sz="24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автобус. (Эмма</a:t>
            </a:r>
            <a:r>
              <a:rPr lang="ru-RU" b="1" i="1" dirty="0">
                <a:solidFill>
                  <a:srgbClr val="00B0F0"/>
                </a:solidFill>
              </a:rPr>
              <a:t>.)</a:t>
            </a:r>
            <a:endParaRPr lang="ru-RU" b="1" dirty="0">
              <a:solidFill>
                <a:srgbClr val="00B0F0"/>
              </a:solidFill>
            </a:endParaRPr>
          </a:p>
        </p:txBody>
      </p:sp>
      <p:pic>
        <p:nvPicPr>
          <p:cNvPr id="3" name="Picture 2" descr="C:\Users\Ольга\Desktop\komatsu-pc22mr-3-mini-excavator-photo-4-1381761247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9309" y="1700809"/>
            <a:ext cx="1924419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screen">
            <a:lum contrast="1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0765" y="4149080"/>
            <a:ext cx="1271275" cy="250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Ольга\Desktop\1271797119_img182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60" y="1744544"/>
            <a:ext cx="1395327" cy="92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Ольга\Desktop\2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960" y="1744543"/>
            <a:ext cx="1800200" cy="964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Ольга\Desktop\2134002.jp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0144" y="1589746"/>
            <a:ext cx="1728192" cy="1140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91680" y="3140968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зовут девочку?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974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6672"/>
            <a:ext cx="70567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Физкультминутка</a:t>
            </a:r>
          </a:p>
          <a:p>
            <a:r>
              <a:rPr lang="ru-RU" sz="24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движений по тексту стихотворения</a:t>
            </a:r>
          </a:p>
          <a:p>
            <a:endParaRPr lang="ru-RU" sz="2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Чудеса на белом свете </a:t>
            </a:r>
          </a:p>
          <a:p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тали маленькими дети.</a:t>
            </a:r>
          </a:p>
          <a:p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потом все дружно встали</a:t>
            </a:r>
          </a:p>
          <a:p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Великанами все стали.</a:t>
            </a:r>
          </a:p>
          <a:p>
            <a:endParaRPr lang="ru-RU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748883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Работа над предложением.</a:t>
            </a:r>
          </a:p>
          <a:p>
            <a:endParaRPr lang="ru-RU" sz="24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опорным словам дети составляют предложения:</a:t>
            </a:r>
          </a:p>
          <a:p>
            <a:endParaRPr lang="ru-RU" sz="24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Мы, третий, этаж, жить.</a:t>
            </a:r>
          </a:p>
          <a:p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Лена, купить, эскимо.</a:t>
            </a:r>
          </a:p>
          <a:p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Играть, футбол, Эдик, идти.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961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Домашний\Pictures\2014-09-28\002.jpg"/>
          <p:cNvPicPr/>
          <p:nvPr/>
        </p:nvPicPr>
        <p:blipFill rotWithShape="1">
          <a:blip r:embed="rId2" cstate="screen">
            <a:lum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2271726" y="1340768"/>
            <a:ext cx="4733925" cy="52309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187624" y="260648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Произношение звука в связной речи.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875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Связь с буквой Э.</a:t>
            </a:r>
          </a:p>
          <a:p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рассматривают иллюстрации с буквой Э и учат стихотворение.</a:t>
            </a:r>
            <a:endParaRPr lang="ru-RU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Ольга\Desktop\bukvy-dlya-detey-kartinki-37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1477526"/>
            <a:ext cx="187220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71800" y="1844824"/>
            <a:ext cx="4680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 лугами в синеве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Пролетает буква Э.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ласточка весной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Возвращается домой.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I:\богатаЯ\Э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4369" y="3460345"/>
            <a:ext cx="2598513" cy="3076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63913" y="4653136"/>
            <a:ext cx="3275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Помчались легче пуха</a:t>
            </a:r>
          </a:p>
          <a:p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гладкой, ровной колее</a:t>
            </a:r>
          </a:p>
          <a:p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увидали букву Э,</a:t>
            </a:r>
          </a:p>
          <a:p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Похожую на ухо.</a:t>
            </a:r>
          </a:p>
        </p:txBody>
      </p:sp>
    </p:spTree>
    <p:extLst>
      <p:ext uri="{BB962C8B-B14F-4D97-AF65-F5344CB8AC3E}">
        <p14:creationId xmlns:p14="http://schemas.microsoft.com/office/powerpoint/2010/main" val="3702819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Пользователь\Рабочий стол\Рисунок888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1812803"/>
            <a:ext cx="6768728" cy="328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7750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Домашний\Pictures\2016-03-07\001.jpg"/>
          <p:cNvPicPr/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1787" y="1556792"/>
            <a:ext cx="5940425" cy="2910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2987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836712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Итог занятия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Подводится итог, т.е. определяется результативность. Дается только положительная эмоциональная оценка. Отмечается активность каждого ребенка. Узнать, что понравилось, что бы хотели узнать в следующий раз.</a:t>
            </a:r>
          </a:p>
          <a:p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292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91581"/>
            <a:ext cx="82809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правильного произношения звука Э.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коррекционно-образовательные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закрепить навыки правильного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произношения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звука </a:t>
            </a:r>
            <a:r>
              <a:rPr lang="en-US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en-US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слогах, словах, предложениях;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формировать печатный образ буквы</a:t>
            </a:r>
            <a:r>
              <a:rPr lang="en-US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en-US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формировать навыки чтения прямых и обратных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слогов;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характеризовать звук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акустическим и артикуляционным признакам.</a:t>
            </a:r>
          </a:p>
          <a:p>
            <a:pPr algn="just"/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развивающие: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упражнять детей в делении слов на слоги; в определении места звука в слове;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фонематическое восприятие;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детей составлять звуковые схемы и анализировать их.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 воспитательная: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умение выслушивать  вопросы логопеда до конца.</a:t>
            </a:r>
          </a:p>
          <a:p>
            <a:pPr algn="just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Оборудование: схема для характеристики звука, цветные фишки для обозначения звуком и составления схем, картинки в названии которых присутствует звук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Э,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губные гармошки и зеркала для всех детей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0994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75724"/>
            <a:ext cx="7450987" cy="4985524"/>
          </a:xfrm>
        </p:spPr>
        <p:txBody>
          <a:bodyPr/>
          <a:lstStyle/>
          <a:p>
            <a: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за внимание!!!</a:t>
            </a:r>
            <a:endParaRPr lang="ru-RU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314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3872" y="260648"/>
            <a:ext cx="855860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 занятия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момент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встречает детей, организует приветствие, предлагает занять свои места около стульчиков.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Логопед. Сядет тот, кто отгадает загадку.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(Картинки с отгадками помещены на экране)</a:t>
            </a:r>
          </a:p>
          <a:p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темном бору, за любою сосною,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Прячется дивное диво лесное.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Крикни «ау» – и оно отзовется.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Захохочи – и оно рассмеется.</a:t>
            </a: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(Эхо.)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197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44644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Ножка деревянная,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Рубашка шоколадная,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солнышке я таю,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рту я исчезаю.</a:t>
            </a:r>
          </a:p>
          <a:p>
            <a:r>
              <a:rPr lang="ru-RU" sz="2400" b="1" i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(Эскимо.)</a:t>
            </a:r>
            <a:endParaRPr lang="ru-RU" sz="2400" b="1" dirty="0">
              <a:solidFill>
                <a:schemeClr val="tx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9992" y="3284984"/>
            <a:ext cx="4320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нам во двор забрался крот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Роет 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землю у ворот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Тонна 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рот земли войдет,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крот раскроет рот.</a:t>
            </a:r>
          </a:p>
          <a:p>
            <a:r>
              <a:rPr lang="ru-RU" sz="2400" b="1" i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(Экскаватор.)</a:t>
            </a:r>
            <a:endParaRPr lang="ru-RU" sz="2400" b="1" dirty="0">
              <a:solidFill>
                <a:schemeClr val="tx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758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3888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 шагать по лестнице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Незачем с тобой –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Лестница-чудесница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Бежит сама собой.</a:t>
            </a:r>
          </a:p>
          <a:p>
            <a:r>
              <a:rPr lang="ru-RU" sz="2400" b="1" i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(Эскалатор.)</a:t>
            </a:r>
            <a:endParaRPr lang="ru-RU" sz="2400" b="1" dirty="0">
              <a:solidFill>
                <a:schemeClr val="tx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28445" y="4666431"/>
            <a:ext cx="43924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Провела я солнце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свое оконце,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потолку подвесила,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Стало дома весело.</a:t>
            </a:r>
          </a:p>
          <a:p>
            <a:r>
              <a:rPr lang="ru-RU" sz="2400" b="1" i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i="1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Электролампочка</a:t>
            </a:r>
            <a:r>
              <a:rPr lang="ru-RU" sz="2400" b="1" i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400" b="1" dirty="0">
              <a:solidFill>
                <a:schemeClr val="tx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006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ьга\Desktop\komatsu-pc22mr-3-mini-excavator-photo-4-1381761247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642" y="262194"/>
            <a:ext cx="2706190" cy="1366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Ольга\Desktop\mor_esk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0272" y="265285"/>
            <a:ext cx="1640217" cy="1399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Ольга\Desktop\c615ad1ca12333c564054a6548ec482e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061" y="2996952"/>
            <a:ext cx="2088232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Ольга\Desktop\kyliomenes skales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0232" y="3204130"/>
            <a:ext cx="2264982" cy="1809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Ольга\Desktop\A1393592805.jpg"/>
          <p:cNvPicPr>
            <a:picLocks noChangeAspect="1" noChangeArrowheads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47864" y="1772816"/>
            <a:ext cx="2177338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4775" y="5770130"/>
            <a:ext cx="8285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Логопед.</a:t>
            </a: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какой звук начинаются все эти слова? Сегодня мы с вами будем говорить о звуке Э. </a:t>
            </a:r>
          </a:p>
        </p:txBody>
      </p:sp>
    </p:spTree>
    <p:extLst>
      <p:ext uri="{BB962C8B-B14F-4D97-AF65-F5344CB8AC3E}">
        <p14:creationId xmlns:p14="http://schemas.microsoft.com/office/powerpoint/2010/main" val="736181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88640"/>
            <a:ext cx="86409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Характеристика звука Э по артикуляционным  и акустическим признакам.</a:t>
            </a:r>
          </a:p>
          <a:p>
            <a:r>
              <a:rPr lang="ru-RU" sz="2000" b="1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Произнесение звука Э хором и индивидуально. Наблюдение за артикуляцией в зеркале.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Логопед. </a:t>
            </a:r>
            <a:r>
              <a:rPr lang="ru-RU" sz="20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произнесении звука [э]:</a:t>
            </a:r>
          </a:p>
          <a:p>
            <a:r>
              <a:rPr lang="ru-RU" sz="20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губы в улыбке;</a:t>
            </a:r>
          </a:p>
          <a:p>
            <a:r>
              <a:rPr lang="ru-RU" sz="20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зубы сближены, но не смыкаются, передние зубы видны;</a:t>
            </a:r>
          </a:p>
          <a:p>
            <a:r>
              <a:rPr lang="ru-RU" sz="20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кончик языка касается нижних резцов. Боковые края языка </a:t>
            </a:r>
            <a:r>
              <a:rPr lang="ru-RU" sz="2000" b="1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касаются верхних </a:t>
            </a:r>
            <a:r>
              <a:rPr lang="ru-RU" sz="20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коренных зубов. Спинка языка приподнята;</a:t>
            </a:r>
          </a:p>
          <a:p>
            <a:r>
              <a:rPr lang="ru-RU" sz="20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мягкое нёбо поднято и прижато к задней стенке глотки так, что</a:t>
            </a:r>
          </a:p>
          <a:p>
            <a:r>
              <a:rPr lang="ru-RU" sz="20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закрывает проход в носовую полость; воздушная струя идет через рот;</a:t>
            </a:r>
          </a:p>
          <a:p>
            <a:r>
              <a:rPr lang="ru-RU" sz="20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голосовые складки напряжены, сближены и колеблются, в </a:t>
            </a:r>
            <a:r>
              <a:rPr lang="ru-RU" sz="2000" b="1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результате чего образуется голос.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Логопед.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Скажите, воздушная струя выходит свободно или встречает преграду? (свободно) Значит звук Э какой? (гласный) Фишкой какого цвета мы будем его обозначать? (красного)</a:t>
            </a:r>
            <a:endParaRPr lang="ru-RU" sz="2000" b="1" dirty="0">
              <a:solidFill>
                <a:schemeClr val="tx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C:\Documents and Settings\Пользователь\Рабочий стол\Рисунок0.jpg"/>
          <p:cNvPicPr>
            <a:picLocks noGrp="1"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5728" y="4875212"/>
            <a:ext cx="2448272" cy="198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330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82809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Развитие фонематического слуха .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игра «хлопни в ладоши, когда услышишь звук «Э».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э, а, о, м, п, у, т, э, э, и, у, э.</a:t>
            </a:r>
          </a:p>
          <a:p>
            <a:r>
              <a:rPr lang="ru-RU" sz="2400" b="1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мэ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по, тэ, ко, эм, он, </a:t>
            </a:r>
            <a:r>
              <a:rPr lang="ru-RU" sz="2400" b="1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эл</a:t>
            </a:r>
          </a:p>
          <a:p>
            <a:r>
              <a:rPr lang="ru-RU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эхо, ток, лоток, ухо, эму, эскимо, стол</a:t>
            </a:r>
          </a:p>
          <a:p>
            <a:endParaRPr lang="ru-RU" sz="24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815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620688"/>
            <a:ext cx="828092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Закрепление звука Э в слогах.</a:t>
            </a:r>
          </a:p>
          <a:p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Звуковой анализ слогов ЭТ и ТЭ. Логопед выставляет схемы слогов на доске, а дети показывают какая из схем к какому слогу подходит?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Логопед.</a:t>
            </a:r>
            <a:r>
              <a:rPr lang="ru-RU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доске две схемы слогов, покажите какая из схем подходит к слогу ЭТ. Какая схема подойдёт к слогу ТЭ?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5085184"/>
            <a:ext cx="9144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9976" y="5085184"/>
            <a:ext cx="914400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77702" y="5085184"/>
            <a:ext cx="9144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63302" y="5085184"/>
            <a:ext cx="914400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3390677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11185" y="3410004"/>
            <a:ext cx="2333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ТЭ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77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Spring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306</TotalTime>
  <Words>877</Words>
  <Application>Microsoft Office PowerPoint</Application>
  <PresentationFormat>Экран (4:3)</PresentationFormat>
  <Paragraphs>112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Spring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user</cp:lastModifiedBy>
  <cp:revision>21</cp:revision>
  <dcterms:created xsi:type="dcterms:W3CDTF">2016-03-07T07:28:44Z</dcterms:created>
  <dcterms:modified xsi:type="dcterms:W3CDTF">2017-01-01T18:29:10Z</dcterms:modified>
</cp:coreProperties>
</file>