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4" r:id="rId4"/>
    <p:sldId id="266" r:id="rId5"/>
    <p:sldId id="263" r:id="rId6"/>
    <p:sldId id="262" r:id="rId7"/>
    <p:sldId id="261" r:id="rId8"/>
    <p:sldId id="260" r:id="rId9"/>
    <p:sldId id="259" r:id="rId10"/>
    <p:sldId id="258" r:id="rId11"/>
    <p:sldId id="257"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350" autoAdjust="0"/>
    <p:restoredTop sz="94660"/>
  </p:normalViewPr>
  <p:slideViewPr>
    <p:cSldViewPr>
      <p:cViewPr varScale="1">
        <p:scale>
          <a:sx n="64" d="100"/>
          <a:sy n="64" d="100"/>
        </p:scale>
        <p:origin x="-124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B434E68-D6A8-4621-9AE4-FD79B6052673}" type="datetimeFigureOut">
              <a:rPr lang="ru-RU" smtClean="0"/>
              <a:pPr/>
              <a:t>01.01.2017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863126-5CA4-44C2-BC38-5007E6705E65}" type="slidenum">
              <a:rPr lang="ru-RU" smtClean="0"/>
              <a:pPr/>
              <a:t>‹#›</a:t>
            </a:fld>
            <a:endParaRPr lang="ru-RU"/>
          </a:p>
        </p:txBody>
      </p:sp>
    </p:spTree>
    <p:extLst>
      <p:ext uri="{BB962C8B-B14F-4D97-AF65-F5344CB8AC3E}">
        <p14:creationId xmlns="" xmlns:p14="http://schemas.microsoft.com/office/powerpoint/2010/main" val="1609603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434E68-D6A8-4621-9AE4-FD79B6052673}" type="datetimeFigureOut">
              <a:rPr lang="ru-RU" smtClean="0"/>
              <a:pPr/>
              <a:t>01.01.2017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863126-5CA4-44C2-BC38-5007E6705E65}" type="slidenum">
              <a:rPr lang="ru-RU" smtClean="0"/>
              <a:pPr/>
              <a:t>‹#›</a:t>
            </a:fld>
            <a:endParaRPr lang="ru-RU"/>
          </a:p>
        </p:txBody>
      </p:sp>
    </p:spTree>
    <p:extLst>
      <p:ext uri="{BB962C8B-B14F-4D97-AF65-F5344CB8AC3E}">
        <p14:creationId xmlns="" xmlns:p14="http://schemas.microsoft.com/office/powerpoint/2010/main" val="156347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434E68-D6A8-4621-9AE4-FD79B6052673}" type="datetimeFigureOut">
              <a:rPr lang="ru-RU" smtClean="0"/>
              <a:pPr/>
              <a:t>01.01.2017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863126-5CA4-44C2-BC38-5007E6705E65}" type="slidenum">
              <a:rPr lang="ru-RU" smtClean="0"/>
              <a:pPr/>
              <a:t>‹#›</a:t>
            </a:fld>
            <a:endParaRPr lang="ru-RU"/>
          </a:p>
        </p:txBody>
      </p:sp>
    </p:spTree>
    <p:extLst>
      <p:ext uri="{BB962C8B-B14F-4D97-AF65-F5344CB8AC3E}">
        <p14:creationId xmlns="" xmlns:p14="http://schemas.microsoft.com/office/powerpoint/2010/main" val="3722662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434E68-D6A8-4621-9AE4-FD79B6052673}" type="datetimeFigureOut">
              <a:rPr lang="ru-RU" smtClean="0"/>
              <a:pPr/>
              <a:t>01.01.2017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863126-5CA4-44C2-BC38-5007E6705E65}" type="slidenum">
              <a:rPr lang="ru-RU" smtClean="0"/>
              <a:pPr/>
              <a:t>‹#›</a:t>
            </a:fld>
            <a:endParaRPr lang="ru-RU"/>
          </a:p>
        </p:txBody>
      </p:sp>
    </p:spTree>
    <p:extLst>
      <p:ext uri="{BB962C8B-B14F-4D97-AF65-F5344CB8AC3E}">
        <p14:creationId xmlns="" xmlns:p14="http://schemas.microsoft.com/office/powerpoint/2010/main" val="4024414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B434E68-D6A8-4621-9AE4-FD79B6052673}" type="datetimeFigureOut">
              <a:rPr lang="ru-RU" smtClean="0"/>
              <a:pPr/>
              <a:t>01.01.2017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863126-5CA4-44C2-BC38-5007E6705E65}" type="slidenum">
              <a:rPr lang="ru-RU" smtClean="0"/>
              <a:pPr/>
              <a:t>‹#›</a:t>
            </a:fld>
            <a:endParaRPr lang="ru-RU"/>
          </a:p>
        </p:txBody>
      </p:sp>
    </p:spTree>
    <p:extLst>
      <p:ext uri="{BB962C8B-B14F-4D97-AF65-F5344CB8AC3E}">
        <p14:creationId xmlns="" xmlns:p14="http://schemas.microsoft.com/office/powerpoint/2010/main" val="25584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B434E68-D6A8-4621-9AE4-FD79B6052673}" type="datetimeFigureOut">
              <a:rPr lang="ru-RU" smtClean="0"/>
              <a:pPr/>
              <a:t>01.01.2017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863126-5CA4-44C2-BC38-5007E6705E65}" type="slidenum">
              <a:rPr lang="ru-RU" smtClean="0"/>
              <a:pPr/>
              <a:t>‹#›</a:t>
            </a:fld>
            <a:endParaRPr lang="ru-RU"/>
          </a:p>
        </p:txBody>
      </p:sp>
    </p:spTree>
    <p:extLst>
      <p:ext uri="{BB962C8B-B14F-4D97-AF65-F5344CB8AC3E}">
        <p14:creationId xmlns="" xmlns:p14="http://schemas.microsoft.com/office/powerpoint/2010/main" val="3813648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B434E68-D6A8-4621-9AE4-FD79B6052673}" type="datetimeFigureOut">
              <a:rPr lang="ru-RU" smtClean="0"/>
              <a:pPr/>
              <a:t>01.01.2017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0863126-5CA4-44C2-BC38-5007E6705E65}" type="slidenum">
              <a:rPr lang="ru-RU" smtClean="0"/>
              <a:pPr/>
              <a:t>‹#›</a:t>
            </a:fld>
            <a:endParaRPr lang="ru-RU"/>
          </a:p>
        </p:txBody>
      </p:sp>
    </p:spTree>
    <p:extLst>
      <p:ext uri="{BB962C8B-B14F-4D97-AF65-F5344CB8AC3E}">
        <p14:creationId xmlns="" xmlns:p14="http://schemas.microsoft.com/office/powerpoint/2010/main" val="173921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B434E68-D6A8-4621-9AE4-FD79B6052673}" type="datetimeFigureOut">
              <a:rPr lang="ru-RU" smtClean="0"/>
              <a:pPr/>
              <a:t>01.01.2017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0863126-5CA4-44C2-BC38-5007E6705E65}" type="slidenum">
              <a:rPr lang="ru-RU" smtClean="0"/>
              <a:pPr/>
              <a:t>‹#›</a:t>
            </a:fld>
            <a:endParaRPr lang="ru-RU"/>
          </a:p>
        </p:txBody>
      </p:sp>
    </p:spTree>
    <p:extLst>
      <p:ext uri="{BB962C8B-B14F-4D97-AF65-F5344CB8AC3E}">
        <p14:creationId xmlns="" xmlns:p14="http://schemas.microsoft.com/office/powerpoint/2010/main" val="252322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B434E68-D6A8-4621-9AE4-FD79B6052673}" type="datetimeFigureOut">
              <a:rPr lang="ru-RU" smtClean="0"/>
              <a:pPr/>
              <a:t>01.01.2017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0863126-5CA4-44C2-BC38-5007E6705E65}" type="slidenum">
              <a:rPr lang="ru-RU" smtClean="0"/>
              <a:pPr/>
              <a:t>‹#›</a:t>
            </a:fld>
            <a:endParaRPr lang="ru-RU"/>
          </a:p>
        </p:txBody>
      </p:sp>
    </p:spTree>
    <p:extLst>
      <p:ext uri="{BB962C8B-B14F-4D97-AF65-F5344CB8AC3E}">
        <p14:creationId xmlns="" xmlns:p14="http://schemas.microsoft.com/office/powerpoint/2010/main" val="2123671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B434E68-D6A8-4621-9AE4-FD79B6052673}" type="datetimeFigureOut">
              <a:rPr lang="ru-RU" smtClean="0"/>
              <a:pPr/>
              <a:t>01.01.2017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863126-5CA4-44C2-BC38-5007E6705E65}" type="slidenum">
              <a:rPr lang="ru-RU" smtClean="0"/>
              <a:pPr/>
              <a:t>‹#›</a:t>
            </a:fld>
            <a:endParaRPr lang="ru-RU"/>
          </a:p>
        </p:txBody>
      </p:sp>
    </p:spTree>
    <p:extLst>
      <p:ext uri="{BB962C8B-B14F-4D97-AF65-F5344CB8AC3E}">
        <p14:creationId xmlns="" xmlns:p14="http://schemas.microsoft.com/office/powerpoint/2010/main" val="2153266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B434E68-D6A8-4621-9AE4-FD79B6052673}" type="datetimeFigureOut">
              <a:rPr lang="ru-RU" smtClean="0"/>
              <a:pPr/>
              <a:t>01.01.2017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863126-5CA4-44C2-BC38-5007E6705E65}" type="slidenum">
              <a:rPr lang="ru-RU" smtClean="0"/>
              <a:pPr/>
              <a:t>‹#›</a:t>
            </a:fld>
            <a:endParaRPr lang="ru-RU"/>
          </a:p>
        </p:txBody>
      </p:sp>
    </p:spTree>
    <p:extLst>
      <p:ext uri="{BB962C8B-B14F-4D97-AF65-F5344CB8AC3E}">
        <p14:creationId xmlns="" xmlns:p14="http://schemas.microsoft.com/office/powerpoint/2010/main" val="174940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34E68-D6A8-4621-9AE4-FD79B6052673}" type="datetimeFigureOut">
              <a:rPr lang="ru-RU" smtClean="0"/>
              <a:pPr/>
              <a:t>01.01.2017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63126-5CA4-44C2-BC38-5007E6705E65}" type="slidenum">
              <a:rPr lang="ru-RU" smtClean="0"/>
              <a:pPr/>
              <a:t>‹#›</a:t>
            </a:fld>
            <a:endParaRPr lang="ru-RU"/>
          </a:p>
        </p:txBody>
      </p:sp>
    </p:spTree>
    <p:extLst>
      <p:ext uri="{BB962C8B-B14F-4D97-AF65-F5344CB8AC3E}">
        <p14:creationId xmlns="" xmlns:p14="http://schemas.microsoft.com/office/powerpoint/2010/main" val="289829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052737"/>
            <a:ext cx="8250140" cy="5400600"/>
          </a:xfrm>
        </p:spPr>
        <p:txBody>
          <a:bodyPr>
            <a:normAutofit/>
          </a:bodyPr>
          <a:lstStyle/>
          <a:p>
            <a:r>
              <a:rPr lang="ru-RU" sz="2200" dirty="0" smtClean="0">
                <a:solidFill>
                  <a:schemeClr val="accent6">
                    <a:lumMod val="75000"/>
                  </a:schemeClr>
                </a:solidFill>
              </a:rPr>
              <a:t>Выполнила: </a:t>
            </a:r>
            <a:r>
              <a:rPr lang="ru-RU" sz="2200" dirty="0" smtClean="0">
                <a:solidFill>
                  <a:schemeClr val="accent6">
                    <a:lumMod val="75000"/>
                  </a:schemeClr>
                </a:solidFill>
              </a:rPr>
              <a:t>ученица </a:t>
            </a:r>
            <a:r>
              <a:rPr lang="ru-RU" sz="2200" dirty="0" smtClean="0">
                <a:solidFill>
                  <a:schemeClr val="accent6">
                    <a:lumMod val="75000"/>
                  </a:schemeClr>
                </a:solidFill>
              </a:rPr>
              <a:t>5 «Б» класса</a:t>
            </a:r>
            <a:br>
              <a:rPr lang="ru-RU" sz="2200" dirty="0" smtClean="0">
                <a:solidFill>
                  <a:schemeClr val="accent6">
                    <a:lumMod val="75000"/>
                  </a:schemeClr>
                </a:solidFill>
              </a:rPr>
            </a:br>
            <a:r>
              <a:rPr lang="ru-RU" sz="2200" b="1" dirty="0" smtClean="0">
                <a:solidFill>
                  <a:srgbClr val="00B050"/>
                </a:solidFill>
              </a:rPr>
              <a:t>Шуркина Ангелина</a:t>
            </a:r>
            <a:r>
              <a:rPr lang="ru-RU" sz="2200" dirty="0" smtClean="0">
                <a:solidFill>
                  <a:schemeClr val="accent6">
                    <a:lumMod val="75000"/>
                  </a:schemeClr>
                </a:solidFill>
              </a:rPr>
              <a:t/>
            </a:r>
            <a:br>
              <a:rPr lang="ru-RU" sz="2200" dirty="0" smtClean="0">
                <a:solidFill>
                  <a:schemeClr val="accent6">
                    <a:lumMod val="75000"/>
                  </a:schemeClr>
                </a:solidFill>
              </a:rPr>
            </a:br>
            <a:r>
              <a:rPr lang="ru-RU" sz="2200" dirty="0" smtClean="0">
                <a:solidFill>
                  <a:schemeClr val="accent6">
                    <a:lumMod val="75000"/>
                  </a:schemeClr>
                </a:solidFill>
              </a:rPr>
              <a:t>Муниципального бюджетного общеобразовательного учреждения "Лицей физики, математики, информатики №40" при Ульяновском Государственном </a:t>
            </a:r>
            <a:r>
              <a:rPr lang="ru-RU" sz="2200" dirty="0" smtClean="0">
                <a:solidFill>
                  <a:schemeClr val="accent6">
                    <a:lumMod val="75000"/>
                  </a:schemeClr>
                </a:solidFill>
              </a:rPr>
              <a:t>Университете</a:t>
            </a:r>
            <a:br>
              <a:rPr lang="ru-RU" sz="2200" dirty="0" smtClean="0">
                <a:solidFill>
                  <a:schemeClr val="accent6">
                    <a:lumMod val="75000"/>
                  </a:schemeClr>
                </a:solidFill>
              </a:rPr>
            </a:br>
            <a:r>
              <a:rPr lang="ru-RU" sz="2200" dirty="0" smtClean="0">
                <a:solidFill>
                  <a:schemeClr val="accent6">
                    <a:lumMod val="75000"/>
                  </a:schemeClr>
                </a:solidFill>
              </a:rPr>
              <a:t>Руководители: </a:t>
            </a:r>
            <a:br>
              <a:rPr lang="ru-RU" sz="2200" dirty="0" smtClean="0">
                <a:solidFill>
                  <a:schemeClr val="accent6">
                    <a:lumMod val="75000"/>
                  </a:schemeClr>
                </a:solidFill>
              </a:rPr>
            </a:br>
            <a:r>
              <a:rPr lang="ru-RU" sz="2200" dirty="0" smtClean="0">
                <a:solidFill>
                  <a:schemeClr val="accent6">
                    <a:lumMod val="75000"/>
                  </a:schemeClr>
                </a:solidFill>
              </a:rPr>
              <a:t>учитель математики </a:t>
            </a:r>
            <a:r>
              <a:rPr lang="ru-RU" sz="2200" dirty="0" err="1" smtClean="0">
                <a:solidFill>
                  <a:schemeClr val="accent6">
                    <a:lumMod val="75000"/>
                  </a:schemeClr>
                </a:solidFill>
              </a:rPr>
              <a:t>Гуськова</a:t>
            </a:r>
            <a:r>
              <a:rPr lang="ru-RU" sz="2200" dirty="0" smtClean="0">
                <a:solidFill>
                  <a:schemeClr val="accent6">
                    <a:lumMod val="75000"/>
                  </a:schemeClr>
                </a:solidFill>
              </a:rPr>
              <a:t> А.Г, </a:t>
            </a:r>
            <a:br>
              <a:rPr lang="ru-RU" sz="2200" dirty="0" smtClean="0">
                <a:solidFill>
                  <a:schemeClr val="accent6">
                    <a:lumMod val="75000"/>
                  </a:schemeClr>
                </a:solidFill>
              </a:rPr>
            </a:br>
            <a:r>
              <a:rPr lang="ru-RU" sz="2200" dirty="0" smtClean="0">
                <a:solidFill>
                  <a:schemeClr val="accent6">
                    <a:lumMod val="75000"/>
                  </a:schemeClr>
                </a:solidFill>
              </a:rPr>
              <a:t>учитель истории Тарасова Е.Г.</a:t>
            </a:r>
            <a:br>
              <a:rPr lang="ru-RU" sz="2200" dirty="0" smtClean="0">
                <a:solidFill>
                  <a:schemeClr val="accent6">
                    <a:lumMod val="75000"/>
                  </a:schemeClr>
                </a:solidFill>
              </a:rPr>
            </a:br>
            <a:r>
              <a:rPr lang="ru-RU" sz="2200" dirty="0" smtClean="0">
                <a:solidFill>
                  <a:schemeClr val="accent6">
                    <a:lumMod val="75000"/>
                  </a:schemeClr>
                </a:solidFill>
              </a:rPr>
              <a:t>2017.</a:t>
            </a:r>
            <a:r>
              <a:rPr lang="ru-RU" sz="2200" dirty="0" smtClean="0">
                <a:solidFill>
                  <a:schemeClr val="accent6">
                    <a:lumMod val="75000"/>
                  </a:schemeClr>
                </a:solidFill>
              </a:rPr>
              <a:t/>
            </a:r>
            <a:br>
              <a:rPr lang="ru-RU" sz="2200" dirty="0" smtClean="0">
                <a:solidFill>
                  <a:schemeClr val="accent6">
                    <a:lumMod val="75000"/>
                  </a:schemeClr>
                </a:solidFill>
              </a:rPr>
            </a:br>
            <a:r>
              <a:rPr lang="ru-RU" sz="1600" b="1" dirty="0" smtClean="0">
                <a:solidFill>
                  <a:schemeClr val="accent6">
                    <a:lumMod val="75000"/>
                  </a:schemeClr>
                </a:solidFill>
              </a:rPr>
              <a:t/>
            </a:r>
            <a:br>
              <a:rPr lang="ru-RU" sz="1600" b="1" dirty="0" smtClean="0">
                <a:solidFill>
                  <a:schemeClr val="accent6">
                    <a:lumMod val="75000"/>
                  </a:schemeClr>
                </a:solidFill>
              </a:rPr>
            </a:br>
            <a:endParaRPr lang="ru-RU" sz="1600" b="1" dirty="0">
              <a:solidFill>
                <a:schemeClr val="accent6">
                  <a:lumMod val="75000"/>
                </a:schemeClr>
              </a:solidFill>
            </a:endParaRPr>
          </a:p>
        </p:txBody>
      </p:sp>
      <p:sp>
        <p:nvSpPr>
          <p:cNvPr id="3" name="Подзаголовок 2"/>
          <p:cNvSpPr>
            <a:spLocks noGrp="1"/>
          </p:cNvSpPr>
          <p:nvPr>
            <p:ph type="subTitle" idx="1"/>
          </p:nvPr>
        </p:nvSpPr>
        <p:spPr>
          <a:xfrm>
            <a:off x="107504" y="44624"/>
            <a:ext cx="8856984" cy="1008112"/>
          </a:xfrm>
        </p:spPr>
        <p:txBody>
          <a:bodyPr>
            <a:normAutofit fontScale="92500" lnSpcReduction="10000"/>
          </a:bodyPr>
          <a:lstStyle/>
          <a:p>
            <a:r>
              <a:rPr lang="ru-RU" b="1" dirty="0" smtClean="0">
                <a:solidFill>
                  <a:srgbClr val="FF0000"/>
                </a:solidFill>
              </a:rPr>
              <a:t>ПРОЕКТ НА ТЕМУ:</a:t>
            </a:r>
          </a:p>
          <a:p>
            <a:r>
              <a:rPr lang="ru-RU" b="1" dirty="0" smtClean="0">
                <a:solidFill>
                  <a:srgbClr val="FF0000"/>
                </a:solidFill>
              </a:rPr>
              <a:t>«ПРОГУЛКИ ПО АРХИТЕКТОРНОМУ УЛЬЯНОВСКУ»</a:t>
            </a:r>
            <a:endParaRPr lang="ru-RU" b="1" dirty="0">
              <a:solidFill>
                <a:srgbClr val="FF0000"/>
              </a:solidFill>
            </a:endParaRPr>
          </a:p>
        </p:txBody>
      </p:sp>
    </p:spTree>
    <p:extLst>
      <p:ext uri="{BB962C8B-B14F-4D97-AF65-F5344CB8AC3E}">
        <p14:creationId xmlns="" xmlns:p14="http://schemas.microsoft.com/office/powerpoint/2010/main" val="536283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solidFill>
                  <a:srgbClr val="0070C0"/>
                </a:solidFill>
              </a:rPr>
              <a:t>ДОМ КУПЦА И.М. КОСОЛАПОВА (Музей «Градостроительство и архитектура Симбирска-Ульяновска») —  улица Льва Толстого, 24</a:t>
            </a:r>
            <a:br>
              <a:rPr lang="ru-RU" sz="2400" b="1" dirty="0">
                <a:solidFill>
                  <a:srgbClr val="0070C0"/>
                </a:solidFill>
              </a:rPr>
            </a:br>
            <a:endParaRPr lang="ru-RU" sz="2400" b="1" dirty="0">
              <a:solidFill>
                <a:srgbClr val="0070C0"/>
              </a:solidFill>
            </a:endParaRPr>
          </a:p>
        </p:txBody>
      </p:sp>
      <p:sp>
        <p:nvSpPr>
          <p:cNvPr id="3" name="Объект 2"/>
          <p:cNvSpPr>
            <a:spLocks noGrp="1"/>
          </p:cNvSpPr>
          <p:nvPr>
            <p:ph idx="1"/>
          </p:nvPr>
        </p:nvSpPr>
        <p:spPr>
          <a:xfrm>
            <a:off x="179512" y="1340768"/>
            <a:ext cx="8496944" cy="4857403"/>
          </a:xfrm>
        </p:spPr>
        <p:txBody>
          <a:bodyPr>
            <a:normAutofit lnSpcReduction="10000"/>
          </a:bodyPr>
          <a:lstStyle/>
          <a:p>
            <a:pPr marL="0" indent="0" algn="just">
              <a:buNone/>
            </a:pPr>
            <a:r>
              <a:rPr lang="ru-RU" sz="1800" dirty="0" smtClean="0">
                <a:solidFill>
                  <a:srgbClr val="002060"/>
                </a:solidFill>
                <a:latin typeface="Times New Roman" pitchFamily="18" charset="0"/>
                <a:cs typeface="Times New Roman" pitchFamily="18" charset="0"/>
              </a:rPr>
              <a:t>    В </a:t>
            </a:r>
            <a:r>
              <a:rPr lang="ru-RU" sz="1800" dirty="0">
                <a:solidFill>
                  <a:srgbClr val="002060"/>
                </a:solidFill>
                <a:latin typeface="Times New Roman" pitchFamily="18" charset="0"/>
                <a:cs typeface="Times New Roman" pitchFamily="18" charset="0"/>
              </a:rPr>
              <a:t>наше время трудно поверить, что искусство может свободно уживаться с точной наукой. Однако мастера былых эпох постоянно стремились проверить математикой гармонию, ни один шаг в их работе не обходился без опоры на геометрию. Французский математик Анри Пуанкаре отмечал, что «математиков содержание не волнует, они интересуются формой…». «Окружающий нас мир – это мир геометрии.  Все вокруг – геометрия. Никогда мы не видим так ясно таких форм, как круг, прямоугольник, угол, цилиндр, </a:t>
            </a:r>
            <a:r>
              <a:rPr lang="ru-RU" sz="1800" dirty="0" smtClean="0">
                <a:solidFill>
                  <a:srgbClr val="002060"/>
                </a:solidFill>
                <a:latin typeface="Times New Roman" pitchFamily="18" charset="0"/>
                <a:cs typeface="Times New Roman" pitchFamily="18" charset="0"/>
              </a:rPr>
              <a:t>выполненных </a:t>
            </a:r>
            <a:r>
              <a:rPr lang="ru-RU" sz="1800" dirty="0">
                <a:solidFill>
                  <a:srgbClr val="002060"/>
                </a:solidFill>
                <a:latin typeface="Times New Roman" pitchFamily="18" charset="0"/>
                <a:cs typeface="Times New Roman" pitchFamily="18" charset="0"/>
              </a:rPr>
              <a:t>с такой тщательностью и так уверенно». Эти восторженные слова о геометрии принадлежат </a:t>
            </a:r>
            <a:r>
              <a:rPr lang="ru-RU" sz="1800" dirty="0" err="1">
                <a:solidFill>
                  <a:srgbClr val="002060"/>
                </a:solidFill>
                <a:latin typeface="Times New Roman" pitchFamily="18" charset="0"/>
                <a:cs typeface="Times New Roman" pitchFamily="18" charset="0"/>
              </a:rPr>
              <a:t>Ле</a:t>
            </a:r>
            <a:r>
              <a:rPr lang="ru-RU" sz="1800" dirty="0">
                <a:solidFill>
                  <a:srgbClr val="002060"/>
                </a:solidFill>
                <a:latin typeface="Times New Roman" pitchFamily="18" charset="0"/>
                <a:cs typeface="Times New Roman" pitchFamily="18" charset="0"/>
              </a:rPr>
              <a:t> Корбюзье</a:t>
            </a:r>
            <a:r>
              <a:rPr lang="ru-RU" sz="1800" dirty="0" smtClean="0">
                <a:solidFill>
                  <a:srgbClr val="002060"/>
                </a:solidFill>
                <a:latin typeface="Times New Roman" pitchFamily="18" charset="0"/>
                <a:cs typeface="Times New Roman" pitchFamily="18" charset="0"/>
              </a:rPr>
              <a:t>. Он </a:t>
            </a:r>
            <a:r>
              <a:rPr lang="ru-RU" sz="1800" dirty="0">
                <a:solidFill>
                  <a:srgbClr val="002060"/>
                </a:solidFill>
                <a:latin typeface="Times New Roman" pitchFamily="18" charset="0"/>
                <a:cs typeface="Times New Roman" pitchFamily="18" charset="0"/>
              </a:rPr>
              <a:t>также говорил: ««Прошли века, но роль </a:t>
            </a:r>
            <a:r>
              <a:rPr lang="ru-RU" sz="1800" dirty="0" smtClean="0">
                <a:solidFill>
                  <a:srgbClr val="002060"/>
                </a:solidFill>
                <a:latin typeface="Times New Roman" pitchFamily="18" charset="0"/>
                <a:cs typeface="Times New Roman" pitchFamily="18" charset="0"/>
              </a:rPr>
              <a:t>геометрии не </a:t>
            </a:r>
            <a:r>
              <a:rPr lang="ru-RU" sz="1800" dirty="0">
                <a:solidFill>
                  <a:srgbClr val="002060"/>
                </a:solidFill>
                <a:latin typeface="Times New Roman" pitchFamily="18" charset="0"/>
                <a:cs typeface="Times New Roman" pitchFamily="18" charset="0"/>
              </a:rPr>
              <a:t>изменилась. Она </a:t>
            </a:r>
            <a:r>
              <a:rPr lang="ru-RU" sz="1800" dirty="0" smtClean="0">
                <a:solidFill>
                  <a:srgbClr val="002060"/>
                </a:solidFill>
                <a:latin typeface="Times New Roman" pitchFamily="18" charset="0"/>
                <a:cs typeface="Times New Roman" pitchFamily="18" charset="0"/>
              </a:rPr>
              <a:t>по-прежнему остается </a:t>
            </a:r>
            <a:r>
              <a:rPr lang="ru-RU" sz="1800" dirty="0">
                <a:solidFill>
                  <a:srgbClr val="002060"/>
                </a:solidFill>
                <a:latin typeface="Times New Roman" pitchFamily="18" charset="0"/>
                <a:cs typeface="Times New Roman" pitchFamily="18" charset="0"/>
              </a:rPr>
              <a:t>грамматикой архитектора</a:t>
            </a:r>
            <a:r>
              <a:rPr lang="ru-RU" sz="1800" dirty="0" smtClean="0">
                <a:solidFill>
                  <a:srgbClr val="002060"/>
                </a:solidFill>
                <a:latin typeface="Times New Roman" pitchFamily="18" charset="0"/>
                <a:cs typeface="Times New Roman" pitchFamily="18" charset="0"/>
              </a:rPr>
              <a:t>». </a:t>
            </a:r>
            <a:r>
              <a:rPr lang="ru-RU" sz="1800" dirty="0">
                <a:solidFill>
                  <a:srgbClr val="002060"/>
                </a:solidFill>
                <a:latin typeface="Times New Roman" pitchFamily="18" charset="0"/>
                <a:cs typeface="Times New Roman" pitchFamily="18" charset="0"/>
              </a:rPr>
              <a:t>Математика в архитектуре – это очень объемная  большая тема. За долгую историю мировой культуры накоплена необъятная литература об искусстве и огромная – о математике: «Что такое искусство?» Льва Толстого и «Что такое математика?» </a:t>
            </a:r>
            <a:r>
              <a:rPr lang="ru-RU" sz="1800" dirty="0" err="1">
                <a:solidFill>
                  <a:srgbClr val="002060"/>
                </a:solidFill>
                <a:latin typeface="Times New Roman" pitchFamily="18" charset="0"/>
                <a:cs typeface="Times New Roman" pitchFamily="18" charset="0"/>
              </a:rPr>
              <a:t>Р.Куранта</a:t>
            </a:r>
            <a:r>
              <a:rPr lang="ru-RU" sz="1800" dirty="0">
                <a:solidFill>
                  <a:srgbClr val="002060"/>
                </a:solidFill>
                <a:latin typeface="Times New Roman" pitchFamily="18" charset="0"/>
                <a:cs typeface="Times New Roman" pitchFamily="18" charset="0"/>
              </a:rPr>
              <a:t> и </a:t>
            </a:r>
            <a:r>
              <a:rPr lang="ru-RU" sz="1800" dirty="0" err="1">
                <a:solidFill>
                  <a:srgbClr val="002060"/>
                </a:solidFill>
                <a:latin typeface="Times New Roman" pitchFamily="18" charset="0"/>
                <a:cs typeface="Times New Roman" pitchFamily="18" charset="0"/>
              </a:rPr>
              <a:t>Г.Роббинса</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А.Волошинов</a:t>
            </a:r>
            <a:r>
              <a:rPr lang="ru-RU" sz="1800" dirty="0">
                <a:solidFill>
                  <a:srgbClr val="002060"/>
                </a:solidFill>
                <a:latin typeface="Times New Roman" pitchFamily="18" charset="0"/>
                <a:cs typeface="Times New Roman" pitchFamily="18" charset="0"/>
              </a:rPr>
              <a:t> «Математика и искусство». В математике </a:t>
            </a:r>
            <a:r>
              <a:rPr lang="ru-RU" sz="1800" b="1" dirty="0">
                <a:solidFill>
                  <a:srgbClr val="002060"/>
                </a:solidFill>
                <a:latin typeface="Times New Roman" pitchFamily="18" charset="0"/>
                <a:cs typeface="Times New Roman" pitchFamily="18" charset="0"/>
              </a:rPr>
              <a:t>геометрией</a:t>
            </a:r>
            <a:r>
              <a:rPr lang="ru-RU" sz="1800" dirty="0">
                <a:solidFill>
                  <a:srgbClr val="002060"/>
                </a:solidFill>
                <a:latin typeface="Times New Roman" pitchFamily="18" charset="0"/>
                <a:cs typeface="Times New Roman" pitchFamily="18" charset="0"/>
              </a:rPr>
              <a:t> называется раздел, содержащий в себе накопленные человечеством знания в области изучения плоскостных и пространственных фигур, а также законов их соотношения с другими, схожими по структуре, формами</a:t>
            </a:r>
            <a:r>
              <a:rPr lang="ru-RU" sz="1800" dirty="0" smtClean="0">
                <a:solidFill>
                  <a:srgbClr val="002060"/>
                </a:solidFill>
                <a:latin typeface="Times New Roman" pitchFamily="18" charset="0"/>
                <a:cs typeface="Times New Roman" pitchFamily="18" charset="0"/>
              </a:rPr>
              <a:t>.</a:t>
            </a:r>
          </a:p>
          <a:p>
            <a:pPr marL="0" indent="0" algn="just">
              <a:buNone/>
            </a:pPr>
            <a:r>
              <a:rPr lang="ru-RU" sz="1600" dirty="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   </a:t>
            </a:r>
          </a:p>
          <a:p>
            <a:pPr marL="0" indent="0" algn="just">
              <a:buNone/>
            </a:pPr>
            <a:r>
              <a:rPr lang="ru-RU" sz="1600" dirty="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   </a:t>
            </a:r>
            <a:endParaRPr lang="ru-RU" sz="1600" dirty="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626127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solidFill>
                  <a:schemeClr val="accent3">
                    <a:lumMod val="75000"/>
                  </a:schemeClr>
                </a:solidFill>
              </a:rPr>
              <a:t>ДОМ КУПЦА И.М. КОСОЛАПОВА (Музей «Градостроительство и архитектура Симбирска-Ульяновска») —  улица Льва Толстого, 24</a:t>
            </a:r>
            <a:br>
              <a:rPr lang="ru-RU" sz="2400" b="1" dirty="0">
                <a:solidFill>
                  <a:schemeClr val="accent3">
                    <a:lumMod val="75000"/>
                  </a:schemeClr>
                </a:solidFill>
              </a:rPr>
            </a:br>
            <a:endParaRPr lang="ru-RU" sz="2400" b="1" dirty="0">
              <a:solidFill>
                <a:schemeClr val="accent3">
                  <a:lumMod val="75000"/>
                </a:schemeClr>
              </a:solidFill>
            </a:endParaRPr>
          </a:p>
        </p:txBody>
      </p:sp>
      <p:sp>
        <p:nvSpPr>
          <p:cNvPr id="3" name="Объект 2"/>
          <p:cNvSpPr>
            <a:spLocks noGrp="1"/>
          </p:cNvSpPr>
          <p:nvPr>
            <p:ph idx="1"/>
          </p:nvPr>
        </p:nvSpPr>
        <p:spPr>
          <a:xfrm>
            <a:off x="467544" y="1196752"/>
            <a:ext cx="8147248" cy="4929411"/>
          </a:xfrm>
        </p:spPr>
        <p:txBody>
          <a:bodyPr>
            <a:noAutofit/>
          </a:bodyPr>
          <a:lstStyle/>
          <a:p>
            <a:pPr marL="0" indent="0">
              <a:spcBef>
                <a:spcPts val="0"/>
              </a:spcBef>
              <a:buNone/>
            </a:pPr>
            <a:r>
              <a:rPr lang="ru-RU" sz="1600" b="1" dirty="0" smtClean="0">
                <a:solidFill>
                  <a:srgbClr val="7030A0"/>
                </a:solidFill>
              </a:rPr>
              <a:t>   </a:t>
            </a:r>
            <a:r>
              <a:rPr lang="ru-RU" sz="1600" b="1" dirty="0" smtClean="0">
                <a:solidFill>
                  <a:srgbClr val="7030A0"/>
                </a:solidFill>
                <a:latin typeface="Times New Roman" pitchFamily="18" charset="0"/>
                <a:cs typeface="Times New Roman" pitchFamily="18" charset="0"/>
              </a:rPr>
              <a:t> Объект моего исследования (Дом купца И.М. Косолапова)  представляет собой 2 совмещённые фигуры:</a:t>
            </a:r>
          </a:p>
          <a:p>
            <a:pPr>
              <a:spcBef>
                <a:spcPts val="0"/>
              </a:spcBef>
              <a:buAutoNum type="arabicParenR"/>
            </a:pPr>
            <a:r>
              <a:rPr lang="ru-RU" sz="1600" b="1" dirty="0" smtClean="0">
                <a:solidFill>
                  <a:srgbClr val="7030A0"/>
                </a:solidFill>
                <a:latin typeface="Times New Roman" pitchFamily="18" charset="0"/>
                <a:cs typeface="Times New Roman" pitchFamily="18" charset="0"/>
              </a:rPr>
              <a:t>Прямоугольный параллелепипед (каркас здания);</a:t>
            </a:r>
          </a:p>
          <a:p>
            <a:pPr>
              <a:spcBef>
                <a:spcPts val="0"/>
              </a:spcBef>
              <a:buAutoNum type="arabicParenR"/>
            </a:pPr>
            <a:r>
              <a:rPr lang="ru-RU" sz="1600" b="1" dirty="0" smtClean="0">
                <a:solidFill>
                  <a:srgbClr val="7030A0"/>
                </a:solidFill>
                <a:latin typeface="Times New Roman" pitchFamily="18" charset="0"/>
                <a:cs typeface="Times New Roman" pitchFamily="18" charset="0"/>
              </a:rPr>
              <a:t>Треугольная призма (крыша здания).</a:t>
            </a:r>
          </a:p>
          <a:p>
            <a:pPr marL="0" indent="0">
              <a:spcBef>
                <a:spcPts val="0"/>
              </a:spcBef>
              <a:buNone/>
            </a:pPr>
            <a:endParaRPr lang="ru-RU" sz="1600" b="1" dirty="0">
              <a:solidFill>
                <a:srgbClr val="7030A0"/>
              </a:solidFill>
              <a:latin typeface="Times New Roman" pitchFamily="18" charset="0"/>
              <a:cs typeface="Times New Roman" pitchFamily="18" charset="0"/>
            </a:endParaRPr>
          </a:p>
          <a:p>
            <a:pPr marL="0" indent="0">
              <a:buNone/>
            </a:pPr>
            <a:endParaRPr lang="ru-RU" sz="1600" b="1" dirty="0">
              <a:solidFill>
                <a:srgbClr val="7030A0"/>
              </a:solidFill>
              <a:latin typeface="Times New Roman" pitchFamily="18" charset="0"/>
              <a:cs typeface="Times New Roman" pitchFamily="18" charset="0"/>
            </a:endParaRPr>
          </a:p>
          <a:p>
            <a:pPr marL="0" indent="0">
              <a:buNone/>
            </a:pPr>
            <a:endParaRPr lang="ru-RU" sz="1600" b="1" dirty="0">
              <a:solidFill>
                <a:srgbClr val="7030A0"/>
              </a:solidFill>
            </a:endParaRPr>
          </a:p>
        </p:txBody>
      </p:sp>
      <p:pic>
        <p:nvPicPr>
          <p:cNvPr id="1033" name="Picture 9" descr="C:\Users\earthman\Desktop\дом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2420888"/>
            <a:ext cx="7704856" cy="41363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3317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solidFill>
                  <a:srgbClr val="00B0F0"/>
                </a:solidFill>
              </a:rPr>
              <a:t>ДОМ КУПЦА И.М. КОСОЛАПОВА (Музей «Градостроительство и архитектура Симбирска-Ульяновска») —  улица Льва Толстого, 24</a:t>
            </a:r>
            <a:br>
              <a:rPr lang="ru-RU" sz="2400" b="1" dirty="0">
                <a:solidFill>
                  <a:srgbClr val="00B0F0"/>
                </a:solidFill>
              </a:rPr>
            </a:br>
            <a:endParaRPr lang="ru-RU" sz="2400" b="1" dirty="0">
              <a:solidFill>
                <a:srgbClr val="00B0F0"/>
              </a:solidFill>
            </a:endParaRPr>
          </a:p>
        </p:txBody>
      </p:sp>
      <p:sp>
        <p:nvSpPr>
          <p:cNvPr id="3" name="Объект 2"/>
          <p:cNvSpPr>
            <a:spLocks noGrp="1"/>
          </p:cNvSpPr>
          <p:nvPr>
            <p:ph idx="1"/>
          </p:nvPr>
        </p:nvSpPr>
        <p:spPr>
          <a:xfrm>
            <a:off x="457200" y="1268760"/>
            <a:ext cx="8363272" cy="4857403"/>
          </a:xfrm>
        </p:spPr>
        <p:txBody>
          <a:bodyPr>
            <a:normAutofit/>
          </a:bodyPr>
          <a:lstStyle/>
          <a:p>
            <a:pPr marL="0" indent="0">
              <a:buNone/>
            </a:pPr>
            <a:r>
              <a:rPr lang="ru-RU" sz="1400" b="1" dirty="0">
                <a:solidFill>
                  <a:srgbClr val="C00000"/>
                </a:solidFill>
              </a:rPr>
              <a:t> </a:t>
            </a:r>
            <a:r>
              <a:rPr lang="ru-RU" sz="1800" b="1" dirty="0">
                <a:solidFill>
                  <a:srgbClr val="C00000"/>
                </a:solidFill>
              </a:rPr>
              <a:t>Параллелепипедом </a:t>
            </a:r>
            <a:r>
              <a:rPr lang="ru-RU" sz="1800" b="1" dirty="0"/>
              <a:t>называется призма, основанием которой служат параллелограммы</a:t>
            </a:r>
            <a:r>
              <a:rPr lang="ru-RU" sz="1800" b="1" dirty="0">
                <a:solidFill>
                  <a:srgbClr val="C00000"/>
                </a:solidFill>
              </a:rPr>
              <a:t>.</a:t>
            </a:r>
          </a:p>
          <a:p>
            <a:pPr marL="0" indent="0">
              <a:buNone/>
            </a:pPr>
            <a:r>
              <a:rPr lang="ru-RU" sz="1800" b="1" dirty="0">
                <a:solidFill>
                  <a:srgbClr val="C00000"/>
                </a:solidFill>
              </a:rPr>
              <a:t>Прямоугольный параллелепипед – </a:t>
            </a:r>
            <a:r>
              <a:rPr lang="ru-RU" sz="1800" b="1" dirty="0"/>
              <a:t>это объемная фигура, составленная из шести прямоугольников. У прямоугольного параллелепипеда 6 граней – все  прямоугольники. </a:t>
            </a:r>
            <a:endParaRPr lang="ru-RU" sz="1800" b="1" dirty="0" smtClean="0"/>
          </a:p>
          <a:p>
            <a:pPr marL="0" indent="0">
              <a:buNone/>
            </a:pPr>
            <a:r>
              <a:rPr lang="ru-RU" sz="1800" b="1" dirty="0" smtClean="0">
                <a:solidFill>
                  <a:srgbClr val="C00000"/>
                </a:solidFill>
              </a:rPr>
              <a:t>Вершины </a:t>
            </a:r>
            <a:r>
              <a:rPr lang="ru-RU" sz="1800" b="1" dirty="0">
                <a:solidFill>
                  <a:srgbClr val="C00000"/>
                </a:solidFill>
              </a:rPr>
              <a:t>граней являются вершинами </a:t>
            </a:r>
            <a:r>
              <a:rPr lang="ru-RU" sz="1800" b="1" dirty="0" smtClean="0">
                <a:solidFill>
                  <a:srgbClr val="C00000"/>
                </a:solidFill>
              </a:rPr>
              <a:t>параллелепипеда</a:t>
            </a:r>
            <a:r>
              <a:rPr lang="ru-RU" sz="1800" b="1" dirty="0">
                <a:solidFill>
                  <a:srgbClr val="C00000"/>
                </a:solidFill>
              </a:rPr>
              <a:t>. </a:t>
            </a:r>
            <a:endParaRPr lang="ru-RU" sz="1800" b="1" dirty="0" smtClean="0">
              <a:solidFill>
                <a:srgbClr val="C00000"/>
              </a:solidFill>
            </a:endParaRPr>
          </a:p>
          <a:p>
            <a:pPr marL="0" indent="0">
              <a:buNone/>
            </a:pPr>
            <a:r>
              <a:rPr lang="ru-RU" sz="1800" b="1" dirty="0" smtClean="0">
                <a:solidFill>
                  <a:srgbClr val="C00000"/>
                </a:solidFill>
              </a:rPr>
              <a:t>Стороны </a:t>
            </a:r>
            <a:r>
              <a:rPr lang="ru-RU" sz="1800" b="1" dirty="0">
                <a:solidFill>
                  <a:srgbClr val="C00000"/>
                </a:solidFill>
              </a:rPr>
              <a:t>граней называются ребрами </a:t>
            </a:r>
            <a:r>
              <a:rPr lang="ru-RU" sz="1800" b="1" dirty="0" smtClean="0">
                <a:solidFill>
                  <a:srgbClr val="C00000"/>
                </a:solidFill>
              </a:rPr>
              <a:t>параллелепипеда</a:t>
            </a:r>
            <a:r>
              <a:rPr lang="ru-RU" sz="1800" b="1" dirty="0">
                <a:solidFill>
                  <a:srgbClr val="C00000"/>
                </a:solidFill>
              </a:rPr>
              <a:t>.</a:t>
            </a:r>
          </a:p>
          <a:p>
            <a:pPr marL="0" indent="0">
              <a:buNone/>
            </a:pPr>
            <a:endParaRPr lang="ru-RU" sz="1400" b="1" dirty="0" smtClean="0">
              <a:solidFill>
                <a:srgbClr val="C00000"/>
              </a:solidFill>
            </a:endParaRPr>
          </a:p>
          <a:p>
            <a:pPr marL="0" indent="0">
              <a:buNone/>
            </a:pPr>
            <a:endParaRPr lang="ru-RU" sz="1400" b="1" dirty="0">
              <a:solidFill>
                <a:srgbClr val="C00000"/>
              </a:solidFill>
            </a:endParaRPr>
          </a:p>
          <a:p>
            <a:pPr marL="0" indent="0">
              <a:buNone/>
            </a:pPr>
            <a:endParaRPr lang="ru-RU" sz="1400" b="1" dirty="0" smtClean="0">
              <a:solidFill>
                <a:srgbClr val="C00000"/>
              </a:solidFill>
            </a:endParaRPr>
          </a:p>
          <a:p>
            <a:pPr marL="0" indent="0">
              <a:buNone/>
            </a:pPr>
            <a:endParaRPr lang="ru-RU" sz="1400" b="1" dirty="0">
              <a:solidFill>
                <a:srgbClr val="C00000"/>
              </a:solidFill>
            </a:endParaRPr>
          </a:p>
          <a:p>
            <a:pPr marL="0" indent="0">
              <a:buNone/>
            </a:pPr>
            <a:endParaRPr lang="ru-RU" sz="1400" b="1" dirty="0" smtClean="0">
              <a:solidFill>
                <a:srgbClr val="C00000"/>
              </a:solidFill>
            </a:endParaRPr>
          </a:p>
          <a:p>
            <a:pPr marL="0" indent="0">
              <a:buNone/>
            </a:pPr>
            <a:endParaRPr lang="ru-RU" sz="1400" b="1" dirty="0">
              <a:solidFill>
                <a:srgbClr val="C00000"/>
              </a:solidFill>
            </a:endParaRPr>
          </a:p>
          <a:p>
            <a:pPr marL="0" indent="0">
              <a:buNone/>
            </a:pPr>
            <a:endParaRPr lang="ru-RU" sz="1400" b="1" dirty="0" smtClean="0">
              <a:solidFill>
                <a:srgbClr val="C00000"/>
              </a:solidFill>
            </a:endParaRPr>
          </a:p>
          <a:p>
            <a:pPr marL="0" indent="0">
              <a:buNone/>
            </a:pPr>
            <a:endParaRPr lang="ru-RU" sz="1400" b="1" dirty="0">
              <a:solidFill>
                <a:srgbClr val="C00000"/>
              </a:solidFill>
            </a:endParaRPr>
          </a:p>
          <a:p>
            <a:pPr marL="0" indent="0">
              <a:buNone/>
            </a:pPr>
            <a:endParaRPr lang="ru-RU" sz="1400" b="1" dirty="0" smtClean="0">
              <a:solidFill>
                <a:srgbClr val="C00000"/>
              </a:solidFill>
            </a:endParaRPr>
          </a:p>
          <a:p>
            <a:pPr marL="0" indent="0">
              <a:buNone/>
            </a:pPr>
            <a:endParaRPr lang="ru-RU" sz="1400" b="1" dirty="0">
              <a:solidFill>
                <a:srgbClr val="C00000"/>
              </a:solidFill>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55976" y="2564904"/>
            <a:ext cx="6261100" cy="3498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43608" y="3573016"/>
            <a:ext cx="3425825" cy="1822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73442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solidFill>
                  <a:schemeClr val="accent2">
                    <a:lumMod val="75000"/>
                  </a:schemeClr>
                </a:solidFill>
                <a:latin typeface="Times New Roman" pitchFamily="18" charset="0"/>
                <a:cs typeface="Times New Roman" pitchFamily="18" charset="0"/>
              </a:rPr>
              <a:t>ДОМ КУПЦА И.М. КОСОЛАПОВА (Музей «Градостроительство и архитектура Симбирска-Ульяновска») —  улица Льва Толстого, 24</a:t>
            </a:r>
            <a:br>
              <a:rPr lang="ru-RU" sz="2400" b="1" dirty="0">
                <a:solidFill>
                  <a:schemeClr val="accent2">
                    <a:lumMod val="75000"/>
                  </a:schemeClr>
                </a:solidFill>
                <a:latin typeface="Times New Roman" pitchFamily="18" charset="0"/>
                <a:cs typeface="Times New Roman" pitchFamily="18" charset="0"/>
              </a:rPr>
            </a:br>
            <a:endParaRPr lang="ru-RU" sz="2400" b="1" dirty="0">
              <a:solidFill>
                <a:schemeClr val="accent2">
                  <a:lumMod val="75000"/>
                </a:schemeClr>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0" indent="0">
              <a:buNone/>
            </a:pPr>
            <a:r>
              <a:rPr lang="ru-RU" sz="1800" b="1" dirty="0">
                <a:solidFill>
                  <a:srgbClr val="00B050"/>
                </a:solidFill>
              </a:rPr>
              <a:t>Треугольная призма — </a:t>
            </a:r>
            <a:r>
              <a:rPr lang="ru-RU" sz="1800" b="1" dirty="0"/>
              <a:t>это призма с тремя боковыми гранями. Этот многогранник имеет в качестве граней треугольное основание, его копию, полученную в результате параллельного переноса и 3 грани, соединяющие соответствующие </a:t>
            </a:r>
            <a:r>
              <a:rPr lang="ru-RU" sz="1800" b="1" dirty="0" smtClean="0"/>
              <a:t>стороны.</a:t>
            </a:r>
          </a:p>
          <a:p>
            <a:pPr marL="0" indent="0">
              <a:buNone/>
            </a:pPr>
            <a:endParaRPr lang="ru-RU" sz="1800" b="1" dirty="0"/>
          </a:p>
          <a:p>
            <a:pPr marL="0" indent="0">
              <a:buNone/>
            </a:pPr>
            <a:endParaRPr lang="ru-RU" sz="1800" b="1" dirty="0" smtClean="0"/>
          </a:p>
          <a:p>
            <a:pPr marL="0" indent="0">
              <a:buNone/>
            </a:pPr>
            <a:endParaRPr lang="ru-RU" sz="1800" b="1" dirty="0"/>
          </a:p>
          <a:p>
            <a:pPr marL="0" indent="0">
              <a:buNone/>
            </a:pPr>
            <a:endParaRPr lang="ru-RU" sz="4000" b="1" dirty="0">
              <a:solidFill>
                <a:srgbClr val="00B050"/>
              </a:solidFill>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568" y="2708920"/>
            <a:ext cx="3600400" cy="3509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55976" y="2708920"/>
            <a:ext cx="4176464" cy="3601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96651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solidFill>
                  <a:schemeClr val="accent1"/>
                </a:solidFill>
                <a:latin typeface="Times New Roman" pitchFamily="18" charset="0"/>
                <a:cs typeface="Times New Roman" pitchFamily="18" charset="0"/>
              </a:rPr>
              <a:t>ДОМ КУПЦА И.М. КОСОЛАПОВА (Музей «Градостроительство и архитектура Симбирска-Ульяновска») —  улица Льва Толстого, 24</a:t>
            </a:r>
          </a:p>
        </p:txBody>
      </p:sp>
      <p:sp>
        <p:nvSpPr>
          <p:cNvPr id="3" name="Объект 2"/>
          <p:cNvSpPr>
            <a:spLocks noGrp="1"/>
          </p:cNvSpPr>
          <p:nvPr>
            <p:ph idx="1"/>
          </p:nvPr>
        </p:nvSpPr>
        <p:spPr/>
        <p:txBody>
          <a:bodyPr>
            <a:normAutofit/>
          </a:bodyPr>
          <a:lstStyle/>
          <a:p>
            <a:pPr marL="0" indent="0" algn="just">
              <a:spcBef>
                <a:spcPts val="0"/>
              </a:spcBef>
              <a:buNone/>
            </a:pPr>
            <a:r>
              <a:rPr lang="en-US" sz="1800" b="1" dirty="0" smtClean="0">
                <a:solidFill>
                  <a:srgbClr val="00B050"/>
                </a:solidFill>
                <a:latin typeface="Times New Roman" pitchFamily="18" charset="0"/>
                <a:cs typeface="Times New Roman" pitchFamily="18" charset="0"/>
              </a:rPr>
              <a:t>    </a:t>
            </a:r>
            <a:r>
              <a:rPr lang="ru-RU" sz="1800" b="1" dirty="0" smtClean="0">
                <a:solidFill>
                  <a:srgbClr val="00B050"/>
                </a:solidFill>
                <a:latin typeface="Times New Roman" pitchFamily="18" charset="0"/>
                <a:cs typeface="Times New Roman" pitchFamily="18" charset="0"/>
              </a:rPr>
              <a:t>   </a:t>
            </a:r>
            <a:r>
              <a:rPr lang="ru-RU" sz="2800" b="1" dirty="0" smtClean="0">
                <a:latin typeface="Times New Roman" pitchFamily="18" charset="0"/>
                <a:cs typeface="Times New Roman" pitchFamily="18" charset="0"/>
              </a:rPr>
              <a:t>Архитектурные </a:t>
            </a:r>
            <a:r>
              <a:rPr lang="ru-RU" sz="2800" b="1" dirty="0">
                <a:latin typeface="Times New Roman" pitchFamily="18" charset="0"/>
                <a:cs typeface="Times New Roman" pitchFamily="18" charset="0"/>
              </a:rPr>
              <a:t>сооружения, созданные человеком, в большей своей части симметричны. Они приятны для глаза, их люди считают красивыми. Симметрия воспринимается человеком как проявление закономерности, а значит, внутреннего порядка. Внешне этот внутренний порядок воспринимается как красота</a:t>
            </a:r>
            <a:r>
              <a:rPr lang="ru-RU" sz="2800" b="1"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 </a:t>
            </a:r>
            <a:endParaRPr lang="ru-RU" sz="2800" b="1" dirty="0" smtClean="0">
              <a:latin typeface="Times New Roman" pitchFamily="18" charset="0"/>
              <a:cs typeface="Times New Roman" pitchFamily="18" charset="0"/>
            </a:endParaRPr>
          </a:p>
          <a:p>
            <a:pPr marL="0" indent="0" algn="just">
              <a:spcBef>
                <a:spcPts val="0"/>
              </a:spcBef>
              <a:buNone/>
            </a:pPr>
            <a:r>
              <a:rPr lang="ru-RU" sz="2800" b="1" dirty="0">
                <a:latin typeface="Times New Roman" pitchFamily="18" charset="0"/>
                <a:cs typeface="Times New Roman" pitchFamily="18" charset="0"/>
              </a:rPr>
              <a:t> </a:t>
            </a:r>
            <a:r>
              <a:rPr lang="ru-RU"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endParaRPr lang="ru-RU" sz="2800" b="1" dirty="0">
              <a:solidFill>
                <a:srgbClr val="00B050"/>
              </a:solidFill>
              <a:latin typeface="Times New Roman" pitchFamily="18" charset="0"/>
              <a:cs typeface="Times New Roman" pitchFamily="18" charset="0"/>
            </a:endParaRPr>
          </a:p>
          <a:p>
            <a:pPr marL="0" indent="0">
              <a:buNone/>
            </a:pPr>
            <a:endParaRPr lang="ru-RU" sz="4000" b="1" dirty="0">
              <a:solidFill>
                <a:srgbClr val="00B050"/>
              </a:solidFill>
            </a:endParaRPr>
          </a:p>
        </p:txBody>
      </p:sp>
    </p:spTree>
    <p:extLst>
      <p:ext uri="{BB962C8B-B14F-4D97-AF65-F5344CB8AC3E}">
        <p14:creationId xmlns="" xmlns:p14="http://schemas.microsoft.com/office/powerpoint/2010/main" val="3465117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solidFill>
                  <a:schemeClr val="accent2">
                    <a:lumMod val="75000"/>
                  </a:schemeClr>
                </a:solidFill>
              </a:rPr>
              <a:t>ДОМ КУПЦА И.М. КОСОЛАПОВА (Музей «Градостроительство и архитектура Симбирска-Ульяновска») —  улица Льва Толстого, 24</a:t>
            </a:r>
          </a:p>
        </p:txBody>
      </p:sp>
      <p:sp>
        <p:nvSpPr>
          <p:cNvPr id="3" name="Объект 2"/>
          <p:cNvSpPr>
            <a:spLocks noGrp="1"/>
          </p:cNvSpPr>
          <p:nvPr>
            <p:ph idx="1"/>
          </p:nvPr>
        </p:nvSpPr>
        <p:spPr/>
        <p:txBody>
          <a:bodyPr>
            <a:normAutofit/>
          </a:bodyPr>
          <a:lstStyle/>
          <a:p>
            <a:pPr marL="0" indent="0">
              <a:spcBef>
                <a:spcPts val="0"/>
              </a:spcBef>
              <a:buNone/>
            </a:pPr>
            <a:r>
              <a:rPr lang="ru-RU" sz="1800" b="1" dirty="0" smtClean="0">
                <a:solidFill>
                  <a:srgbClr val="00B050"/>
                </a:solidFill>
                <a:latin typeface="Times New Roman" pitchFamily="18" charset="0"/>
                <a:cs typeface="Times New Roman" pitchFamily="18" charset="0"/>
              </a:rPr>
              <a:t>   </a:t>
            </a:r>
            <a:r>
              <a:rPr lang="ru-RU" sz="2400" b="1" dirty="0" smtClean="0">
                <a:solidFill>
                  <a:srgbClr val="00B050"/>
                </a:solidFill>
                <a:latin typeface="Times New Roman" pitchFamily="18" charset="0"/>
                <a:cs typeface="Times New Roman" pitchFamily="18" charset="0"/>
              </a:rPr>
              <a:t>Симметрия </a:t>
            </a:r>
            <a:r>
              <a:rPr lang="ru-RU" sz="2400" b="1" dirty="0">
                <a:solidFill>
                  <a:srgbClr val="00B050"/>
                </a:solidFill>
                <a:latin typeface="Times New Roman" pitchFamily="18" charset="0"/>
                <a:cs typeface="Times New Roman" pitchFamily="18" charset="0"/>
              </a:rPr>
              <a:t>– </a:t>
            </a:r>
            <a:r>
              <a:rPr lang="ru-RU" sz="2400" b="1" dirty="0">
                <a:latin typeface="Times New Roman" pitchFamily="18" charset="0"/>
                <a:cs typeface="Times New Roman" pitchFamily="18" charset="0"/>
              </a:rPr>
              <a:t>свойство геометрических фигур. Две точки, лежащие на одном перпендикуляре к данной плоскости (или прямой) по разные стороны и на одном расстоянии от нее называются симметричными относительно этой плоскости (или прямой</a:t>
            </a:r>
            <a:r>
              <a:rPr lang="ru-RU" sz="2400" b="1" dirty="0" smtClean="0">
                <a:latin typeface="Times New Roman" pitchFamily="18" charset="0"/>
                <a:cs typeface="Times New Roman" pitchFamily="18" charset="0"/>
              </a:rPr>
              <a:t>).  </a:t>
            </a:r>
          </a:p>
          <a:p>
            <a:pPr marL="0" indent="0">
              <a:spcBef>
                <a:spcPts val="0"/>
              </a:spcBef>
              <a:buNone/>
            </a:pPr>
            <a:r>
              <a:rPr lang="ru-RU" sz="2400" b="1" dirty="0" smtClean="0">
                <a:solidFill>
                  <a:srgbClr val="0070C0"/>
                </a:solidFill>
                <a:latin typeface="Times New Roman" pitchFamily="18" charset="0"/>
                <a:cs typeface="Times New Roman" pitchFamily="18" charset="0"/>
              </a:rPr>
              <a:t>  Двусторонняя </a:t>
            </a:r>
            <a:r>
              <a:rPr lang="ru-RU" sz="2400" b="1" dirty="0">
                <a:solidFill>
                  <a:srgbClr val="0070C0"/>
                </a:solidFill>
                <a:latin typeface="Times New Roman" pitchFamily="18" charset="0"/>
                <a:cs typeface="Times New Roman" pitchFamily="18" charset="0"/>
              </a:rPr>
              <a:t>симметрия </a:t>
            </a:r>
            <a:r>
              <a:rPr lang="ru-RU" sz="2400" b="1" dirty="0">
                <a:latin typeface="Times New Roman" pitchFamily="18" charset="0"/>
                <a:cs typeface="Times New Roman" pitchFamily="18" charset="0"/>
              </a:rPr>
              <a:t>в архитектуре, безусловно, наиболее распространенная форма, встречаемая во всех культурах и во все эпохи. В ней две половины композиции зеркально отражают друг друга. Наш пример не исключение. </a:t>
            </a:r>
          </a:p>
          <a:p>
            <a:pPr marL="0" indent="0">
              <a:buNone/>
            </a:pPr>
            <a:endParaRPr lang="ru-RU" sz="1800" b="1" dirty="0">
              <a:solidFill>
                <a:srgbClr val="00B050"/>
              </a:solidFill>
            </a:endParaRPr>
          </a:p>
          <a:p>
            <a:pPr marL="0" indent="0">
              <a:buNone/>
            </a:pPr>
            <a:endParaRPr lang="ru-RU" sz="1800" b="1" dirty="0">
              <a:solidFill>
                <a:srgbClr val="00B050"/>
              </a:solidFill>
            </a:endParaRPr>
          </a:p>
        </p:txBody>
      </p:sp>
    </p:spTree>
    <p:extLst>
      <p:ext uri="{BB962C8B-B14F-4D97-AF65-F5344CB8AC3E}">
        <p14:creationId xmlns="" xmlns:p14="http://schemas.microsoft.com/office/powerpoint/2010/main" val="3809994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solidFill>
                  <a:srgbClr val="00B050"/>
                </a:solidFill>
              </a:rPr>
              <a:t>ДОМ КУПЦА И.М. КОСОЛАПОВА (Музей «Градостроительство и архитектура Симбирска-Ульяновска») —  улица Льва Толстого, 24</a:t>
            </a:r>
          </a:p>
        </p:txBody>
      </p:sp>
      <p:sp>
        <p:nvSpPr>
          <p:cNvPr id="3" name="Объект 2"/>
          <p:cNvSpPr>
            <a:spLocks noGrp="1"/>
          </p:cNvSpPr>
          <p:nvPr>
            <p:ph idx="1"/>
          </p:nvPr>
        </p:nvSpPr>
        <p:spPr/>
        <p:txBody>
          <a:bodyPr>
            <a:normAutofit/>
          </a:bodyPr>
          <a:lstStyle/>
          <a:p>
            <a:pPr marL="0" indent="0">
              <a:buNone/>
            </a:pPr>
            <a:r>
              <a:rPr lang="ru-RU" sz="1800" b="1" dirty="0" smtClean="0">
                <a:solidFill>
                  <a:srgbClr val="00B050"/>
                </a:solidFill>
                <a:latin typeface="Times New Roman" pitchFamily="18" charset="0"/>
                <a:cs typeface="Times New Roman" pitchFamily="18" charset="0"/>
              </a:rPr>
              <a:t>     </a:t>
            </a:r>
            <a:r>
              <a:rPr lang="ru-RU" sz="1800" b="1" dirty="0" smtClean="0">
                <a:latin typeface="Times New Roman" pitchFamily="18" charset="0"/>
                <a:cs typeface="Times New Roman" pitchFamily="18" charset="0"/>
              </a:rPr>
              <a:t>Симметрия </a:t>
            </a:r>
            <a:r>
              <a:rPr lang="ru-RU" sz="1800" b="1" dirty="0">
                <a:latin typeface="Times New Roman" pitchFamily="18" charset="0"/>
                <a:cs typeface="Times New Roman" pitchFamily="18" charset="0"/>
              </a:rPr>
              <a:t>бывает </a:t>
            </a:r>
            <a:r>
              <a:rPr lang="ru-RU" sz="1800" b="1" dirty="0">
                <a:solidFill>
                  <a:schemeClr val="accent2"/>
                </a:solidFill>
                <a:latin typeface="Times New Roman" pitchFamily="18" charset="0"/>
                <a:cs typeface="Times New Roman" pitchFamily="18" charset="0"/>
              </a:rPr>
              <a:t>осевая</a:t>
            </a:r>
            <a:r>
              <a:rPr lang="ru-RU" sz="1800" b="1" dirty="0">
                <a:latin typeface="Times New Roman" pitchFamily="18" charset="0"/>
                <a:cs typeface="Times New Roman" pitchFamily="18" charset="0"/>
              </a:rPr>
              <a:t> и </a:t>
            </a:r>
            <a:r>
              <a:rPr lang="ru-RU" sz="1800" b="1" dirty="0">
                <a:solidFill>
                  <a:schemeClr val="accent2"/>
                </a:solidFill>
                <a:latin typeface="Times New Roman" pitchFamily="18" charset="0"/>
                <a:cs typeface="Times New Roman" pitchFamily="18" charset="0"/>
              </a:rPr>
              <a:t>центральная</a:t>
            </a:r>
            <a:r>
              <a:rPr lang="ru-RU" sz="1800" b="1" dirty="0">
                <a:latin typeface="Times New Roman" pitchFamily="18" charset="0"/>
                <a:cs typeface="Times New Roman" pitchFamily="18" charset="0"/>
              </a:rPr>
              <a:t>. В нашем случае здание относится к образцам осевой симметрии</a:t>
            </a:r>
            <a:r>
              <a:rPr lang="ru-RU" sz="1800" b="1" dirty="0" smtClean="0">
                <a:latin typeface="Times New Roman" pitchFamily="18" charset="0"/>
                <a:cs typeface="Times New Roman" pitchFamily="18" charset="0"/>
              </a:rPr>
              <a:t>.</a:t>
            </a:r>
          </a:p>
          <a:p>
            <a:pPr marL="0" indent="0">
              <a:buNone/>
            </a:pPr>
            <a:r>
              <a:rPr lang="ru-RU" sz="1800" b="1" dirty="0">
                <a:latin typeface="Times New Roman" pitchFamily="18" charset="0"/>
                <a:cs typeface="Times New Roman" pitchFamily="18" charset="0"/>
              </a:rPr>
              <a:t>    </a:t>
            </a:r>
            <a:r>
              <a:rPr lang="ru-RU" sz="1800" b="1" dirty="0">
                <a:solidFill>
                  <a:schemeClr val="accent2"/>
                </a:solidFill>
                <a:latin typeface="Times New Roman" pitchFamily="18" charset="0"/>
                <a:cs typeface="Times New Roman" pitchFamily="18" charset="0"/>
              </a:rPr>
              <a:t>Пример осевой симметрии:                      </a:t>
            </a:r>
            <a:r>
              <a:rPr lang="ru-RU" sz="1800" b="1" dirty="0" smtClean="0">
                <a:solidFill>
                  <a:schemeClr val="accent2"/>
                </a:solidFill>
                <a:latin typeface="Times New Roman" pitchFamily="18" charset="0"/>
                <a:cs typeface="Times New Roman" pitchFamily="18" charset="0"/>
              </a:rPr>
              <a:t>Пример </a:t>
            </a:r>
            <a:r>
              <a:rPr lang="ru-RU" sz="1800" b="1" dirty="0">
                <a:solidFill>
                  <a:schemeClr val="accent2"/>
                </a:solidFill>
                <a:latin typeface="Times New Roman" pitchFamily="18" charset="0"/>
                <a:cs typeface="Times New Roman" pitchFamily="18" charset="0"/>
              </a:rPr>
              <a:t>центральной симметрии:</a:t>
            </a:r>
          </a:p>
          <a:p>
            <a:pPr marL="0" indent="0">
              <a:buNone/>
            </a:pPr>
            <a:endParaRPr lang="ru-RU" sz="1800" b="1" dirty="0">
              <a:latin typeface="Times New Roman" pitchFamily="18" charset="0"/>
              <a:cs typeface="Times New Roman" pitchFamily="18" charset="0"/>
            </a:endParaRPr>
          </a:p>
          <a:p>
            <a:pPr marL="0" indent="0">
              <a:buNone/>
            </a:pPr>
            <a:endParaRPr lang="ru-RU" sz="4800" b="1" dirty="0">
              <a:solidFill>
                <a:srgbClr val="00B050"/>
              </a:solidFill>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979" y="2905858"/>
            <a:ext cx="2079625" cy="2120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16216" y="2905858"/>
            <a:ext cx="2488416" cy="1487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6" descr="C:\Users\earthman\Desktop\Рисунок1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483768" y="2603270"/>
            <a:ext cx="3888432" cy="29859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18229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2">
                    <a:lumMod val="75000"/>
                  </a:schemeClr>
                </a:solidFill>
              </a:rPr>
              <a:t>ВЫВОД</a:t>
            </a:r>
            <a:endParaRPr lang="ru-RU" b="1" dirty="0">
              <a:solidFill>
                <a:schemeClr val="accent2">
                  <a:lumMod val="75000"/>
                </a:schemeClr>
              </a:solidFill>
            </a:endParaRPr>
          </a:p>
        </p:txBody>
      </p:sp>
      <p:sp>
        <p:nvSpPr>
          <p:cNvPr id="3" name="Объект 2"/>
          <p:cNvSpPr>
            <a:spLocks noGrp="1"/>
          </p:cNvSpPr>
          <p:nvPr>
            <p:ph idx="1"/>
          </p:nvPr>
        </p:nvSpPr>
        <p:spPr/>
        <p:txBody>
          <a:bodyPr>
            <a:normAutofit/>
          </a:bodyPr>
          <a:lstStyle/>
          <a:p>
            <a:pPr marL="0" indent="0">
              <a:buNone/>
            </a:pPr>
            <a:r>
              <a:rPr lang="ru-RU" sz="2000" b="1" dirty="0" smtClean="0">
                <a:solidFill>
                  <a:srgbClr val="00B050"/>
                </a:solidFill>
                <a:latin typeface="Times New Roman" pitchFamily="18" charset="0"/>
                <a:cs typeface="Times New Roman" pitchFamily="18" charset="0"/>
              </a:rPr>
              <a:t>     </a:t>
            </a:r>
            <a:r>
              <a:rPr lang="ru-RU" sz="2000" b="1" dirty="0" smtClean="0">
                <a:latin typeface="Times New Roman" pitchFamily="18" charset="0"/>
                <a:cs typeface="Times New Roman" pitchFamily="18" charset="0"/>
              </a:rPr>
              <a:t>Улица Льва Толстого носит своё имя с 1918 года. Дом купца им. И.М. Косолапова было построено во 2-й половине </a:t>
            </a:r>
            <a:r>
              <a:rPr lang="en-US" sz="2000" b="1" dirty="0" smtClean="0">
                <a:latin typeface="Times New Roman" pitchFamily="18" charset="0"/>
                <a:cs typeface="Times New Roman" pitchFamily="18" charset="0"/>
              </a:rPr>
              <a:t>XIX </a:t>
            </a:r>
            <a:r>
              <a:rPr lang="ru-RU" sz="2000" b="1" dirty="0" smtClean="0">
                <a:latin typeface="Times New Roman" pitchFamily="18" charset="0"/>
                <a:cs typeface="Times New Roman" pitchFamily="18" charset="0"/>
              </a:rPr>
              <a:t>века. Это великолепный пример деревянной застройки. Таких примеров в нашем городе осталось немного.</a:t>
            </a:r>
          </a:p>
          <a:p>
            <a:pPr marL="0" indent="0">
              <a:buNone/>
            </a:pPr>
            <a:r>
              <a:rPr lang="ru-RU" sz="2000" b="1" dirty="0">
                <a:solidFill>
                  <a:srgbClr val="00B050"/>
                </a:solidFill>
                <a:latin typeface="Times New Roman" pitchFamily="18" charset="0"/>
                <a:cs typeface="Times New Roman" pitchFamily="18" charset="0"/>
              </a:rPr>
              <a:t> </a:t>
            </a:r>
            <a:r>
              <a:rPr lang="ru-RU" sz="2000" b="1" dirty="0" smtClean="0">
                <a:solidFill>
                  <a:srgbClr val="00B050"/>
                </a:solidFill>
                <a:latin typeface="Times New Roman" pitchFamily="18" charset="0"/>
                <a:cs typeface="Times New Roman" pitchFamily="18" charset="0"/>
              </a:rPr>
              <a:t>   </a:t>
            </a:r>
            <a:r>
              <a:rPr lang="ru-RU" sz="2000" b="1" dirty="0" smtClean="0">
                <a:latin typeface="Times New Roman" pitchFamily="18" charset="0"/>
                <a:cs typeface="Times New Roman" pitchFamily="18" charset="0"/>
              </a:rPr>
              <a:t>Сейчас в этом здании располагается музей «Градостроительство и архитектура Симбирска – Ульяновска».</a:t>
            </a:r>
          </a:p>
          <a:p>
            <a:pPr marL="0" indent="0">
              <a:buNone/>
            </a:pPr>
            <a:r>
              <a:rPr lang="ru-RU" sz="2000" b="1" dirty="0">
                <a:latin typeface="Times New Roman" pitchFamily="18" charset="0"/>
                <a:cs typeface="Times New Roman" pitchFamily="18" charset="0"/>
              </a:rPr>
              <a:t> </a:t>
            </a:r>
            <a:r>
              <a:rPr lang="ru-RU" sz="2000" b="1" dirty="0" smtClean="0">
                <a:latin typeface="Times New Roman" pitchFamily="18" charset="0"/>
                <a:cs typeface="Times New Roman" pitchFamily="18" charset="0"/>
              </a:rPr>
              <a:t>    Искусство может свободно уживаться с точной наукой. По математике в архитектуре есть много литературы. Роль геометрии в архитектуре очень важна. Геометрия – «грамматика архитектора». </a:t>
            </a:r>
          </a:p>
          <a:p>
            <a:pPr marL="0" indent="0">
              <a:buNone/>
            </a:pPr>
            <a:r>
              <a:rPr lang="ru-RU" sz="2000" b="1" dirty="0">
                <a:latin typeface="Times New Roman" pitchFamily="18" charset="0"/>
                <a:cs typeface="Times New Roman" pitchFamily="18" charset="0"/>
              </a:rPr>
              <a:t> </a:t>
            </a:r>
            <a:r>
              <a:rPr lang="ru-RU" sz="2000" b="1" dirty="0" smtClean="0">
                <a:latin typeface="Times New Roman" pitchFamily="18" charset="0"/>
                <a:cs typeface="Times New Roman" pitchFamily="18" charset="0"/>
              </a:rPr>
              <a:t>    В мире очень много архитектурных сооружений, которые симметричны. Симметрия – проявление закономерности и внутреннего порядка.</a:t>
            </a:r>
          </a:p>
          <a:p>
            <a:pPr marL="0" indent="0">
              <a:buNone/>
            </a:pPr>
            <a:r>
              <a:rPr lang="ru-RU" sz="2000" b="1" dirty="0">
                <a:solidFill>
                  <a:srgbClr val="00B050"/>
                </a:solidFill>
                <a:latin typeface="Times New Roman" pitchFamily="18" charset="0"/>
                <a:cs typeface="Times New Roman" pitchFamily="18" charset="0"/>
              </a:rPr>
              <a:t> </a:t>
            </a:r>
            <a:r>
              <a:rPr lang="ru-RU" sz="2000" b="1" dirty="0" smtClean="0">
                <a:solidFill>
                  <a:srgbClr val="00B050"/>
                </a:solidFill>
                <a:latin typeface="Times New Roman" pitchFamily="18" charset="0"/>
                <a:cs typeface="Times New Roman" pitchFamily="18" charset="0"/>
              </a:rPr>
              <a:t>   </a:t>
            </a:r>
            <a:endParaRPr lang="ru-RU" sz="2000" b="1" dirty="0">
              <a:solidFill>
                <a:srgbClr val="00B05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561688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2">
                <a:shade val="45000"/>
                <a:satMod val="135000"/>
              </a:schemeClr>
              <a:prstClr val="white"/>
            </a:duotone>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1"/>
            <a:ext cx="7772400" cy="1728191"/>
          </a:xfrm>
        </p:spPr>
        <p:txBody>
          <a:bodyPr>
            <a:normAutofit/>
          </a:bodyPr>
          <a:lstStyle/>
          <a:p>
            <a:r>
              <a:rPr lang="ru-RU" b="1" dirty="0" smtClean="0">
                <a:solidFill>
                  <a:schemeClr val="accent4">
                    <a:lumMod val="75000"/>
                  </a:schemeClr>
                </a:solidFill>
              </a:rPr>
              <a:t>Цель:</a:t>
            </a:r>
            <a:r>
              <a:rPr lang="ru-RU" dirty="0" smtClean="0">
                <a:solidFill>
                  <a:schemeClr val="accent4">
                    <a:lumMod val="75000"/>
                  </a:schemeClr>
                </a:solidFill>
              </a:rPr>
              <a:t> Сформировать знания об архитектуре Ульяновска</a:t>
            </a:r>
            <a:endParaRPr lang="ru-RU" dirty="0">
              <a:solidFill>
                <a:schemeClr val="accent4">
                  <a:lumMod val="75000"/>
                </a:schemeClr>
              </a:solidFill>
            </a:endParaRPr>
          </a:p>
        </p:txBody>
      </p:sp>
      <p:sp>
        <p:nvSpPr>
          <p:cNvPr id="3" name="Подзаголовок 2"/>
          <p:cNvSpPr>
            <a:spLocks noGrp="1"/>
          </p:cNvSpPr>
          <p:nvPr>
            <p:ph type="subTitle" idx="1"/>
          </p:nvPr>
        </p:nvSpPr>
        <p:spPr>
          <a:xfrm>
            <a:off x="251520" y="2132856"/>
            <a:ext cx="8640960" cy="3505944"/>
          </a:xfrm>
        </p:spPr>
        <p:txBody>
          <a:bodyPr/>
          <a:lstStyle/>
          <a:p>
            <a:pPr algn="l"/>
            <a:r>
              <a:rPr lang="ru-RU" b="1" dirty="0" smtClean="0">
                <a:solidFill>
                  <a:srgbClr val="0070C0"/>
                </a:solidFill>
              </a:rPr>
              <a:t>Задачи:</a:t>
            </a:r>
          </a:p>
          <a:p>
            <a:pPr algn="l"/>
            <a:r>
              <a:rPr lang="ru-RU" sz="2000" b="1" dirty="0" smtClean="0">
                <a:solidFill>
                  <a:srgbClr val="0070C0"/>
                </a:solidFill>
              </a:rPr>
              <a:t>1) Дать общее представление об истории улицы Льва Толстого;</a:t>
            </a:r>
          </a:p>
          <a:p>
            <a:pPr algn="l"/>
            <a:r>
              <a:rPr lang="ru-RU" sz="2000" b="1" dirty="0" smtClean="0">
                <a:solidFill>
                  <a:srgbClr val="0070C0"/>
                </a:solidFill>
              </a:rPr>
              <a:t>2) Охарактеризовать историю здания</a:t>
            </a:r>
            <a:r>
              <a:rPr lang="ru-RU" sz="2000" b="1" dirty="0">
                <a:solidFill>
                  <a:srgbClr val="0070C0"/>
                </a:solidFill>
              </a:rPr>
              <a:t> </a:t>
            </a:r>
            <a:r>
              <a:rPr lang="ru-RU" sz="2000" b="1" dirty="0" smtClean="0">
                <a:solidFill>
                  <a:srgbClr val="0070C0"/>
                </a:solidFill>
              </a:rPr>
              <a:t>и архитектора;</a:t>
            </a:r>
          </a:p>
          <a:p>
            <a:pPr algn="l"/>
            <a:r>
              <a:rPr lang="ru-RU" sz="2000" b="1" dirty="0" smtClean="0">
                <a:solidFill>
                  <a:srgbClr val="0070C0"/>
                </a:solidFill>
              </a:rPr>
              <a:t>3) </a:t>
            </a:r>
            <a:r>
              <a:rPr lang="ru-RU" sz="2000" b="1" dirty="0">
                <a:solidFill>
                  <a:srgbClr val="0070C0"/>
                </a:solidFill>
              </a:rPr>
              <a:t>Узнать </a:t>
            </a:r>
            <a:r>
              <a:rPr lang="ru-RU" sz="2000" b="1" dirty="0" smtClean="0">
                <a:solidFill>
                  <a:srgbClr val="0070C0"/>
                </a:solidFill>
              </a:rPr>
              <a:t>кто в нём  </a:t>
            </a:r>
            <a:r>
              <a:rPr lang="ru-RU" sz="2000" b="1" dirty="0">
                <a:solidFill>
                  <a:srgbClr val="0070C0"/>
                </a:solidFill>
              </a:rPr>
              <a:t>проживал, </a:t>
            </a:r>
            <a:r>
              <a:rPr lang="ru-RU" sz="2000" b="1" dirty="0" smtClean="0">
                <a:solidFill>
                  <a:srgbClr val="0070C0"/>
                </a:solidFill>
              </a:rPr>
              <a:t>рассказать историю </a:t>
            </a:r>
            <a:r>
              <a:rPr lang="ru-RU" sz="2000" b="1" dirty="0">
                <a:solidFill>
                  <a:srgbClr val="0070C0"/>
                </a:solidFill>
              </a:rPr>
              <a:t>и </a:t>
            </a:r>
            <a:r>
              <a:rPr lang="ru-RU" sz="2000" b="1" dirty="0" smtClean="0">
                <a:solidFill>
                  <a:srgbClr val="0070C0"/>
                </a:solidFill>
              </a:rPr>
              <a:t>события, </a:t>
            </a:r>
            <a:r>
              <a:rPr lang="ru-RU" sz="2000" b="1" dirty="0">
                <a:solidFill>
                  <a:srgbClr val="0070C0"/>
                </a:solidFill>
              </a:rPr>
              <a:t>связанные с жильцами;</a:t>
            </a:r>
            <a:endParaRPr lang="ru-RU" sz="2000" b="1" dirty="0" smtClean="0">
              <a:solidFill>
                <a:srgbClr val="0070C0"/>
              </a:solidFill>
            </a:endParaRPr>
          </a:p>
          <a:p>
            <a:pPr algn="l"/>
            <a:r>
              <a:rPr lang="ru-RU" sz="2000" b="1" dirty="0" smtClean="0">
                <a:solidFill>
                  <a:srgbClr val="0070C0"/>
                </a:solidFill>
              </a:rPr>
              <a:t>4) Выяснить, что сейчас в нём размещено;</a:t>
            </a:r>
          </a:p>
          <a:p>
            <a:pPr algn="l"/>
            <a:r>
              <a:rPr lang="ru-RU" sz="2000" b="1" dirty="0" smtClean="0">
                <a:solidFill>
                  <a:srgbClr val="0070C0"/>
                </a:solidFill>
              </a:rPr>
              <a:t>5) Разобрать что такое геометрия строения и симметрия </a:t>
            </a:r>
            <a:r>
              <a:rPr lang="ru-RU" sz="2000" b="1" dirty="0">
                <a:solidFill>
                  <a:srgbClr val="0070C0"/>
                </a:solidFill>
              </a:rPr>
              <a:t>в здании.</a:t>
            </a:r>
            <a:endParaRPr lang="en-US" sz="2000" b="1" dirty="0" smtClean="0">
              <a:solidFill>
                <a:srgbClr val="0070C0"/>
              </a:solidFill>
            </a:endParaRPr>
          </a:p>
        </p:txBody>
      </p:sp>
    </p:spTree>
    <p:extLst>
      <p:ext uri="{BB962C8B-B14F-4D97-AF65-F5344CB8AC3E}">
        <p14:creationId xmlns="" xmlns:p14="http://schemas.microsoft.com/office/powerpoint/2010/main" val="4174622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747464"/>
            <a:ext cx="2520280" cy="3096344"/>
          </a:xfrm>
        </p:spPr>
        <p:txBody>
          <a:bodyPr>
            <a:normAutofit/>
          </a:bodyPr>
          <a:lstStyle/>
          <a:p>
            <a:r>
              <a:rPr lang="ru-RU" sz="3600" b="1" dirty="0">
                <a:solidFill>
                  <a:schemeClr val="accent4">
                    <a:lumMod val="75000"/>
                  </a:schemeClr>
                </a:solidFill>
              </a:rPr>
              <a:t>Улица Льва </a:t>
            </a:r>
            <a:br>
              <a:rPr lang="ru-RU" sz="3600" b="1" dirty="0">
                <a:solidFill>
                  <a:schemeClr val="accent4">
                    <a:lumMod val="75000"/>
                  </a:schemeClr>
                </a:solidFill>
              </a:rPr>
            </a:br>
            <a:r>
              <a:rPr lang="ru-RU" sz="3600" b="1" dirty="0">
                <a:solidFill>
                  <a:schemeClr val="accent4">
                    <a:lumMod val="75000"/>
                  </a:schemeClr>
                </a:solidFill>
              </a:rPr>
              <a:t>Толстого</a:t>
            </a:r>
            <a:r>
              <a:rPr lang="ru-RU" sz="2400" b="1" dirty="0">
                <a:solidFill>
                  <a:schemeClr val="accent4">
                    <a:lumMod val="75000"/>
                  </a:schemeClr>
                </a:solidFill>
              </a:rPr>
              <a:t/>
            </a:r>
            <a:br>
              <a:rPr lang="ru-RU" sz="2400" b="1" dirty="0">
                <a:solidFill>
                  <a:schemeClr val="accent4">
                    <a:lumMod val="75000"/>
                  </a:schemeClr>
                </a:solidFill>
              </a:rPr>
            </a:br>
            <a:endParaRPr lang="ru-RU" sz="2400" b="1" dirty="0">
              <a:solidFill>
                <a:schemeClr val="accent4">
                  <a:lumMod val="75000"/>
                </a:schemeClr>
              </a:solidFill>
            </a:endParaRPr>
          </a:p>
        </p:txBody>
      </p:sp>
      <p:sp>
        <p:nvSpPr>
          <p:cNvPr id="3" name="Объект 2"/>
          <p:cNvSpPr>
            <a:spLocks noGrp="1"/>
          </p:cNvSpPr>
          <p:nvPr>
            <p:ph idx="1"/>
          </p:nvPr>
        </p:nvSpPr>
        <p:spPr>
          <a:xfrm>
            <a:off x="4283967" y="188640"/>
            <a:ext cx="3888434" cy="6552728"/>
          </a:xfrm>
        </p:spPr>
        <p:txBody>
          <a:bodyPr>
            <a:normAutofit fontScale="92500" lnSpcReduction="10000"/>
          </a:bodyPr>
          <a:lstStyle/>
          <a:p>
            <a:pPr marL="0" indent="0">
              <a:buNone/>
            </a:pPr>
            <a:r>
              <a:rPr lang="ru-RU" sz="1800" dirty="0" smtClean="0">
                <a:latin typeface="Times New Roman" pitchFamily="18" charset="0"/>
                <a:cs typeface="Times New Roman" pitchFamily="18" charset="0"/>
              </a:rPr>
              <a:t>С </a:t>
            </a:r>
            <a:r>
              <a:rPr lang="ru-RU" sz="1800" dirty="0">
                <a:latin typeface="Times New Roman" pitchFamily="18" charset="0"/>
                <a:cs typeface="Times New Roman" pitchFamily="18" charset="0"/>
              </a:rPr>
              <a:t>1918 года эта улица носит имя Льва Толстого, который бывал в нашем городе 1869 году. Изначально ее именовали </a:t>
            </a:r>
            <a:r>
              <a:rPr lang="ru-RU" sz="1800" dirty="0" err="1">
                <a:latin typeface="Times New Roman" pitchFamily="18" charset="0"/>
                <a:cs typeface="Times New Roman" pitchFamily="18" charset="0"/>
              </a:rPr>
              <a:t>Свияжской</a:t>
            </a:r>
            <a:r>
              <a:rPr lang="ru-RU" sz="1800" dirty="0">
                <a:latin typeface="Times New Roman" pitchFamily="18" charset="0"/>
                <a:cs typeface="Times New Roman" pitchFamily="18" charset="0"/>
              </a:rPr>
              <a:t>, с середины 19 века – Покровской, по названию Покровского монастыря. Здесь видели волков, на этой улице были построены первые городские небоскребы и, по легенде, подземные ходы, тут находился «нехороший угол», а также многочисленные усадьбы и доходные дома. Начиналась улица от Соборной площади (площадь Ленина) и заканчивалась у </a:t>
            </a:r>
            <a:r>
              <a:rPr lang="ru-RU" sz="1800" dirty="0" err="1">
                <a:latin typeface="Times New Roman" pitchFamily="18" charset="0"/>
                <a:cs typeface="Times New Roman" pitchFamily="18" charset="0"/>
              </a:rPr>
              <a:t>Свияги</a:t>
            </a:r>
            <a:r>
              <a:rPr lang="ru-RU" sz="1800" dirty="0">
                <a:latin typeface="Times New Roman" pitchFamily="18" charset="0"/>
                <a:cs typeface="Times New Roman" pitchFamily="18" charset="0"/>
              </a:rPr>
              <a:t>. В этой части города жили мещане. Место у </a:t>
            </a:r>
            <a:r>
              <a:rPr lang="ru-RU" sz="1800" dirty="0" err="1">
                <a:latin typeface="Times New Roman" pitchFamily="18" charset="0"/>
                <a:cs typeface="Times New Roman" pitchFamily="18" charset="0"/>
              </a:rPr>
              <a:t>Свияги</a:t>
            </a:r>
            <a:r>
              <a:rPr lang="ru-RU" sz="1800" dirty="0">
                <a:latin typeface="Times New Roman" pitchFamily="18" charset="0"/>
                <a:cs typeface="Times New Roman" pitchFamily="18" charset="0"/>
              </a:rPr>
              <a:t> было нелюдимым. Там стирали, оттуда брали питьевую воду.</a:t>
            </a:r>
          </a:p>
          <a:p>
            <a:pPr marL="0" indent="0">
              <a:buNone/>
            </a:pPr>
            <a:r>
              <a:rPr lang="ru-RU" sz="1800" dirty="0">
                <a:latin typeface="Times New Roman" pitchFamily="18" charset="0"/>
                <a:cs typeface="Times New Roman" pitchFamily="18" charset="0"/>
              </a:rPr>
              <a:t>Вот основные здания на улице Льва Толстого:  Главпочтамт, </a:t>
            </a:r>
            <a:r>
              <a:rPr lang="ru-RU" sz="1800" dirty="0" err="1">
                <a:latin typeface="Times New Roman" pitchFamily="18" charset="0"/>
                <a:cs typeface="Times New Roman" pitchFamily="18" charset="0"/>
              </a:rPr>
              <a:t>володарские</a:t>
            </a:r>
            <a:r>
              <a:rPr lang="ru-RU" sz="1800" dirty="0">
                <a:latin typeface="Times New Roman" pitchFamily="18" charset="0"/>
                <a:cs typeface="Times New Roman" pitchFamily="18" charset="0"/>
              </a:rPr>
              <a:t> дома, здание </a:t>
            </a:r>
            <a:r>
              <a:rPr lang="ru-RU" sz="1800" dirty="0" err="1">
                <a:latin typeface="Times New Roman" pitchFamily="18" charset="0"/>
                <a:cs typeface="Times New Roman" pitchFamily="18" charset="0"/>
              </a:rPr>
              <a:t>УлГУ</a:t>
            </a:r>
            <a:r>
              <a:rPr lang="ru-RU" sz="1800" dirty="0">
                <a:latin typeface="Times New Roman" pitchFamily="18" charset="0"/>
                <a:cs typeface="Times New Roman" pitchFamily="18" charset="0"/>
              </a:rPr>
              <a:t>, здание Епархии (особняк и флигель купца А. А. Сачкова), здание ГПИ-10,  бывший дом Языкова А.П., владения княжны </a:t>
            </a:r>
            <a:r>
              <a:rPr lang="ru-RU" sz="1800" dirty="0" err="1">
                <a:latin typeface="Times New Roman" pitchFamily="18" charset="0"/>
                <a:cs typeface="Times New Roman" pitchFamily="18" charset="0"/>
              </a:rPr>
              <a:t>Е.Ухтомской</a:t>
            </a:r>
            <a:r>
              <a:rPr lang="ru-RU" sz="1800" dirty="0">
                <a:latin typeface="Times New Roman" pitchFamily="18" charset="0"/>
                <a:cs typeface="Times New Roman" pitchFamily="18" charset="0"/>
              </a:rPr>
              <a:t>, музей – «Градостроительство и архитектура Симбирска-Ульяновска» и другие.</a:t>
            </a:r>
          </a:p>
          <a:p>
            <a:pPr marL="0" indent="0">
              <a:buNone/>
            </a:pPr>
            <a:endParaRPr lang="ru-RU" sz="1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474" y="1437054"/>
            <a:ext cx="4248472" cy="2808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495" y="4262167"/>
            <a:ext cx="4212977" cy="25512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35081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395536" y="2132856"/>
            <a:ext cx="8229600" cy="4536504"/>
          </a:xfrm>
        </p:spPr>
        <p:txBody>
          <a:bodyPr>
            <a:normAutofit/>
          </a:bodyPr>
          <a:lstStyle/>
          <a:p>
            <a:pPr algn="just"/>
            <a:endParaRPr lang="ru-RU" sz="1600" dirty="0">
              <a:latin typeface="Times New Roman" pitchFamily="18" charset="0"/>
              <a:cs typeface="Times New Roman" pitchFamily="18" charset="0"/>
            </a:endParaRPr>
          </a:p>
        </p:txBody>
      </p:sp>
      <p:sp>
        <p:nvSpPr>
          <p:cNvPr id="3" name="Объект 2"/>
          <p:cNvSpPr>
            <a:spLocks noGrp="1"/>
          </p:cNvSpPr>
          <p:nvPr>
            <p:ph idx="1"/>
          </p:nvPr>
        </p:nvSpPr>
        <p:spPr>
          <a:xfrm>
            <a:off x="457200" y="260648"/>
            <a:ext cx="8229600" cy="1656183"/>
          </a:xfrm>
        </p:spPr>
        <p:txBody>
          <a:bodyPr>
            <a:noAutofit/>
          </a:bodyPr>
          <a:lstStyle/>
          <a:p>
            <a:pPr marL="0" indent="0" algn="ctr">
              <a:buNone/>
            </a:pPr>
            <a:r>
              <a:rPr lang="ru-RU" sz="2800" dirty="0" smtClean="0">
                <a:solidFill>
                  <a:schemeClr val="accent5">
                    <a:lumMod val="75000"/>
                  </a:schemeClr>
                </a:solidFill>
                <a:latin typeface="Times New Roman" pitchFamily="18" charset="0"/>
                <a:cs typeface="Times New Roman" pitchFamily="18" charset="0"/>
              </a:rPr>
              <a:t>ДОМ КУПЦА И.М. </a:t>
            </a:r>
            <a:r>
              <a:rPr lang="ru-RU" sz="2800" dirty="0">
                <a:solidFill>
                  <a:schemeClr val="accent5">
                    <a:lumMod val="75000"/>
                  </a:schemeClr>
                </a:solidFill>
                <a:latin typeface="Times New Roman" pitchFamily="18" charset="0"/>
                <a:cs typeface="Times New Roman" pitchFamily="18" charset="0"/>
              </a:rPr>
              <a:t>КОСОЛАПОВА (Музей «Градостроительство и архитектура Симбирска-Ульяновска») — </a:t>
            </a:r>
            <a:r>
              <a:rPr lang="ru-RU" sz="2800" dirty="0" smtClean="0">
                <a:solidFill>
                  <a:schemeClr val="accent5">
                    <a:lumMod val="75000"/>
                  </a:schemeClr>
                </a:solidFill>
                <a:latin typeface="Times New Roman" pitchFamily="18" charset="0"/>
                <a:cs typeface="Times New Roman" pitchFamily="18" charset="0"/>
              </a:rPr>
              <a:t> </a:t>
            </a:r>
            <a:r>
              <a:rPr lang="ru-RU" sz="2800" dirty="0">
                <a:solidFill>
                  <a:schemeClr val="accent5">
                    <a:lumMod val="75000"/>
                  </a:schemeClr>
                </a:solidFill>
                <a:latin typeface="Times New Roman" pitchFamily="18" charset="0"/>
                <a:cs typeface="Times New Roman" pitchFamily="18" charset="0"/>
              </a:rPr>
              <a:t>улица Льва Толстого, 24</a:t>
            </a: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1700808"/>
            <a:ext cx="4432300" cy="4968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27836" y="1700808"/>
            <a:ext cx="3907854" cy="4968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31790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Autofit/>
          </a:bodyPr>
          <a:lstStyle/>
          <a:p>
            <a:r>
              <a:rPr lang="ru-RU" sz="2400" dirty="0">
                <a:solidFill>
                  <a:schemeClr val="accent6">
                    <a:lumMod val="75000"/>
                  </a:schemeClr>
                </a:solidFill>
                <a:latin typeface="Times New Roman" pitchFamily="18" charset="0"/>
                <a:cs typeface="Times New Roman" pitchFamily="18" charset="0"/>
              </a:rPr>
              <a:t>ДОМ КУПЦА И.М. КОСОЛАПОВА (Музей «Градостроительство и архитектура Симбирска-Ульяновска») —  улица Льва Толстого, 24</a:t>
            </a:r>
            <a:br>
              <a:rPr lang="ru-RU" sz="2400" dirty="0">
                <a:solidFill>
                  <a:schemeClr val="accent6">
                    <a:lumMod val="75000"/>
                  </a:schemeClr>
                </a:solidFill>
                <a:latin typeface="Times New Roman" pitchFamily="18" charset="0"/>
                <a:cs typeface="Times New Roman" pitchFamily="18" charset="0"/>
              </a:rPr>
            </a:br>
            <a:endParaRPr lang="ru-RU" sz="2400" dirty="0">
              <a:solidFill>
                <a:schemeClr val="accent6">
                  <a:lumMod val="75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457200" y="1772816"/>
            <a:ext cx="8229600" cy="4353347"/>
          </a:xfrm>
        </p:spPr>
        <p:txBody>
          <a:bodyPr>
            <a:normAutofit fontScale="62500" lnSpcReduction="20000"/>
          </a:bodyPr>
          <a:lstStyle/>
          <a:p>
            <a:pPr marL="0" indent="0">
              <a:buNone/>
            </a:pPr>
            <a:r>
              <a:rPr lang="ru-RU" dirty="0">
                <a:latin typeface="Times New Roman" pitchFamily="18" charset="0"/>
                <a:cs typeface="Times New Roman" pitchFamily="18" charset="0"/>
              </a:rPr>
              <a:t>Это здание представляет собой великолепный пример городской деревянной застройки 2-ой половины XIX века. Дом И.М. Косолапова в Ульяновске   являлся частью усадебного комплекса, типичного для симбирской застройки того времени. Главным (торцовым) фасадом выходит на красную линию улицы Покровской (Льва Толстого). Основной объем дома втянут вглубь участка.  По проекту архитектора М. Костина в 1870-х годах над одной из частей здания построили антресольный этаж. Кроме того, тогда к дому была добавлена пристройка высотой в два этажа.</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Лицевой фасад здания, дошедший до наших дней, был создан в 1891 году. Главным украшением фасада является накладной резной декор. Окна обрамлены наличниками. Основная декоративная нагрузка сосредоточена в тимпане крупного фронтона, завершенного резным шпилем.  Накладные элементы были сделаны в виде солнца и веера и придали неповторимый облик всему дому. Подобных образцов деревянной архитектуры в городе, пожалуй, уже не найти.</a:t>
            </a:r>
          </a:p>
        </p:txBody>
      </p:sp>
    </p:spTree>
    <p:extLst>
      <p:ext uri="{BB962C8B-B14F-4D97-AF65-F5344CB8AC3E}">
        <p14:creationId xmlns="" xmlns:p14="http://schemas.microsoft.com/office/powerpoint/2010/main" val="3050114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12776"/>
            <a:ext cx="8229600" cy="4824536"/>
          </a:xfrm>
        </p:spPr>
        <p:txBody>
          <a:bodyPr>
            <a:noAutofit/>
          </a:bodyPr>
          <a:lstStyle/>
          <a:p>
            <a:r>
              <a:rPr lang="ru-RU" sz="2400" dirty="0" smtClean="0">
                <a:latin typeface="Times New Roman" pitchFamily="18" charset="0"/>
                <a:cs typeface="Times New Roman" pitchFamily="18" charset="0"/>
              </a:rPr>
              <a:t>В </a:t>
            </a:r>
            <a:r>
              <a:rPr lang="ru-RU" sz="2400" dirty="0">
                <a:latin typeface="Times New Roman" pitchFamily="18" charset="0"/>
                <a:cs typeface="Times New Roman" pitchFamily="18" charset="0"/>
              </a:rPr>
              <a:t>1877-1878 гг. </a:t>
            </a:r>
            <a:r>
              <a:rPr lang="ru-RU" sz="2400" dirty="0" smtClean="0">
                <a:latin typeface="Times New Roman" pitchFamily="18" charset="0"/>
                <a:cs typeface="Times New Roman" pitchFamily="18" charset="0"/>
              </a:rPr>
              <a:t>в доме И.М. Косолапова жила </a:t>
            </a:r>
            <a:r>
              <a:rPr lang="ru-RU" sz="2400" dirty="0">
                <a:latin typeface="Times New Roman" pitchFamily="18" charset="0"/>
                <a:cs typeface="Times New Roman" pitchFamily="18" charset="0"/>
              </a:rPr>
              <a:t>семья Ульяновых. Это </a:t>
            </a:r>
            <a:r>
              <a:rPr lang="ru-RU" sz="2400" dirty="0" smtClean="0">
                <a:latin typeface="Times New Roman" pitchFamily="18" charset="0"/>
                <a:cs typeface="Times New Roman" pitchFamily="18" charset="0"/>
              </a:rPr>
              <a:t>была последняя </a:t>
            </a:r>
            <a:r>
              <a:rPr lang="ru-RU" sz="2400" dirty="0">
                <a:latin typeface="Times New Roman" pitchFamily="18" charset="0"/>
                <a:cs typeface="Times New Roman" pitchFamily="18" charset="0"/>
              </a:rPr>
              <a:t>частная квартира Ульяновых. Почти девять лет они снимали помещения в частных домах. </a:t>
            </a:r>
            <a:r>
              <a:rPr lang="ru-RU" sz="2400" dirty="0" smtClean="0">
                <a:latin typeface="Times New Roman" pitchFamily="18" charset="0"/>
                <a:cs typeface="Times New Roman" pitchFamily="18" charset="0"/>
              </a:rPr>
              <a:t>Эта квартира в доме  оказалась </a:t>
            </a:r>
            <a:r>
              <a:rPr lang="ru-RU" sz="2400" dirty="0">
                <a:latin typeface="Times New Roman" pitchFamily="18" charset="0"/>
                <a:cs typeface="Times New Roman" pitchFamily="18" charset="0"/>
              </a:rPr>
              <a:t>очень сырой. Родившаяся здесь </a:t>
            </a:r>
            <a:r>
              <a:rPr lang="ru-RU" sz="2400" dirty="0" err="1">
                <a:latin typeface="Times New Roman" pitchFamily="18" charset="0"/>
                <a:cs typeface="Times New Roman" pitchFamily="18" charset="0"/>
              </a:rPr>
              <a:t>Маняша</a:t>
            </a:r>
            <a:r>
              <a:rPr lang="ru-RU" sz="2400" dirty="0">
                <a:latin typeface="Times New Roman" pitchFamily="18" charset="0"/>
                <a:cs typeface="Times New Roman" pitchFamily="18" charset="0"/>
              </a:rPr>
              <a:t> очень часто болела. Поэтому Ульяновы торопились с покупкой дома.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В августе 1878 г. в жизни семьи произошло важное событие — Ульяновы переехали в собственный дом. </a:t>
            </a:r>
          </a:p>
        </p:txBody>
      </p:sp>
      <p:sp>
        <p:nvSpPr>
          <p:cNvPr id="3" name="Объект 2"/>
          <p:cNvSpPr>
            <a:spLocks noGrp="1"/>
          </p:cNvSpPr>
          <p:nvPr>
            <p:ph idx="1"/>
          </p:nvPr>
        </p:nvSpPr>
        <p:spPr>
          <a:xfrm>
            <a:off x="457200" y="188640"/>
            <a:ext cx="8229600" cy="1368151"/>
          </a:xfrm>
        </p:spPr>
        <p:txBody>
          <a:bodyPr>
            <a:noAutofit/>
          </a:bodyPr>
          <a:lstStyle/>
          <a:p>
            <a:pPr marL="0" indent="0" algn="ctr">
              <a:buNone/>
            </a:pPr>
            <a:r>
              <a:rPr lang="ru-RU" sz="2400" dirty="0">
                <a:solidFill>
                  <a:schemeClr val="accent2">
                    <a:lumMod val="75000"/>
                  </a:schemeClr>
                </a:solidFill>
                <a:latin typeface="Times New Roman" pitchFamily="18" charset="0"/>
                <a:cs typeface="Times New Roman" pitchFamily="18" charset="0"/>
              </a:rPr>
              <a:t>ДОМ КУПЦА И.М. КОСОЛАПОВА (Музей «Градостроительство и архитектура Симбирска-Ульяновска») —  улица Льва Толстого, 24</a:t>
            </a:r>
            <a:br>
              <a:rPr lang="ru-RU" sz="2400" dirty="0">
                <a:solidFill>
                  <a:schemeClr val="accent2">
                    <a:lumMod val="75000"/>
                  </a:schemeClr>
                </a:solidFill>
                <a:latin typeface="Times New Roman" pitchFamily="18" charset="0"/>
                <a:cs typeface="Times New Roman" pitchFamily="18" charset="0"/>
              </a:rPr>
            </a:br>
            <a:endParaRPr lang="ru-RU" sz="2400"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625886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29600" cy="1080120"/>
          </a:xfrm>
        </p:spPr>
        <p:txBody>
          <a:bodyPr>
            <a:normAutofit fontScale="90000"/>
          </a:bodyPr>
          <a:lstStyle/>
          <a:p>
            <a:r>
              <a:rPr lang="ru-RU" sz="2700" b="1" dirty="0">
                <a:solidFill>
                  <a:srgbClr val="0070C0"/>
                </a:solidFill>
                <a:latin typeface="Times New Roman" pitchFamily="18" charset="0"/>
                <a:cs typeface="Times New Roman" pitchFamily="18" charset="0"/>
              </a:rPr>
              <a:t>ДОМ КУПЦА И.М. КОСОЛАПОВА (Музей «Градостроительство и архитектура Симбирска-Ульяновска») —  улица Льва Толстого, 24</a:t>
            </a:r>
            <a:br>
              <a:rPr lang="ru-RU" sz="2700" b="1" dirty="0">
                <a:solidFill>
                  <a:srgbClr val="0070C0"/>
                </a:solidFill>
                <a:latin typeface="Times New Roman" pitchFamily="18" charset="0"/>
                <a:cs typeface="Times New Roman" pitchFamily="18" charset="0"/>
              </a:rPr>
            </a:br>
            <a:r>
              <a:rPr lang="ru-RU" b="1" dirty="0">
                <a:solidFill>
                  <a:srgbClr val="0070C0"/>
                </a:solidFill>
              </a:rPr>
              <a:t/>
            </a:r>
            <a:br>
              <a:rPr lang="ru-RU" b="1" dirty="0">
                <a:solidFill>
                  <a:srgbClr val="0070C0"/>
                </a:solidFill>
              </a:rPr>
            </a:br>
            <a:endParaRPr lang="ru-RU" b="1" dirty="0">
              <a:solidFill>
                <a:srgbClr val="0070C0"/>
              </a:solidFill>
            </a:endParaRPr>
          </a:p>
        </p:txBody>
      </p:sp>
      <p:sp>
        <p:nvSpPr>
          <p:cNvPr id="3" name="Объект 2"/>
          <p:cNvSpPr>
            <a:spLocks noGrp="1"/>
          </p:cNvSpPr>
          <p:nvPr>
            <p:ph idx="1"/>
          </p:nvPr>
        </p:nvSpPr>
        <p:spPr>
          <a:xfrm>
            <a:off x="5220072" y="1600200"/>
            <a:ext cx="3466728" cy="4525963"/>
          </a:xfrm>
        </p:spPr>
        <p:txBody>
          <a:bodyPr>
            <a:normAutofit lnSpcReduction="10000"/>
          </a:bodyPr>
          <a:lstStyle/>
          <a:p>
            <a:pPr marL="0" indent="0">
              <a:buNone/>
            </a:pPr>
            <a:r>
              <a:rPr lang="ru-RU" sz="2000" dirty="0">
                <a:latin typeface="Times New Roman" pitchFamily="18" charset="0"/>
                <a:cs typeface="Times New Roman" pitchFamily="18" charset="0"/>
              </a:rPr>
              <a:t>В июле 2001 года, в отреставрированном доме Косолапова, открылся долгожданный музей - "Градостроительство и архитектура Симбирска-Ульяновска". </a:t>
            </a:r>
            <a:r>
              <a:rPr lang="ru-RU" sz="2000" dirty="0" smtClean="0">
                <a:latin typeface="Times New Roman" pitchFamily="18" charset="0"/>
                <a:cs typeface="Times New Roman" pitchFamily="18" charset="0"/>
              </a:rPr>
              <a:t>Музей раскрывает </a:t>
            </a:r>
            <a:r>
              <a:rPr lang="ru-RU" sz="2000" dirty="0">
                <a:latin typeface="Times New Roman" pitchFamily="18" charset="0"/>
                <a:cs typeface="Times New Roman" pitchFamily="18" charset="0"/>
              </a:rPr>
              <a:t>более чем 350 — летнюю историю Симбирска и показывает индивидуальность архитектурного облика, особенности градостроительной композиции провинциального поволжского города. </a:t>
            </a:r>
            <a:endParaRPr lang="ru-RU" dirty="0"/>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1556792"/>
            <a:ext cx="4752528" cy="4752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75798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solidFill>
                  <a:schemeClr val="accent2">
                    <a:lumMod val="75000"/>
                  </a:schemeClr>
                </a:solidFill>
                <a:latin typeface="Times New Roman" pitchFamily="18" charset="0"/>
                <a:cs typeface="Times New Roman" pitchFamily="18" charset="0"/>
              </a:rPr>
              <a:t>ДОМ КУПЦА И.М. КОСОЛАПОВА (Музей «Градостроительство и архитектура Симбирска-Ульяновска») —  улица Льва Толстого, 24</a:t>
            </a:r>
            <a:br>
              <a:rPr lang="ru-RU" sz="2400" b="1" dirty="0">
                <a:solidFill>
                  <a:schemeClr val="accent2">
                    <a:lumMod val="75000"/>
                  </a:schemeClr>
                </a:solidFill>
                <a:latin typeface="Times New Roman" pitchFamily="18" charset="0"/>
                <a:cs typeface="Times New Roman" pitchFamily="18" charset="0"/>
              </a:rPr>
            </a:br>
            <a:endParaRPr lang="ru-RU" sz="2400" b="1" dirty="0">
              <a:solidFill>
                <a:schemeClr val="accent2">
                  <a:lumMod val="75000"/>
                </a:schemeClr>
              </a:solidFill>
              <a:latin typeface="Times New Roman" pitchFamily="18" charset="0"/>
              <a:cs typeface="Times New Roman" pitchFamily="18" charset="0"/>
            </a:endParaRPr>
          </a:p>
        </p:txBody>
      </p:sp>
      <p:sp>
        <p:nvSpPr>
          <p:cNvPr id="5" name="Объект 4"/>
          <p:cNvSpPr>
            <a:spLocks noGrp="1"/>
          </p:cNvSpPr>
          <p:nvPr>
            <p:ph idx="1"/>
          </p:nvPr>
        </p:nvSpPr>
        <p:spPr>
          <a:xfrm>
            <a:off x="5220072" y="1600200"/>
            <a:ext cx="3466728" cy="4525963"/>
          </a:xfrm>
        </p:spPr>
        <p:txBody>
          <a:bodyPr>
            <a:normAutofit lnSpcReduction="10000"/>
          </a:bodyPr>
          <a:lstStyle/>
          <a:p>
            <a:pPr marL="0" indent="0">
              <a:buNone/>
            </a:pPr>
            <a:r>
              <a:rPr lang="ru-RU" sz="2000" dirty="0">
                <a:latin typeface="Times New Roman" pitchFamily="18" charset="0"/>
                <a:cs typeface="Times New Roman" pitchFamily="18" charset="0"/>
              </a:rPr>
              <a:t>В городе сформировались выразительные ансамбли площадей и уютные жилые кварталы, были построены здания, являющиеся подлинными произведениями архитектуры, такие как Свято-Троицкий кафедральный собор, комплекс сооружений на территории Спасского и Покровского монастырей, дом Дворянского собрания и др., многие из которых, к сожалению, были утрачены.</a:t>
            </a:r>
          </a:p>
          <a:p>
            <a:pPr marL="0" indent="0">
              <a:buNone/>
            </a:pPr>
            <a:endParaRPr lang="ru-RU" sz="1800" dirty="0">
              <a:solidFill>
                <a:srgbClr val="00B050"/>
              </a:solidFill>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1412776"/>
            <a:ext cx="4104456" cy="2808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7" y="4221088"/>
            <a:ext cx="4104457" cy="2304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92070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229600" cy="1143000"/>
          </a:xfrm>
        </p:spPr>
        <p:txBody>
          <a:bodyPr>
            <a:noAutofit/>
          </a:bodyPr>
          <a:lstStyle/>
          <a:p>
            <a:r>
              <a:rPr lang="ru-RU" sz="2400" b="1" dirty="0">
                <a:solidFill>
                  <a:srgbClr val="00B050"/>
                </a:solidFill>
                <a:latin typeface="Times New Roman" pitchFamily="18" charset="0"/>
                <a:cs typeface="Times New Roman" pitchFamily="18" charset="0"/>
              </a:rPr>
              <a:t>ДОМ КУПЦА И.М. КОСОЛАПОВА (Музей «Градостроительство и архитектура Симбирска-Ульяновска») —  улица Льва Толстого, 24</a:t>
            </a:r>
            <a:br>
              <a:rPr lang="ru-RU" sz="2400" b="1" dirty="0">
                <a:solidFill>
                  <a:srgbClr val="00B050"/>
                </a:solidFill>
                <a:latin typeface="Times New Roman" pitchFamily="18" charset="0"/>
                <a:cs typeface="Times New Roman" pitchFamily="18" charset="0"/>
              </a:rPr>
            </a:br>
            <a:endParaRPr lang="ru-RU" sz="2400" b="1" dirty="0">
              <a:solidFill>
                <a:srgbClr val="00B050"/>
              </a:solidFill>
              <a:latin typeface="Times New Roman" pitchFamily="18" charset="0"/>
              <a:cs typeface="Times New Roman" pitchFamily="18" charset="0"/>
            </a:endParaRPr>
          </a:p>
        </p:txBody>
      </p:sp>
      <p:sp>
        <p:nvSpPr>
          <p:cNvPr id="3" name="Объект 2"/>
          <p:cNvSpPr>
            <a:spLocks noGrp="1"/>
          </p:cNvSpPr>
          <p:nvPr>
            <p:ph idx="1"/>
          </p:nvPr>
        </p:nvSpPr>
        <p:spPr>
          <a:xfrm>
            <a:off x="179512" y="1340768"/>
            <a:ext cx="4176464" cy="4713387"/>
          </a:xfrm>
        </p:spPr>
        <p:txBody>
          <a:bodyPr>
            <a:normAutofit fontScale="92500" lnSpcReduction="10000"/>
          </a:bodyPr>
          <a:lstStyle/>
          <a:p>
            <a:pPr marL="0" indent="0">
              <a:buNone/>
            </a:pPr>
            <a:r>
              <a:rPr lang="ru-RU" sz="1800" dirty="0">
                <a:solidFill>
                  <a:schemeClr val="accent4">
                    <a:lumMod val="75000"/>
                  </a:schemeClr>
                </a:solidFill>
                <a:latin typeface="Times New Roman" pitchFamily="18" charset="0"/>
                <a:cs typeface="Times New Roman" pitchFamily="18" charset="0"/>
              </a:rPr>
              <a:t>Экспозиция музея, разместившаяся в 8-ми залах, раскрывает историю градостроительства Симбирска. В числе экспонатов музея - макет Симбирского кремля XVII века,  </a:t>
            </a:r>
            <a:r>
              <a:rPr lang="ru-RU" sz="1800" dirty="0" err="1">
                <a:solidFill>
                  <a:schemeClr val="accent4">
                    <a:lumMod val="75000"/>
                  </a:schemeClr>
                </a:solidFill>
                <a:latin typeface="Times New Roman" pitchFamily="18" charset="0"/>
                <a:cs typeface="Times New Roman" pitchFamily="18" charset="0"/>
              </a:rPr>
              <a:t>Гостинного</a:t>
            </a:r>
            <a:r>
              <a:rPr lang="ru-RU" sz="1800" dirty="0">
                <a:solidFill>
                  <a:schemeClr val="accent4">
                    <a:lumMod val="75000"/>
                  </a:schemeClr>
                </a:solidFill>
                <a:latin typeface="Times New Roman" pitchFamily="18" charset="0"/>
                <a:cs typeface="Times New Roman" pitchFamily="18" charset="0"/>
              </a:rPr>
              <a:t> двора, первый регулярный план города, в 1780 г. утвержденный Екатериной II (подлинник его хранится в Историческом музее Санкт-Петербурга), гравюра Махаева с видом Симбирска, чертежи зданий, проекты квартальной застройки и зданий XIX - нач. XX </a:t>
            </a:r>
            <a:r>
              <a:rPr lang="ru-RU" sz="1800" dirty="0" err="1">
                <a:solidFill>
                  <a:schemeClr val="accent4">
                    <a:lumMod val="75000"/>
                  </a:schemeClr>
                </a:solidFill>
                <a:latin typeface="Times New Roman" pitchFamily="18" charset="0"/>
                <a:cs typeface="Times New Roman" pitchFamily="18" charset="0"/>
              </a:rPr>
              <a:t>в.в</a:t>
            </a:r>
            <a:r>
              <a:rPr lang="ru-RU" sz="1800" dirty="0">
                <a:solidFill>
                  <a:schemeClr val="accent4">
                    <a:lumMod val="75000"/>
                  </a:schemeClr>
                </a:solidFill>
                <a:latin typeface="Times New Roman" pitchFamily="18" charset="0"/>
                <a:cs typeface="Times New Roman" pitchFamily="18" charset="0"/>
              </a:rPr>
              <a:t>., фотографии, рисунки, подлинные материалы о симбирских архитекторах, таких как: </a:t>
            </a:r>
            <a:r>
              <a:rPr lang="ru-RU" sz="1800" dirty="0" err="1">
                <a:solidFill>
                  <a:schemeClr val="accent4">
                    <a:lumMod val="75000"/>
                  </a:schemeClr>
                </a:solidFill>
                <a:latin typeface="Times New Roman" pitchFamily="18" charset="0"/>
                <a:cs typeface="Times New Roman" pitchFamily="18" charset="0"/>
              </a:rPr>
              <a:t>М.П.Коринфского</a:t>
            </a:r>
            <a:r>
              <a:rPr lang="ru-RU" sz="1800" dirty="0">
                <a:solidFill>
                  <a:schemeClr val="accent4">
                    <a:lumMod val="75000"/>
                  </a:schemeClr>
                </a:solidFill>
                <a:latin typeface="Times New Roman" pitchFamily="18" charset="0"/>
                <a:cs typeface="Times New Roman" pitchFamily="18" charset="0"/>
              </a:rPr>
              <a:t>, </a:t>
            </a:r>
            <a:r>
              <a:rPr lang="ru-RU" sz="1800" dirty="0" err="1">
                <a:solidFill>
                  <a:schemeClr val="accent4">
                    <a:lumMod val="75000"/>
                  </a:schemeClr>
                </a:solidFill>
                <a:latin typeface="Times New Roman" pitchFamily="18" charset="0"/>
                <a:cs typeface="Times New Roman" pitchFamily="18" charset="0"/>
              </a:rPr>
              <a:t>Ф.О.Ливчака</a:t>
            </a:r>
            <a:r>
              <a:rPr lang="ru-RU" sz="1800" dirty="0">
                <a:solidFill>
                  <a:schemeClr val="accent4">
                    <a:lumMod val="75000"/>
                  </a:schemeClr>
                </a:solidFill>
                <a:latin typeface="Times New Roman" pitchFamily="18" charset="0"/>
                <a:cs typeface="Times New Roman" pitchFamily="18" charset="0"/>
              </a:rPr>
              <a:t>, </a:t>
            </a:r>
            <a:r>
              <a:rPr lang="ru-RU" sz="1800" dirty="0" err="1">
                <a:solidFill>
                  <a:schemeClr val="accent4">
                    <a:lumMod val="75000"/>
                  </a:schemeClr>
                </a:solidFill>
                <a:latin typeface="Times New Roman" pitchFamily="18" charset="0"/>
                <a:cs typeface="Times New Roman" pitchFamily="18" charset="0"/>
              </a:rPr>
              <a:t>А.А.Шодэ</a:t>
            </a:r>
            <a:r>
              <a:rPr lang="ru-RU" sz="1800" dirty="0">
                <a:solidFill>
                  <a:schemeClr val="accent4">
                    <a:lumMod val="75000"/>
                  </a:schemeClr>
                </a:solidFill>
                <a:latin typeface="Times New Roman" pitchFamily="18" charset="0"/>
                <a:cs typeface="Times New Roman" pitchFamily="18" charset="0"/>
              </a:rPr>
              <a:t>, </a:t>
            </a:r>
            <a:r>
              <a:rPr lang="ru-RU" sz="1800" dirty="0" err="1">
                <a:solidFill>
                  <a:schemeClr val="accent4">
                    <a:lumMod val="75000"/>
                  </a:schemeClr>
                </a:solidFill>
                <a:latin typeface="Times New Roman" pitchFamily="18" charset="0"/>
                <a:cs typeface="Times New Roman" pitchFamily="18" charset="0"/>
              </a:rPr>
              <a:t>Ф.Е.Вольсова</a:t>
            </a:r>
            <a:r>
              <a:rPr lang="ru-RU" sz="1800" dirty="0">
                <a:solidFill>
                  <a:schemeClr val="accent4">
                    <a:lumMod val="75000"/>
                  </a:schemeClr>
                </a:solidFill>
                <a:latin typeface="Times New Roman" pitchFamily="18" charset="0"/>
                <a:cs typeface="Times New Roman" pitchFamily="18" charset="0"/>
              </a:rPr>
              <a:t>, и Ульяновска: </a:t>
            </a:r>
            <a:r>
              <a:rPr lang="ru-RU" sz="1800" dirty="0" err="1">
                <a:solidFill>
                  <a:schemeClr val="accent4">
                    <a:lumMod val="75000"/>
                  </a:schemeClr>
                </a:solidFill>
                <a:latin typeface="Times New Roman" pitchFamily="18" charset="0"/>
                <a:cs typeface="Times New Roman" pitchFamily="18" charset="0"/>
              </a:rPr>
              <a:t>М.С.Давыдовой</a:t>
            </a:r>
            <a:r>
              <a:rPr lang="ru-RU" sz="1800" dirty="0">
                <a:solidFill>
                  <a:schemeClr val="accent4">
                    <a:lumMod val="75000"/>
                  </a:schemeClr>
                </a:solidFill>
                <a:latin typeface="Times New Roman" pitchFamily="18" charset="0"/>
                <a:cs typeface="Times New Roman" pitchFamily="18" charset="0"/>
              </a:rPr>
              <a:t>, </a:t>
            </a:r>
            <a:r>
              <a:rPr lang="ru-RU" sz="1800" dirty="0" err="1">
                <a:solidFill>
                  <a:schemeClr val="accent4">
                    <a:lumMod val="75000"/>
                  </a:schemeClr>
                </a:solidFill>
                <a:latin typeface="Times New Roman" pitchFamily="18" charset="0"/>
                <a:cs typeface="Times New Roman" pitchFamily="18" charset="0"/>
              </a:rPr>
              <a:t>Е.И.Голенко</a:t>
            </a:r>
            <a:r>
              <a:rPr lang="ru-RU" sz="1800" dirty="0">
                <a:solidFill>
                  <a:schemeClr val="accent4">
                    <a:lumMod val="75000"/>
                  </a:schemeClr>
                </a:solidFill>
                <a:latin typeface="Times New Roman" pitchFamily="18" charset="0"/>
                <a:cs typeface="Times New Roman" pitchFamily="18" charset="0"/>
              </a:rPr>
              <a:t>, </a:t>
            </a:r>
            <a:r>
              <a:rPr lang="ru-RU" sz="1800" dirty="0" err="1">
                <a:solidFill>
                  <a:schemeClr val="accent4">
                    <a:lumMod val="75000"/>
                  </a:schemeClr>
                </a:solidFill>
                <a:latin typeface="Times New Roman" pitchFamily="18" charset="0"/>
                <a:cs typeface="Times New Roman" pitchFamily="18" charset="0"/>
              </a:rPr>
              <a:t>А.И.Бросмана</a:t>
            </a:r>
            <a:r>
              <a:rPr lang="ru-RU" sz="1800" dirty="0">
                <a:solidFill>
                  <a:schemeClr val="accent4">
                    <a:lumMod val="75000"/>
                  </a:schemeClr>
                </a:solidFill>
                <a:latin typeface="Times New Roman" pitchFamily="18" charset="0"/>
                <a:cs typeface="Times New Roman" pitchFamily="18" charset="0"/>
              </a:rPr>
              <a:t> и других, создававших облик города, а также изразцы, созданные в кельях Спасского женского монастыря. </a:t>
            </a:r>
          </a:p>
          <a:p>
            <a:pPr marL="0" indent="0">
              <a:buNone/>
            </a:pPr>
            <a:endParaRPr lang="ru-RU" sz="1800" dirty="0">
              <a:solidFill>
                <a:schemeClr val="accent4">
                  <a:lumMod val="75000"/>
                </a:schemeClr>
              </a:solidFill>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1205" y="1196753"/>
            <a:ext cx="4081463" cy="2736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1205" y="3933057"/>
            <a:ext cx="4081463" cy="25202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70933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1015</TotalTime>
  <Words>1406</Words>
  <Application>Microsoft Office PowerPoint</Application>
  <PresentationFormat>Экран (4:3)</PresentationFormat>
  <Paragraphs>65</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Выполнила: ученица 5 «Б» класса Шуркина Ангелина Муниципального бюджетного общеобразовательного учреждения "Лицей физики, математики, информатики №40" при Ульяновском Государственном Университете Руководители:  учитель математики Гуськова А.Г,  учитель истории Тарасова Е.Г. 2017.  </vt:lpstr>
      <vt:lpstr>Цель: Сформировать знания об архитектуре Ульяновска</vt:lpstr>
      <vt:lpstr>Улица Льва  Толстого </vt:lpstr>
      <vt:lpstr>Слайд 4</vt:lpstr>
      <vt:lpstr>ДОМ КУПЦА И.М. КОСОЛАПОВА (Музей «Градостроительство и архитектура Симбирска-Ульяновска») —  улица Льва Толстого, 24 </vt:lpstr>
      <vt:lpstr>В 1877-1878 гг. в доме И.М. Косолапова жила семья Ульяновых. Это была последняя частная квартира Ульяновых. Почти девять лет они снимали помещения в частных домах. Эта квартира в доме  оказалась очень сырой. Родившаяся здесь Маняша очень часто болела. Поэтому Ульяновы торопились с покупкой дома.  В августе 1878 г. в жизни семьи произошло важное событие — Ульяновы переехали в собственный дом. </vt:lpstr>
      <vt:lpstr>ДОМ КУПЦА И.М. КОСОЛАПОВА (Музей «Градостроительство и архитектура Симбирска-Ульяновска») —  улица Льва Толстого, 24  </vt:lpstr>
      <vt:lpstr>ДОМ КУПЦА И.М. КОСОЛАПОВА (Музей «Градостроительство и архитектура Симбирска-Ульяновска») —  улица Льва Толстого, 24 </vt:lpstr>
      <vt:lpstr>ДОМ КУПЦА И.М. КОСОЛАПОВА (Музей «Градостроительство и архитектура Симбирска-Ульяновска») —  улица Льва Толстого, 24 </vt:lpstr>
      <vt:lpstr>ДОМ КУПЦА И.М. КОСОЛАПОВА (Музей «Градостроительство и архитектура Симбирска-Ульяновска») —  улица Льва Толстого, 24 </vt:lpstr>
      <vt:lpstr>ДОМ КУПЦА И.М. КОСОЛАПОВА (Музей «Градостроительство и архитектура Симбирска-Ульяновска») —  улица Льва Толстого, 24 </vt:lpstr>
      <vt:lpstr>ДОМ КУПЦА И.М. КОСОЛАПОВА (Музей «Градостроительство и архитектура Симбирска-Ульяновска») —  улица Льва Толстого, 24 </vt:lpstr>
      <vt:lpstr>ДОМ КУПЦА И.М. КОСОЛАПОВА (Музей «Градостроительство и архитектура Симбирска-Ульяновска») —  улица Льва Толстого, 24 </vt:lpstr>
      <vt:lpstr>ДОМ КУПЦА И.М. КОСОЛАПОВА (Музей «Градостроительство и архитектура Симбирска-Ульяновска») —  улица Льва Толстого, 24</vt:lpstr>
      <vt:lpstr>ДОМ КУПЦА И.М. КОСОЛАПОВА (Музей «Градостроительство и архитектура Симбирска-Ульяновска») —  улица Льва Толстого, 24</vt:lpstr>
      <vt:lpstr>ДОМ КУПЦА И.М. КОСОЛАПОВА (Музей «Градостроительство и архитектура Симбирска-Ульяновска») —  улица Льва Толстого, 24</vt:lpstr>
      <vt:lpstr>ВЫВОД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Шуркин</dc:creator>
  <cp:lastModifiedBy>SW</cp:lastModifiedBy>
  <cp:revision>59</cp:revision>
  <dcterms:created xsi:type="dcterms:W3CDTF">2015-12-05T06:58:58Z</dcterms:created>
  <dcterms:modified xsi:type="dcterms:W3CDTF">2017-01-01T09:42:13Z</dcterms:modified>
</cp:coreProperties>
</file>