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264" r:id="rId5"/>
    <p:sldId id="276" r:id="rId6"/>
    <p:sldId id="277" r:id="rId7"/>
    <p:sldId id="278" r:id="rId8"/>
    <p:sldId id="279" r:id="rId9"/>
    <p:sldId id="305" r:id="rId10"/>
    <p:sldId id="266" r:id="rId11"/>
    <p:sldId id="268" r:id="rId12"/>
    <p:sldId id="269" r:id="rId13"/>
    <p:sldId id="270" r:id="rId14"/>
    <p:sldId id="280" r:id="rId15"/>
    <p:sldId id="274" r:id="rId16"/>
    <p:sldId id="281" r:id="rId17"/>
    <p:sldId id="282" r:id="rId18"/>
    <p:sldId id="283" r:id="rId19"/>
    <p:sldId id="284" r:id="rId20"/>
    <p:sldId id="286" r:id="rId21"/>
    <p:sldId id="287" r:id="rId22"/>
    <p:sldId id="288" r:id="rId23"/>
    <p:sldId id="289" r:id="rId24"/>
    <p:sldId id="290" r:id="rId25"/>
    <p:sldId id="291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</p:sldIdLst>
  <p:sldSz cx="12188825" cy="6858000"/>
  <p:notesSz cx="6888163" cy="10021888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3" autoAdjust="0"/>
    <p:restoredTop sz="94660"/>
  </p:normalViewPr>
  <p:slideViewPr>
    <p:cSldViewPr showGuides="1">
      <p:cViewPr varScale="1">
        <p:scale>
          <a:sx n="69" d="100"/>
          <a:sy n="69" d="100"/>
        </p:scale>
        <p:origin x="-654" y="-1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3157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 rtl="0">
              <a:defRPr sz="13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 rtl="0">
              <a:defRPr sz="1300"/>
            </a:lvl1pPr>
          </a:lstStyle>
          <a:p>
            <a:pPr algn="r" rtl="0"/>
            <a:fld id="{8484CA07-C5E7-423F-8A89-CDEFB98BBBBD}" type="datetime1">
              <a:rPr lang="ru-RU" smtClean="0">
                <a:solidFill>
                  <a:schemeClr val="tx2"/>
                </a:solidFill>
              </a:rPr>
              <a:pPr algn="r" rtl="0"/>
              <a:t>01.01.2017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 rtl="0">
              <a:defRPr sz="13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 rtl="0">
              <a:defRPr sz="1300"/>
            </a:lvl1pPr>
          </a:lstStyle>
          <a:p>
            <a:pPr algn="r"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pPr algn="r" rtl="0"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 rtl="0">
              <a:defRPr sz="13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 rtl="0">
              <a:defRPr sz="1300">
                <a:solidFill>
                  <a:schemeClr val="tx2"/>
                </a:solidFill>
              </a:defRPr>
            </a:lvl1pPr>
          </a:lstStyle>
          <a:p>
            <a:fld id="{398E138F-070A-4ABE-8680-EE3B75046655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 rtl="0">
              <a:defRPr sz="13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 rtl="0">
              <a:defRPr sz="13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A54A38-064E-4FD3-ADDA-813D070CCDEC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043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96D35B-A72A-47CE-BC7F-8E47A98042F7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071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F05FC7-2B8E-409D-848C-109CED0920CB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352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54A55CC-0A00-4078-B471-E82144E029E5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933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29E139-3DCD-45B3-A256-BC4A45460039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28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E3CC68-AEAE-47A6-9F44-4FA6ECD045F6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676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F61297-96D5-47D9-A057-97E3A0064DBB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873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A3AD06-A2F7-42F2-8394-5FE48A31B1CA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807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E9F9B5-42A6-4D3C-A117-7204DD0BD50D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133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01.01.2017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2164" y="116632"/>
            <a:ext cx="8250841" cy="3182193"/>
          </a:xfrm>
        </p:spPr>
        <p:txBody>
          <a:bodyPr rtlCol="0"/>
          <a:lstStyle/>
          <a:p>
            <a:r>
              <a:rPr lang="ru-RU" dirty="0" smtClean="0"/>
              <a:t>Архитектура </a:t>
            </a:r>
            <a:r>
              <a:rPr lang="ru-RU" dirty="0"/>
              <a:t>улицы </a:t>
            </a:r>
            <a:r>
              <a:rPr lang="ru-RU" dirty="0" smtClean="0"/>
              <a:t>Льва Толстого</a:t>
            </a:r>
            <a:r>
              <a:rPr lang="ru-RU" dirty="0"/>
              <a:t>.              </a:t>
            </a:r>
            <a:r>
              <a:rPr lang="ru-RU" dirty="0" smtClean="0"/>
              <a:t>Главпочтамт.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2164" y="3861048"/>
            <a:ext cx="7848872" cy="2996952"/>
          </a:xfrm>
        </p:spPr>
        <p:txBody>
          <a:bodyPr rtlCol="0">
            <a:noAutofit/>
          </a:bodyPr>
          <a:lstStyle/>
          <a:p>
            <a:pPr algn="r"/>
            <a:r>
              <a:rPr lang="ru-RU" sz="1800" dirty="0"/>
              <a:t>Проект подготовили ученицы 5 класса «б</a:t>
            </a:r>
            <a:r>
              <a:rPr lang="ru-RU" sz="1800" dirty="0" smtClean="0"/>
              <a:t>»:</a:t>
            </a:r>
          </a:p>
          <a:p>
            <a:pPr algn="r"/>
            <a:r>
              <a:rPr lang="ru-RU" sz="1800" dirty="0" smtClean="0"/>
              <a:t>Лаптева Екатерина, </a:t>
            </a:r>
          </a:p>
          <a:p>
            <a:pPr algn="r"/>
            <a:r>
              <a:rPr lang="ru-RU" sz="1800" dirty="0" err="1" smtClean="0"/>
              <a:t>Абульханова</a:t>
            </a:r>
            <a:r>
              <a:rPr lang="ru-RU" sz="1800" dirty="0" smtClean="0"/>
              <a:t> </a:t>
            </a:r>
            <a:r>
              <a:rPr lang="ru-RU" sz="1800" dirty="0"/>
              <a:t>Диана, </a:t>
            </a:r>
          </a:p>
          <a:p>
            <a:pPr algn="r"/>
            <a:r>
              <a:rPr lang="ru-RU" sz="1800" dirty="0" err="1"/>
              <a:t>Зевахина</a:t>
            </a:r>
            <a:r>
              <a:rPr lang="ru-RU" sz="1800" dirty="0"/>
              <a:t> Анастасия</a:t>
            </a:r>
          </a:p>
          <a:p>
            <a:pPr algn="r"/>
            <a:endParaRPr lang="ru-RU" sz="1800" dirty="0" smtClean="0"/>
          </a:p>
          <a:p>
            <a:pPr algn="r"/>
            <a:r>
              <a:rPr lang="ru-RU" sz="1800" dirty="0" smtClean="0"/>
              <a:t>Преподаватели: </a:t>
            </a:r>
          </a:p>
          <a:p>
            <a:pPr algn="r"/>
            <a:r>
              <a:rPr lang="ru-RU" sz="1800" dirty="0" smtClean="0"/>
              <a:t>    </a:t>
            </a:r>
            <a:r>
              <a:rPr lang="ru-RU" sz="1800" dirty="0" err="1" smtClean="0"/>
              <a:t>Гуськова</a:t>
            </a:r>
            <a:r>
              <a:rPr lang="ru-RU" sz="1800" dirty="0" smtClean="0"/>
              <a:t> А.Г.  </a:t>
            </a:r>
          </a:p>
          <a:p>
            <a:pPr algn="r"/>
            <a:r>
              <a:rPr lang="ru-RU" sz="1800" dirty="0" smtClean="0"/>
              <a:t>Тарасова Е.Г.</a:t>
            </a:r>
          </a:p>
          <a:p>
            <a:pPr algn="ctr"/>
            <a:endParaRPr lang="ru-RU" sz="1800" dirty="0"/>
          </a:p>
          <a:p>
            <a:pPr algn="ctr"/>
            <a:r>
              <a:rPr lang="ru-RU" sz="1800" dirty="0" smtClean="0"/>
              <a:t> Ульяновск  2016г.</a:t>
            </a:r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214482"/>
              </p:ext>
            </p:extLst>
          </p:nvPr>
        </p:nvGraphicFramePr>
        <p:xfrm>
          <a:off x="4438228" y="188640"/>
          <a:ext cx="5328592" cy="457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32859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Лицей ФМИ № 40 при </a:t>
                      </a:r>
                      <a:r>
                        <a:rPr lang="ru-RU" dirty="0" err="1" smtClean="0"/>
                        <a:t>УлГУ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5034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7788" y="692696"/>
            <a:ext cx="6192688" cy="504056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Губернская управа была построена по специально разработанному проекту, который проводило Петербургское общество архитекторов. Из одиннадцати представленных проектов, лучшим был признан один – под необычным девизом «Мышь». Автор проекта был 25-летний студент Высшего художественного училища Академии художеств Александр Дмитриев. Впоследствии Дмитриев стал одним из лучших мастеров архитектуры. Он стал автором таких сооружений как Нахимовское военно-морское училище, Корабельный мост через Мойку напротив </a:t>
            </a:r>
            <a:r>
              <a:rPr lang="ru-RU" dirty="0" err="1"/>
              <a:t>Матисова</a:t>
            </a:r>
            <a:r>
              <a:rPr lang="ru-RU" dirty="0"/>
              <a:t> острова, Дворец культуры металлургов в Донецке, проекты типовых зданий для районов многолетней мерзлоты и многих других.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0556" y="1124744"/>
            <a:ext cx="445636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098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3812" y="692696"/>
            <a:ext cx="5544616" cy="489654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далеком 1902 году строительством руководил талантливый симбирский архитектор В.Л. Ивановский. Он украсил здание декоративными деталями: масками львов и гербами города Симбирска, фигурами атлантов в вестибюле, которые символизируют силу, могущество и волю. Главный вход здания был украшен фонарными кронштейнами в форме лебедей. К концу 1904 года все строительные работы были завершены и 17 (4 по новому стилю) января 1905 года в новое здание вошли первые посетители.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2484" y="908720"/>
            <a:ext cx="4982704" cy="416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068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795682" y="1124744"/>
            <a:ext cx="7890801" cy="3298825"/>
          </a:xfrm>
        </p:spPr>
        <p:txBody>
          <a:bodyPr/>
          <a:lstStyle/>
          <a:p>
            <a:r>
              <a:rPr lang="ru-RU" dirty="0"/>
              <a:t>История архитектурного здания главпочтамт.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130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7281359" cy="1397000"/>
          </a:xfrm>
        </p:spPr>
        <p:txBody>
          <a:bodyPr/>
          <a:lstStyle/>
          <a:p>
            <a:pPr algn="ctr"/>
            <a:r>
              <a:rPr lang="ru-RU" dirty="0"/>
              <a:t>История Симбирской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почтовой </a:t>
            </a:r>
            <a:r>
              <a:rPr lang="ru-RU" dirty="0"/>
              <a:t>конторы.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82453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После учреждения Симбирского наместничества в Симбирске открылась почтовая контора. По указу Екатерины II от 13 января 1782 года, были расписаны почтовые дороги и станции, установлена доставка эстафет и писем в соседние города и в столицу.</a:t>
            </a:r>
          </a:p>
          <a:p>
            <a:r>
              <a:rPr lang="ru-RU" dirty="0"/>
              <a:t>        Слово «почта» первоначально обозначало станцию для обмена почтовых лошадей или курьеров. В официальных документах слово появилось в 60-е годы XVII века.  Симбирская почтовая контора подчинялась Московскому почтамту. Всего в России сначала было два почтамта – Московский и Санкт-Петербургский. В апреле 1798 года было открыто прямое почтовое сообщение между Москвой и Симбирском.               </a:t>
            </a:r>
          </a:p>
          <a:p>
            <a:r>
              <a:rPr lang="ru-RU" dirty="0"/>
              <a:t>        27 января 1800 года в России было открыто еще 5 почтамтов. Симбирская почтовая контора стала подчиняться уже Тамбовскому почтамту. В Симбирске вначале было установлено 8 почтовых ящиков, из которых корреспонденция вынималась раз в сутки.  Почтовые конторы Симбирска в начале XX века перестали справляться с большими объемами почтовой корреспонденции. В результате в марте 1909 года начальник Главного Управления Почт и Телеграфов предложил владельцам аптекарских магазинов проводить почтовые операции. В результате появилась так называемая «аптекарская почта».  Первое здание почты располагалось на месте нынешнего здания драмтеатра.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2340" y="-17530"/>
            <a:ext cx="285927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565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796" y="548680"/>
            <a:ext cx="7704856" cy="617697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Для губернской почтовой конторы никогда не строилось специального помещения, контора размещалась в нанимаемых помещениях. В 1871 году на основании предписания почтового департамента предлагалось «установить в губернских и областных городах, где в том встречается надобность, городские почты, не увеличивая нынешний состав служащих».</a:t>
            </a:r>
          </a:p>
          <a:p>
            <a:r>
              <a:rPr lang="ru-RU" dirty="0"/>
              <a:t>        На заседании Симбирской городской думы от 9 июля 1871 г. по этому вопросу было принято решение: «Дума находит, что г. Симбирск, занимая большое пространство, не может иметь особенной нужды в учреждении городской почты, тем более, что на окраинах города и в особенности под горою живут люди бедные, не ведущие никакой переписки; но что действительно до того, нужна ли эта почты или не нужна, может указать только опыт ».   А поэтому вопросу Дума определила «Уведомить об этом г. управляющего почтовой частью Симбирской губернии и при этом объяснить, что по учреждению городской почты город не может принять на себя никаких издержек…».</a:t>
            </a:r>
          </a:p>
          <a:p>
            <a:r>
              <a:rPr lang="ru-RU" dirty="0"/>
              <a:t>         Однако 28 декабря 1871 года газета «Симбирские губернские ведомости» поместила информацию о начале действия с 22 декабря 1871 года городской почты в г. Симбирске.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1667" y="2390464"/>
            <a:ext cx="3273030" cy="24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092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Губернская управа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812" y="1700808"/>
            <a:ext cx="7632848" cy="44704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конце позапрошлого века встал вопрос о том, чтобы построить в Симбирске Губернскую Земскую управу.</a:t>
            </a:r>
          </a:p>
          <a:p>
            <a:r>
              <a:rPr lang="ru-RU" dirty="0"/>
              <a:t>         Губернская управа была построена по специально разработанному проекту, который проводило Петербургское общество архитекторов. Из одиннадцати представленных проектов, лучшим был признан один – под необычным девизом «Мышь». Автор проекта был 25-летний студент Высшего художественного училища Академии художеств Александр Дмитриев. Впоследствии Дмитриев стал одним из лучших мастеров архитектуры. Он стал автором таких сооружений как Нахимовское военно-морское училище, Корабельный мост через Мойку напротив </a:t>
            </a:r>
            <a:r>
              <a:rPr lang="ru-RU" dirty="0" err="1"/>
              <a:t>Матисова</a:t>
            </a:r>
            <a:r>
              <a:rPr lang="ru-RU" dirty="0"/>
              <a:t> острова, Дворец культуры металлургов в Донецке, проекты типовых зданий для районов многолетней мерзлоты и многих других.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6660" y="174639"/>
            <a:ext cx="3535986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111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7828" y="260648"/>
            <a:ext cx="10157354" cy="4470400"/>
          </a:xfrm>
        </p:spPr>
        <p:txBody>
          <a:bodyPr/>
          <a:lstStyle/>
          <a:p>
            <a:r>
              <a:rPr lang="ru-RU" dirty="0"/>
              <a:t>На первом этаже здания Губернской управы располагались дорожно-строительный отдел, сельскохозяйственный отдел, магазин, кустарная выставка, библиотека. На втором – приемная, дело -производительная, бухгалтерия, совещательная, столовая и касса. На третьем этаже был ветеринарный, страховой и операционный отделы, а также пенсионный фонд. Тут же находилась квартира смотрового.</a:t>
            </a:r>
          </a:p>
          <a:p>
            <a:r>
              <a:rPr lang="ru-RU" dirty="0"/>
              <a:t>    После октября 1917 года земские учреждения закрылись. В здании размещались Симбирский пролетарский университет, отдела </a:t>
            </a:r>
            <a:r>
              <a:rPr lang="ru-RU" dirty="0" err="1"/>
              <a:t>губисполкома</a:t>
            </a:r>
            <a:r>
              <a:rPr lang="ru-RU" dirty="0"/>
              <a:t>, редакции газет «Пролетарский путь» и «Красная жатва».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4612" y="4247731"/>
            <a:ext cx="4089965" cy="24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23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332656"/>
            <a:ext cx="6057223" cy="583954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Далее в здании Губернской земской управы кроме её отделов (строительного, сельскохозяйственного, ветеринарного, …), зала собраний, находились библиотека, кустарная выставка, магазин. После революции здесь размещались пролетарский университет, редакции газет, госучреждения. Эти учреждения в 1930 году были отселены, начался ремонт и в марте 1931 года последние отделы переехали в новое помещение. В этом же году все службы почтово-телеграфной конторы (Управление связи) переехали в здание главпочтамта на </a:t>
            </a:r>
            <a:r>
              <a:rPr lang="ru-RU" dirty="0" err="1"/>
              <a:t>ул.Л.Толстого</a:t>
            </a:r>
            <a:r>
              <a:rPr lang="ru-RU" dirty="0"/>
              <a:t>- Гончарова, которое действует и в настоящее время.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5919" y="1772816"/>
            <a:ext cx="4947051" cy="32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82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5860" y="476672"/>
            <a:ext cx="10157354" cy="4470400"/>
          </a:xfrm>
        </p:spPr>
        <p:txBody>
          <a:bodyPr/>
          <a:lstStyle/>
          <a:p>
            <a:r>
              <a:rPr lang="ru-RU" dirty="0"/>
              <a:t> Сегодня здание главпочтамта занимает нулевое отделение почтовой связи и управление почтовой связи Ульяновской области – филиал ФГУП «Почта России». В состав УФПС Ульяновской области входят 12 почтамтов и автобаза. Сегодня на благо Почты России в Ульяновской области работает почти 4.000 человек!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932" y="3024064"/>
            <a:ext cx="2952328" cy="3352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8388" y="3024064"/>
            <a:ext cx="4650040" cy="31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14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820" y="404664"/>
            <a:ext cx="7704856" cy="5983560"/>
          </a:xfrm>
        </p:spPr>
        <p:txBody>
          <a:bodyPr>
            <a:normAutofit/>
          </a:bodyPr>
          <a:lstStyle/>
          <a:p>
            <a:r>
              <a:rPr lang="ru-RU" dirty="0"/>
              <a:t> Остановимся подробнее на архитектуре здания. Прямо перед нами  возвеличивается  «Мышь».</a:t>
            </a:r>
          </a:p>
          <a:p>
            <a:r>
              <a:rPr lang="ru-RU" dirty="0"/>
              <a:t>        Именно так назывался проект здания молодого гражданского инженера А.И. Дмитриева, разработанный для Симбирской губернской земской управы и победивший из 11 проектов, представленных на конкурс в Петербургское общество архитекторов в 1902 году. В то время Дмитриев бы студентом высшего художественного училища Академии художеств, а впоследствии участвовал в разработке проекта Дворца культуры имени Горького в тогда еще Ленинграде в 1927 году.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70676" y="1756478"/>
            <a:ext cx="331651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05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Цель: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/>
              <a:t>Поиск местного своеобразия архитектуры улицы Льва Толстого  г. Ульяновска в условиях культурной глобализации.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118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844" y="620688"/>
            <a:ext cx="10157354" cy="4470400"/>
          </a:xfrm>
        </p:spPr>
        <p:txBody>
          <a:bodyPr/>
          <a:lstStyle/>
          <a:p>
            <a:r>
              <a:rPr lang="ru-RU" dirty="0"/>
              <a:t> Этому проекту комиссия дала следующую оценку, помещенную на страницах журнала «Зодчий» в 1902 году: «Проект как по композиции, так и по художественной отделке значительно выше всех предыдущих. Фасад простой и характерный. Общее расположение плана хорошее». Трехэтажное угловое здание почтамта было построено в 1905 году. В этом здании размещались дорожно-строительный, санитарный, сельскохозяйственный отделы, кустарная выставка, библиотека и ряд других служб. Был здесь и просторный двухсветный зал для земских собраний с хорами, расположенными в примыкающих сверху к залу помещениях треть.</a:t>
            </a:r>
          </a:p>
        </p:txBody>
      </p:sp>
    </p:spTree>
    <p:extLst>
      <p:ext uri="{BB962C8B-B14F-4D97-AF65-F5344CB8AC3E}">
        <p14:creationId xmlns:p14="http://schemas.microsoft.com/office/powerpoint/2010/main" xmlns="" val="195423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852" y="548680"/>
            <a:ext cx="10157354" cy="4470400"/>
          </a:xfrm>
        </p:spPr>
        <p:txBody>
          <a:bodyPr/>
          <a:lstStyle/>
          <a:p>
            <a:r>
              <a:rPr lang="ru-RU" dirty="0"/>
              <a:t>Наверняка, большинство из нас бывали внутри здания и помнят атлантов, фигуры которых украшают вестибюль и парадную лестницу здания. Их застывшие под тяжестью позы  как бы символизируют значимость и масштабность деятельности учреждения его этажа.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876" y="3284984"/>
            <a:ext cx="2231329" cy="2597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0276" y="3144763"/>
            <a:ext cx="2883658" cy="2877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9223" y="3144763"/>
            <a:ext cx="2847079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50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852" y="764704"/>
            <a:ext cx="10157354" cy="4470400"/>
          </a:xfrm>
        </p:spPr>
        <p:txBody>
          <a:bodyPr/>
          <a:lstStyle/>
          <a:p>
            <a:r>
              <a:rPr lang="ru-RU" dirty="0"/>
              <a:t>«Характерные для неоклассицизма массивные русты первого этажа и капители ионических пилястр дополняются негаснущей свежестью керамической плитки, которой облицованы стены верхних этажей», – описывают здание Борис </a:t>
            </a:r>
            <a:r>
              <a:rPr lang="ru-RU" dirty="0" err="1"/>
              <a:t>Аржанцев</a:t>
            </a:r>
            <a:r>
              <a:rPr lang="ru-RU" dirty="0"/>
              <a:t> и Марина </a:t>
            </a:r>
            <a:r>
              <a:rPr lang="ru-RU" dirty="0" err="1"/>
              <a:t>Митропольская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4052" y="2798099"/>
            <a:ext cx="5544616" cy="40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23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804" y="548680"/>
            <a:ext cx="6993327" cy="3383384"/>
          </a:xfrm>
        </p:spPr>
        <p:txBody>
          <a:bodyPr/>
          <a:lstStyle/>
          <a:p>
            <a:r>
              <a:rPr lang="ru-RU" dirty="0"/>
              <a:t> Представительность здания подчеркивают высокие окна второго этажа, обрамленные наличниками и высокими карнизами ,а также  львиные маски и герб города Симбирска на щите, повторяющиеся в верхней части здания.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876" y="3573016"/>
            <a:ext cx="4494326" cy="3219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4612" y="3573016"/>
            <a:ext cx="3888432" cy="3219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8668" y="169788"/>
            <a:ext cx="3601321" cy="316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39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812" y="510652"/>
            <a:ext cx="6705295" cy="4319488"/>
          </a:xfrm>
        </p:spPr>
        <p:txBody>
          <a:bodyPr>
            <a:normAutofit/>
          </a:bodyPr>
          <a:lstStyle/>
          <a:p>
            <a:r>
              <a:rPr lang="ru-RU" dirty="0"/>
              <a:t>Особе внимание привлекает раскрытая с трех сторон угловая центральная часть здания с главным входом, выполненная в форме пятигранного выступа с целью максимального освещения зала с овальным сводом и небольшим балконом на втором этаже.          </a:t>
            </a:r>
          </a:p>
          <a:p>
            <a:r>
              <a:rPr lang="ru-RU" dirty="0"/>
              <a:t>     Это лишь начало большой прогулки по городу, продолжение следует…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6580" y="2701828"/>
            <a:ext cx="4177617" cy="349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12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078188" y="1498601"/>
            <a:ext cx="7602769" cy="3298825"/>
          </a:xfrm>
        </p:spPr>
        <p:txBody>
          <a:bodyPr/>
          <a:lstStyle/>
          <a:p>
            <a:r>
              <a:rPr lang="ru-RU" dirty="0" smtClean="0"/>
              <a:t>Осевая симметрия в архитектурном здании </a:t>
            </a:r>
            <a:r>
              <a:rPr lang="ru-RU" dirty="0" err="1" smtClean="0"/>
              <a:t>главпчотамт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583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</a:t>
            </a:r>
            <a:r>
              <a:rPr lang="ru-RU" dirty="0"/>
              <a:t>такое симметрия?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701800"/>
            <a:ext cx="5697183" cy="4470400"/>
          </a:xfrm>
        </p:spPr>
        <p:txBody>
          <a:bodyPr/>
          <a:lstStyle/>
          <a:p>
            <a:r>
              <a:rPr lang="ru-RU" dirty="0"/>
              <a:t>Термин «симметрия» - соразмерность,  пропорциональность, одинаковость в расположении частей по отношению к плоскости или линии.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0556" y="1481602"/>
            <a:ext cx="4321172" cy="473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55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29326"/>
            <a:ext cx="10157354" cy="1397000"/>
          </a:xfrm>
        </p:spPr>
        <p:txBody>
          <a:bodyPr/>
          <a:lstStyle/>
          <a:p>
            <a:r>
              <a:rPr lang="ru-RU" dirty="0"/>
              <a:t>Что такое осевая симметрия?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804" y="1700808"/>
            <a:ext cx="9153567" cy="4470400"/>
          </a:xfrm>
        </p:spPr>
        <p:txBody>
          <a:bodyPr/>
          <a:lstStyle/>
          <a:p>
            <a:r>
              <a:rPr lang="ru-RU" dirty="0"/>
              <a:t>Две точки, лежащие на одном перпендикуляре к данной прямой по разные стороны и на одинаковом расстоянии от неё, называются симметричными относительно данной  прямой.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9678586"/>
              </p:ext>
            </p:extLst>
          </p:nvPr>
        </p:nvGraphicFramePr>
        <p:xfrm>
          <a:off x="693812" y="3645024"/>
          <a:ext cx="11233248" cy="822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23324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Прямая L – ось симметрии. AA1AA2 и A’ A’1A’2 называются симметричными.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2604" y="4581128"/>
            <a:ext cx="3603048" cy="2127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10633" y="0"/>
            <a:ext cx="2778192" cy="28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00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76200"/>
            <a:ext cx="11089232" cy="1264568"/>
          </a:xfrm>
        </p:spPr>
        <p:txBody>
          <a:bodyPr/>
          <a:lstStyle/>
          <a:p>
            <a:r>
              <a:rPr lang="ru-RU" dirty="0"/>
              <a:t>Где мы встречаемся с симметрией?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симметрией мы часто встречаемся в искусстве, архитектуре, технике, быту. В большинстве случаев симметричны относительно оси или центра узоры на коврах, тканях. Симметричны  многие детали механизмов.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8531" y="3691544"/>
            <a:ext cx="5334462" cy="2853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9115" y="3691544"/>
            <a:ext cx="416392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753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Мнения о </a:t>
            </a:r>
            <a:r>
              <a:rPr lang="ru-RU" dirty="0" smtClean="0"/>
              <a:t>симметрии.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701800"/>
            <a:ext cx="5841199" cy="475153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Леонардо да Винчи считал, что главную роль в картине играют пропорциональность и гармония, которые тесно связанны с симметрией.</a:t>
            </a:r>
          </a:p>
          <a:p>
            <a:r>
              <a:rPr lang="ru-RU" dirty="0"/>
              <a:t>    </a:t>
            </a:r>
            <a:r>
              <a:rPr lang="ru-RU" dirty="0" err="1"/>
              <a:t>Альберхт</a:t>
            </a:r>
            <a:r>
              <a:rPr lang="ru-RU" dirty="0"/>
              <a:t> Дюрер  утверждал, что каждый художник должен способы построения правильных симметричных фигур.</a:t>
            </a:r>
          </a:p>
          <a:p>
            <a:r>
              <a:rPr lang="ru-RU" dirty="0"/>
              <a:t>     «… быть прекрасным значит быть симметричным и соразмерным.» (Платон)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4572" y="1988840"/>
            <a:ext cx="1847248" cy="2950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66063" y="505618"/>
            <a:ext cx="1981372" cy="2450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85425" y="3695386"/>
            <a:ext cx="206062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4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- Выявить характерные черты архитектуры начала </a:t>
            </a:r>
            <a:r>
              <a:rPr lang="ru-RU" dirty="0" err="1"/>
              <a:t>хх</a:t>
            </a:r>
            <a:r>
              <a:rPr lang="ru-RU" dirty="0"/>
              <a:t> века, которыми славится улица Л. Толстого.</a:t>
            </a:r>
          </a:p>
          <a:p>
            <a:pPr marL="0" indent="0">
              <a:buNone/>
            </a:pPr>
            <a:r>
              <a:rPr lang="ru-RU" dirty="0"/>
              <a:t>- Познакомиться с работой  архитектора  А .Дмитриева  «Мышь» - зданием Главпочтамта. Раскрыть        художественную специфику и особенности выразительных средств архитектуры. </a:t>
            </a:r>
          </a:p>
          <a:p>
            <a:pPr marL="0" indent="0">
              <a:buNone/>
            </a:pPr>
            <a:r>
              <a:rPr lang="ru-RU" dirty="0"/>
              <a:t>- Выявить компоненты, составляющих культурное содержание места, событийно-историческую оболочку улицы.</a:t>
            </a:r>
          </a:p>
          <a:p>
            <a:pPr marL="0" indent="0">
              <a:buNone/>
            </a:pPr>
            <a:r>
              <a:rPr lang="ru-RU" dirty="0"/>
              <a:t>- Обосновать  присутствие  симметрии  в архитектурных сооружениях ,как приём  гармонизации восприятия  зданий. Определить вид симметрии.</a:t>
            </a:r>
          </a:p>
          <a:p>
            <a:pPr marL="0" indent="0">
              <a:buNone/>
            </a:pPr>
            <a:r>
              <a:rPr lang="ru-RU" dirty="0"/>
              <a:t>-Использовать </a:t>
            </a:r>
            <a:r>
              <a:rPr lang="ru-RU" dirty="0" err="1"/>
              <a:t>метапредметный</a:t>
            </a:r>
            <a:r>
              <a:rPr lang="ru-RU" dirty="0"/>
              <a:t>   подход при  </a:t>
            </a:r>
            <a:r>
              <a:rPr lang="ru-RU" dirty="0" err="1"/>
              <a:t>синтезации</a:t>
            </a:r>
            <a:r>
              <a:rPr lang="ru-RU" dirty="0"/>
              <a:t> знаний о родном крае  через интеграцию    и дополнение таких предметов,  как  история и геометрия.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47491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Симметрия в архитектуре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Архитектурные сооружения, созданные человеком, а большей своей части симметричны. </a:t>
            </a:r>
          </a:p>
          <a:p>
            <a:r>
              <a:rPr lang="ru-RU" dirty="0"/>
              <a:t>     Они приятны для глаза, их люди считают красивыми. В архитектуре осевая симметрия используется как средство выражения архитектурного замысла.</a:t>
            </a:r>
          </a:p>
        </p:txBody>
      </p:sp>
    </p:spTree>
    <p:extLst>
      <p:ext uri="{BB962C8B-B14F-4D97-AF65-F5344CB8AC3E}">
        <p14:creationId xmlns:p14="http://schemas.microsoft.com/office/powerpoint/2010/main" xmlns="" val="323214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991" y="1700808"/>
            <a:ext cx="9722672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9062" y="5332097"/>
            <a:ext cx="512108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651" y="5325896"/>
            <a:ext cx="518205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5981" y="4452056"/>
            <a:ext cx="518205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30516" y="4452056"/>
            <a:ext cx="591363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1866" y="2780928"/>
            <a:ext cx="841321" cy="64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6935" y="2780928"/>
            <a:ext cx="621846" cy="646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54252" y="3612892"/>
            <a:ext cx="591363" cy="646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46538" y="3626430"/>
            <a:ext cx="518205" cy="6462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5084" y="1990390"/>
            <a:ext cx="731583" cy="6462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13008" y="6199736"/>
            <a:ext cx="58526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18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Как мы видим , здание главпочтамта построено с учетом центрально –осевой симметрии- это симметрия относительно вертикальной оси , линии пересечения двух и более вертикальных плоскостей симметрии.</a:t>
            </a:r>
            <a:br>
              <a:rPr lang="ru-RU" dirty="0"/>
            </a:br>
            <a:r>
              <a:rPr lang="ru-RU" dirty="0"/>
              <a:t>Симметричные объекты имеют высокую степень целесообразности,  т.к. симметричные предметы обладают большей устойчивостью и равной функциональностью в разных направлениях, К тому же симметричность – признак красоты.</a:t>
            </a:r>
          </a:p>
        </p:txBody>
      </p:sp>
    </p:spTree>
    <p:extLst>
      <p:ext uri="{BB962C8B-B14F-4D97-AF65-F5344CB8AC3E}">
        <p14:creationId xmlns:p14="http://schemas.microsoft.com/office/powerpoint/2010/main" xmlns="" val="400990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Улица Льва Толстого в настоящее время демонстрирует то , что с  одной стороны, наш город продолжает оставаться вместилищем интернационального стиля и глобальных мотивов , а с другой стороны - сохраняются и оберегаются  уникальности национально - художественной культуры и местного колорита , воплощенные в архитектуре зданий улицы и городском дизайне .</a:t>
            </a:r>
          </a:p>
          <a:p>
            <a:r>
              <a:rPr lang="ru-RU" dirty="0"/>
              <a:t>     Архитектура –удивительная область человеческой деятельности. В ней тесно переплетены и строго уравновешены  техника, искусство, история и геометрия. Только соразмерное, гармоничное единство этих начал делает возводимое сооружение памятником архитектуры , неподвластным времени.</a:t>
            </a:r>
          </a:p>
        </p:txBody>
      </p:sp>
    </p:spTree>
    <p:extLst>
      <p:ext uri="{BB962C8B-B14F-4D97-AF65-F5344CB8AC3E}">
        <p14:creationId xmlns:p14="http://schemas.microsoft.com/office/powerpoint/2010/main" xmlns="" val="179482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Список Интернет </a:t>
            </a:r>
            <a:r>
              <a:rPr lang="ru-RU" dirty="0"/>
              <a:t>– </a:t>
            </a:r>
            <a:r>
              <a:rPr lang="ru-RU" dirty="0" smtClean="0"/>
              <a:t>ресурсов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литературы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аржанцев  Б.В. «Симбирский венок Пушкину и выдающиеся памятники истории и культуры города» </a:t>
            </a:r>
            <a:r>
              <a:rPr lang="ru-RU" dirty="0" err="1"/>
              <a:t>гуп</a:t>
            </a:r>
            <a:r>
              <a:rPr lang="ru-RU" dirty="0"/>
              <a:t> </a:t>
            </a:r>
            <a:r>
              <a:rPr lang="ru-RU" dirty="0" err="1"/>
              <a:t>ипк</a:t>
            </a:r>
            <a:r>
              <a:rPr lang="ru-RU" dirty="0"/>
              <a:t> </a:t>
            </a:r>
            <a:r>
              <a:rPr lang="ru-RU" dirty="0" err="1"/>
              <a:t>ул.дом</a:t>
            </a:r>
            <a:r>
              <a:rPr lang="ru-RU" dirty="0"/>
              <a:t> печати ,1997</a:t>
            </a:r>
            <a:br>
              <a:rPr lang="ru-RU" dirty="0"/>
            </a:br>
            <a:r>
              <a:rPr lang="ru-RU" dirty="0"/>
              <a:t>Аржанцев </a:t>
            </a:r>
            <a:r>
              <a:rPr lang="ru-RU" dirty="0" err="1"/>
              <a:t>б.в</a:t>
            </a:r>
            <a:r>
              <a:rPr lang="ru-RU" dirty="0"/>
              <a:t>. «архитектурно-исторические образы </a:t>
            </a:r>
            <a:r>
              <a:rPr lang="ru-RU" dirty="0" err="1"/>
              <a:t>симбирска</a:t>
            </a:r>
            <a:r>
              <a:rPr lang="ru-RU" dirty="0"/>
              <a:t>» </a:t>
            </a:r>
            <a:r>
              <a:rPr lang="ru-RU" dirty="0" err="1"/>
              <a:t>гуп</a:t>
            </a:r>
            <a:r>
              <a:rPr lang="ru-RU" dirty="0"/>
              <a:t> </a:t>
            </a:r>
            <a:r>
              <a:rPr lang="ru-RU" dirty="0" err="1"/>
              <a:t>ипк</a:t>
            </a:r>
            <a:r>
              <a:rPr lang="ru-RU" dirty="0"/>
              <a:t>, 2004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http://uliyanovsk.bezformata.ru</a:t>
            </a:r>
            <a:br>
              <a:rPr lang="en-US" dirty="0"/>
            </a:br>
            <a:r>
              <a:rPr lang="en-US" dirty="0"/>
              <a:t>http://ulgrad.ru</a:t>
            </a:r>
            <a:br>
              <a:rPr lang="en-US" dirty="0"/>
            </a:br>
            <a:r>
              <a:rPr lang="en-US" dirty="0"/>
              <a:t>http://wikimapia.org</a:t>
            </a:r>
            <a:br>
              <a:rPr lang="en-US" dirty="0"/>
            </a:br>
            <a:r>
              <a:rPr lang="en-US" dirty="0"/>
              <a:t>http://dic.academic.ru</a:t>
            </a:r>
            <a:br>
              <a:rPr lang="en-US" dirty="0"/>
            </a:br>
            <a:r>
              <a:rPr lang="en-US" dirty="0"/>
              <a:t>http://www.ulyanovskcity.ru</a:t>
            </a:r>
            <a:br>
              <a:rPr lang="en-US" dirty="0"/>
            </a:br>
            <a:r>
              <a:rPr lang="en-US" dirty="0"/>
              <a:t>http://www.ul.aif.ru</a:t>
            </a:r>
            <a:br>
              <a:rPr lang="en-US" dirty="0"/>
            </a:br>
            <a:r>
              <a:rPr lang="en-US" dirty="0"/>
              <a:t>http://pandia.ru</a:t>
            </a:r>
            <a:br>
              <a:rPr lang="en-US" dirty="0"/>
            </a:br>
            <a:r>
              <a:rPr lang="en-US" dirty="0"/>
              <a:t>https://sites.google.com</a:t>
            </a:r>
            <a:br>
              <a:rPr lang="en-US" dirty="0"/>
            </a:br>
            <a:r>
              <a:rPr lang="en-US" dirty="0"/>
              <a:t>https://infourok.ru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smtClean="0"/>
              <a:t>dok.opredelim.com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6620" y="3260470"/>
            <a:ext cx="3178360" cy="29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81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7309" y="620688"/>
            <a:ext cx="10157354" cy="5551512"/>
          </a:xfrm>
        </p:spPr>
        <p:txBody>
          <a:bodyPr rtlCol="0"/>
          <a:lstStyle/>
          <a:p>
            <a:pPr marL="0" indent="0">
              <a:buNone/>
            </a:pPr>
            <a:r>
              <a:rPr lang="ru-RU" sz="4400" dirty="0"/>
              <a:t>Объект исследования :</a:t>
            </a:r>
          </a:p>
          <a:p>
            <a:pPr marL="0" indent="0">
              <a:buNone/>
            </a:pPr>
            <a:r>
              <a:rPr lang="ru-RU" dirty="0"/>
              <a:t>Здание главпочтамта на улице Льва </a:t>
            </a:r>
            <a:r>
              <a:rPr lang="ru-RU" dirty="0" smtClean="0"/>
              <a:t>Толстого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sz="4400" dirty="0"/>
              <a:t>Предмет  исследования: </a:t>
            </a:r>
          </a:p>
          <a:p>
            <a:pPr marL="0" indent="0">
              <a:buNone/>
            </a:pPr>
            <a:r>
              <a:rPr lang="ru-RU" dirty="0"/>
              <a:t>История и геометрия в архитектуре 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6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dirty="0"/>
              <a:t>Вступление.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К сожалению, есть предпосылки к тому, что в скором времени Ульяновск будет перестраиваться, поэтому мы решили  рассказать о красоте, которая у нас еще осталась. Улицу </a:t>
            </a:r>
            <a:r>
              <a:rPr lang="ru-RU" dirty="0" err="1"/>
              <a:t>Л.Толстого</a:t>
            </a:r>
            <a:r>
              <a:rPr lang="ru-RU" dirty="0"/>
              <a:t> вроде как пока трогать не собираются, но начать мы решили именно с нее. Вот, например, здание Главпочтамта: в свое время этот проект обошел в конкурсе десяток других предложений, а назывался он «Мышь». Итак, предлагаем  прогуляться по ул. </a:t>
            </a:r>
            <a:r>
              <a:rPr lang="ru-RU" dirty="0" err="1"/>
              <a:t>Л.Толстого</a:t>
            </a:r>
            <a:r>
              <a:rPr lang="ru-RU" dirty="0"/>
              <a:t>, бывшей Покровской , поднять взгляды от земли и обратить внимание на интересные детали этого здания.</a:t>
            </a:r>
          </a:p>
          <a:p>
            <a:r>
              <a:rPr lang="ru-RU" dirty="0"/>
              <a:t>       Больше века назад торжественно распахнулись двери Симбирской губернской земской управы. Она располагалась в том самом здании, где сегодня трудятся работники почтовой связи.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0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34172" y="1498601"/>
            <a:ext cx="7746785" cy="3298825"/>
          </a:xfrm>
        </p:spPr>
        <p:txBody>
          <a:bodyPr/>
          <a:lstStyle/>
          <a:p>
            <a:r>
              <a:rPr lang="ru-RU" dirty="0" smtClean="0"/>
              <a:t>История улицы Льва Толстого.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657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улицы Льва Толстого.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центральной части города Ульяновска есть красивая, тихая улочка со множеством старинных зданий. С 1918 года по настоящее время эта улица носит имя Льва Толстого, который бывал в нашем городе 1869 году. Изначально ее именовали </a:t>
            </a:r>
            <a:r>
              <a:rPr lang="ru-RU" dirty="0" err="1"/>
              <a:t>Свияжской</a:t>
            </a:r>
            <a:r>
              <a:rPr lang="ru-RU" dirty="0"/>
              <a:t>, с середины 19 века – Покровской, по названию Покровского монастыря.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8468" y="4077072"/>
            <a:ext cx="5096698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69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17309" y="836712"/>
            <a:ext cx="10157354" cy="533548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Здесь видели волков - в одной из газет тех времён писали о том, что в два часа ночи были замечены два волка с добычей, которые шли по улице со стороны </a:t>
            </a:r>
            <a:r>
              <a:rPr lang="ru-RU" dirty="0" err="1"/>
              <a:t>Свияги</a:t>
            </a:r>
            <a:r>
              <a:rPr lang="ru-RU" dirty="0"/>
              <a:t>: они скрылись в одной из боковых улиц. На этой улице были построены первые городские небоскребы - в 1930-е годы они были построены для служащих Володарского завода. Между этими домами находится небольшой сквер, раньше здесь был фонтан. Существует легенда о том, что от этих домов ведут три подземных хода: напротив – к зданию, в котором сейчас располагается </a:t>
            </a:r>
            <a:r>
              <a:rPr lang="ru-RU" dirty="0" err="1"/>
              <a:t>УлГУ</a:t>
            </a:r>
            <a:r>
              <a:rPr lang="ru-RU" dirty="0"/>
              <a:t>, к угловому зданию (сейчас там Епархия), третий ход вел к </a:t>
            </a:r>
            <a:r>
              <a:rPr lang="ru-RU" dirty="0" err="1"/>
              <a:t>Свияге</a:t>
            </a:r>
            <a:r>
              <a:rPr lang="ru-RU" dirty="0"/>
              <a:t>.</a:t>
            </a:r>
          </a:p>
          <a:p>
            <a:r>
              <a:rPr lang="ru-RU" dirty="0"/>
              <a:t> Вообще же эти места считались нехорошими, </a:t>
            </a:r>
            <a:r>
              <a:rPr lang="ru-RU" dirty="0" err="1"/>
              <a:t>симбиряне</a:t>
            </a:r>
            <a:r>
              <a:rPr lang="ru-RU" dirty="0"/>
              <a:t> называли эту часть города «нехороший угол» и обходили его стороной. Начиналась улица от Соборной площади (площадь Ленина) и заканчивалась у реки </a:t>
            </a:r>
            <a:r>
              <a:rPr lang="ru-RU" dirty="0" err="1"/>
              <a:t>Свияги</a:t>
            </a:r>
            <a:r>
              <a:rPr lang="ru-RU" dirty="0"/>
              <a:t>. В этой части города жили мещане. Место у </a:t>
            </a:r>
            <a:r>
              <a:rPr lang="ru-RU" dirty="0" err="1"/>
              <a:t>Свияги</a:t>
            </a:r>
            <a:r>
              <a:rPr lang="ru-RU" dirty="0"/>
              <a:t> было нелюдимым. Там стирали, оттуда, кстати, и брали питьевую воду.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694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25860" y="764704"/>
            <a:ext cx="10157354" cy="4470400"/>
          </a:xfrm>
        </p:spPr>
        <p:txBody>
          <a:bodyPr/>
          <a:lstStyle/>
          <a:p>
            <a:r>
              <a:rPr lang="ru-RU" dirty="0"/>
              <a:t>Сейчас улица Льва Толстого по праву считается одной из красивейших улиц центральной части города Ульяновска благодаря расположенным здесь тенистым паркам и скверам, многочисленным домам с многовековой историей. Первый дом, который нас встречает на улице Льва Толстого, – Главпочтамт. Ранее в этом здании располагалась Симбирская  губернская земская управа.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092" y="3573016"/>
            <a:ext cx="5244510" cy="274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394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ниги в формате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412013_TF02787940_TF02787940.potx" id="{BDCEC835-C025-45C0-8AD5-9D778732CF6A}" vid="{4E9A813A-BC9F-4772-8185-0F17D630CF68}"/>
    </a:ext>
  </a:extLst>
</a:theme>
</file>

<file path=ppt/theme/theme2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со стопкой книг на голубом фоне (широкоэкранный формат)</Template>
  <TotalTime>0</TotalTime>
  <Words>2156</Words>
  <Application>Microsoft Office PowerPoint</Application>
  <PresentationFormat>Произвольный</PresentationFormat>
  <Paragraphs>80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Книги в формате 16 x 9</vt:lpstr>
      <vt:lpstr>Архитектура улицы Льва Толстого.              Главпочтамт.</vt:lpstr>
      <vt:lpstr>Цель:</vt:lpstr>
      <vt:lpstr>Задачи:</vt:lpstr>
      <vt:lpstr>Слайд 4</vt:lpstr>
      <vt:lpstr>Вступление.</vt:lpstr>
      <vt:lpstr>История улицы Льва Толстого.</vt:lpstr>
      <vt:lpstr>История улицы Льва Толстого.</vt:lpstr>
      <vt:lpstr>Слайд 8</vt:lpstr>
      <vt:lpstr>Слайд 9</vt:lpstr>
      <vt:lpstr>Слайд 10</vt:lpstr>
      <vt:lpstr>Слайд 11</vt:lpstr>
      <vt:lpstr>История архитектурного здания главпочтамт.</vt:lpstr>
      <vt:lpstr>История Симбирской  почтовой конторы.</vt:lpstr>
      <vt:lpstr>Слайд 14</vt:lpstr>
      <vt:lpstr>Губернская управа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Осевая симметрия в архитектурном здании главпчотамт.</vt:lpstr>
      <vt:lpstr>Что такое симметрия?</vt:lpstr>
      <vt:lpstr>Что такое осевая симметрия?</vt:lpstr>
      <vt:lpstr>Где мы встречаемся с симметрией?</vt:lpstr>
      <vt:lpstr>Мнения о симметрии.</vt:lpstr>
      <vt:lpstr>Симметрия в архитектуре</vt:lpstr>
      <vt:lpstr>Слайд 31</vt:lpstr>
      <vt:lpstr>Слайд 32</vt:lpstr>
      <vt:lpstr>ВЫВОД:</vt:lpstr>
      <vt:lpstr>Список Интернет – ресурсов и литературы: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2016-12-10T18:33:53Z</dcterms:created>
  <dcterms:modified xsi:type="dcterms:W3CDTF">2017-01-01T10:39:15Z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