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6" r:id="rId3"/>
    <p:sldId id="270" r:id="rId4"/>
    <p:sldId id="267" r:id="rId5"/>
    <p:sldId id="257" r:id="rId6"/>
    <p:sldId id="262" r:id="rId7"/>
    <p:sldId id="259" r:id="rId8"/>
    <p:sldId id="260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58B562B-3B17-419F-B54C-E48AF9E6A22D}" type="datetimeFigureOut">
              <a:rPr lang="ru-RU" smtClean="0"/>
              <a:pPr/>
              <a:t>05.09.2015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BC2BA4-0A3F-484D-9744-B33F190C9F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562B-3B17-419F-B54C-E48AF9E6A22D}" type="datetimeFigureOut">
              <a:rPr lang="ru-RU" smtClean="0"/>
              <a:pPr/>
              <a:t>05.09.2015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2BA4-0A3F-484D-9744-B33F190C9F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58B562B-3B17-419F-B54C-E48AF9E6A22D}" type="datetimeFigureOut">
              <a:rPr lang="ru-RU" smtClean="0"/>
              <a:pPr/>
              <a:t>05.09.2015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6BC2BA4-0A3F-484D-9744-B33F190C9F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562B-3B17-419F-B54C-E48AF9E6A22D}" type="datetimeFigureOut">
              <a:rPr lang="ru-RU" smtClean="0"/>
              <a:pPr/>
              <a:t>05.09.2015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BC2BA4-0A3F-484D-9744-B33F190C9F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562B-3B17-419F-B54C-E48AF9E6A22D}" type="datetimeFigureOut">
              <a:rPr lang="ru-RU" smtClean="0"/>
              <a:pPr/>
              <a:t>05.09.2015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6BC2BA4-0A3F-484D-9744-B33F190C9F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58B562B-3B17-419F-B54C-E48AF9E6A22D}" type="datetimeFigureOut">
              <a:rPr lang="ru-RU" smtClean="0"/>
              <a:pPr/>
              <a:t>05.09.2015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6BC2BA4-0A3F-484D-9744-B33F190C9F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58B562B-3B17-419F-B54C-E48AF9E6A22D}" type="datetimeFigureOut">
              <a:rPr lang="ru-RU" smtClean="0"/>
              <a:pPr/>
              <a:t>05.09.2015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6BC2BA4-0A3F-484D-9744-B33F190C9F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562B-3B17-419F-B54C-E48AF9E6A22D}" type="datetimeFigureOut">
              <a:rPr lang="ru-RU" smtClean="0"/>
              <a:pPr/>
              <a:t>05.09.2015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BC2BA4-0A3F-484D-9744-B33F190C9F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562B-3B17-419F-B54C-E48AF9E6A22D}" type="datetimeFigureOut">
              <a:rPr lang="ru-RU" smtClean="0"/>
              <a:pPr/>
              <a:t>05.09.2015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BC2BA4-0A3F-484D-9744-B33F190C9F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562B-3B17-419F-B54C-E48AF9E6A22D}" type="datetimeFigureOut">
              <a:rPr lang="ru-RU" smtClean="0"/>
              <a:pPr/>
              <a:t>05.09.2015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BC2BA4-0A3F-484D-9744-B33F190C9F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58B562B-3B17-419F-B54C-E48AF9E6A22D}" type="datetimeFigureOut">
              <a:rPr lang="ru-RU" smtClean="0"/>
              <a:pPr/>
              <a:t>05.09.2015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6BC2BA4-0A3F-484D-9744-B33F190C9F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8B562B-3B17-419F-B54C-E48AF9E6A22D}" type="datetimeFigureOut">
              <a:rPr lang="ru-RU" smtClean="0"/>
              <a:pPr/>
              <a:t>05.09.2015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BC2BA4-0A3F-484D-9744-B33F190C9F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714752"/>
            <a:ext cx="6858000" cy="990600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ЗДОРОВЬЕСБЕРЕгающие </a:t>
            </a:r>
            <a:r>
              <a:rPr lang="en-US" sz="2400" i="1" dirty="0" smtClean="0"/>
              <a:t> </a:t>
            </a:r>
            <a:r>
              <a:rPr lang="ru-RU" sz="2400" i="1" dirty="0" smtClean="0"/>
              <a:t>ТЕХНОЛОГИИ В МОЕЙ РАБОТЕ С ДЕТЬМИ</a:t>
            </a:r>
            <a:r>
              <a:rPr lang="en-US" sz="2400" i="1" dirty="0" smtClean="0"/>
              <a:t> </a:t>
            </a:r>
            <a:r>
              <a:rPr lang="ru-RU" sz="2400" i="1" dirty="0" smtClean="0"/>
              <a:t>с речевыми нарушениями.</a:t>
            </a:r>
            <a:endParaRPr lang="ru-RU" sz="2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600" b="1" i="1" dirty="0" smtClean="0"/>
              <a:t>УЧИТЕЛЬ – ЛОГОПЕД:</a:t>
            </a:r>
          </a:p>
          <a:p>
            <a:r>
              <a:rPr lang="ru-RU" sz="1600" b="1" i="1" dirty="0" smtClean="0"/>
              <a:t>ДЕМЕНТЬЕВА Н.А.</a:t>
            </a:r>
            <a:endParaRPr lang="ru-RU" sz="1600" b="1" i="1" dirty="0"/>
          </a:p>
        </p:txBody>
      </p:sp>
      <p:pic>
        <p:nvPicPr>
          <p:cNvPr id="4" name="Picture 2" descr="C:\Documents and Settings\Admin\Рабочий стол\аттестация\ruk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285992"/>
            <a:ext cx="1416628" cy="1428145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аттестация\morning-gym_s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14422"/>
            <a:ext cx="1762129" cy="1318072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аттестация\IMG_16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857496"/>
            <a:ext cx="1643074" cy="924989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Мама - самое дорогое слово на земле\1281009707_trulyal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643050"/>
            <a:ext cx="1857388" cy="196594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28926" y="428604"/>
            <a:ext cx="335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П Р Е З Е Н Т А Ц И Я</a:t>
            </a:r>
            <a:endParaRPr lang="ru-RU" sz="2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12648" y="-428652"/>
            <a:ext cx="8153400" cy="14287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200" dirty="0" smtClean="0">
                <a:solidFill>
                  <a:srgbClr val="C00000"/>
                </a:solidFill>
                <a:latin typeface="Constantia" pitchFamily="18" charset="0"/>
              </a:rPr>
              <a:t>Массаж спины «Свинки» </a:t>
            </a:r>
            <a:r>
              <a:rPr lang="ru-RU" sz="1200" dirty="0" smtClean="0">
                <a:latin typeface="Constantia" pitchFamily="18" charset="0"/>
              </a:rPr>
              <a:t/>
            </a:r>
            <a:br>
              <a:rPr lang="ru-RU" sz="1200" dirty="0" smtClean="0">
                <a:latin typeface="Constantia" pitchFamily="18" charset="0"/>
              </a:rPr>
            </a:br>
            <a:r>
              <a:rPr lang="ru-RU" sz="1200" dirty="0" smtClean="0">
                <a:latin typeface="Constantia" pitchFamily="18" charset="0"/>
                <a:cs typeface="Times New Roman" pitchFamily="18" charset="0"/>
              </a:rPr>
              <a:t>Как на пишущей машинке две хорошенькие свинки (дети легко похлопывают по спине) </a:t>
            </a:r>
            <a:br>
              <a:rPr lang="ru-RU" sz="1200" dirty="0" smtClean="0">
                <a:latin typeface="Constantia" pitchFamily="18" charset="0"/>
                <a:cs typeface="Times New Roman" pitchFamily="18" charset="0"/>
              </a:rPr>
            </a:br>
            <a:r>
              <a:rPr lang="ru-RU" sz="1200" dirty="0" smtClean="0">
                <a:latin typeface="Constantia" pitchFamily="18" charset="0"/>
                <a:cs typeface="Times New Roman" pitchFamily="18" charset="0"/>
              </a:rPr>
              <a:t>Всё постукивают, всё похрюкивают:</a:t>
            </a:r>
            <a:br>
              <a:rPr lang="ru-RU" sz="1200" dirty="0" smtClean="0">
                <a:latin typeface="Constantia" pitchFamily="18" charset="0"/>
                <a:cs typeface="Times New Roman" pitchFamily="18" charset="0"/>
              </a:rPr>
            </a:br>
            <a:r>
              <a:rPr lang="ru-RU" sz="1200" dirty="0" smtClean="0">
                <a:latin typeface="Constantia" pitchFamily="18" charset="0"/>
                <a:cs typeface="Times New Roman" pitchFamily="18" charset="0"/>
              </a:rPr>
              <a:t>Туки-туки-туки-тук! (поколачивать кулачками, постукивать пальчиками.)</a:t>
            </a:r>
            <a:br>
              <a:rPr lang="ru-RU" sz="1200" dirty="0" smtClean="0">
                <a:latin typeface="Constantia" pitchFamily="18" charset="0"/>
                <a:cs typeface="Times New Roman" pitchFamily="18" charset="0"/>
              </a:rPr>
            </a:br>
            <a:r>
              <a:rPr lang="ru-RU" sz="1200" dirty="0" smtClean="0">
                <a:latin typeface="Constantia" pitchFamily="18" charset="0"/>
                <a:cs typeface="Times New Roman" pitchFamily="18" charset="0"/>
              </a:rPr>
              <a:t>Хрюки-хрюки-хрюки-хрюу! (поглаживают ладонями</a:t>
            </a:r>
          </a:p>
          <a:p>
            <a:pPr algn="ctr">
              <a:buNone/>
            </a:pPr>
            <a:r>
              <a:rPr lang="ru-RU" sz="1200" dirty="0" smtClean="0">
                <a:solidFill>
                  <a:srgbClr val="C00000"/>
                </a:solidFill>
                <a:latin typeface="Constantia" pitchFamily="18" charset="0"/>
              </a:rPr>
              <a:t>Массаж биологически активных точек.</a:t>
            </a:r>
            <a:br>
              <a:rPr lang="ru-RU" sz="1200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Constantia" pitchFamily="18" charset="0"/>
              </a:rPr>
              <a:t>«Солнышко»</a:t>
            </a:r>
            <a:r>
              <a:rPr lang="ru-RU" sz="1200" dirty="0" smtClean="0">
                <a:latin typeface="Constantia" pitchFamily="18" charset="0"/>
              </a:rPr>
              <a:t/>
            </a:r>
            <a:br>
              <a:rPr lang="ru-RU" sz="1200" dirty="0" smtClean="0">
                <a:latin typeface="Constantia" pitchFamily="18" charset="0"/>
              </a:rPr>
            </a:br>
            <a:r>
              <a:rPr lang="ru-RU" sz="1200" dirty="0" smtClean="0">
                <a:latin typeface="Constantia" pitchFamily="18" charset="0"/>
                <a:cs typeface="Times New Roman" pitchFamily="18" charset="0"/>
              </a:rPr>
              <a:t>Солнце утром рано встало, (Поднять руки вверх, потянуться.)</a:t>
            </a:r>
            <a:br>
              <a:rPr lang="ru-RU" sz="1200" dirty="0" smtClean="0">
                <a:latin typeface="Constantia" pitchFamily="18" charset="0"/>
                <a:cs typeface="Times New Roman" pitchFamily="18" charset="0"/>
              </a:rPr>
            </a:br>
            <a:r>
              <a:rPr lang="ru-RU" sz="1200" dirty="0" smtClean="0">
                <a:latin typeface="Constantia" pitchFamily="18" charset="0"/>
                <a:cs typeface="Times New Roman" pitchFamily="18" charset="0"/>
              </a:rPr>
              <a:t>Всех детишек приласкало. (Делают руками фонарики.)</a:t>
            </a:r>
            <a:br>
              <a:rPr lang="ru-RU" sz="1200" dirty="0" smtClean="0">
                <a:latin typeface="Constantia" pitchFamily="18" charset="0"/>
                <a:cs typeface="Times New Roman" pitchFamily="18" charset="0"/>
              </a:rPr>
            </a:br>
            <a:r>
              <a:rPr lang="ru-RU" sz="1200" dirty="0" smtClean="0">
                <a:latin typeface="Constantia" pitchFamily="18" charset="0"/>
                <a:cs typeface="Times New Roman" pitchFamily="18" charset="0"/>
              </a:rPr>
              <a:t>Гладит грудку,    (Массируют «дорожку» на груди снизу вверх.)</a:t>
            </a:r>
            <a:br>
              <a:rPr lang="ru-RU" sz="1200" dirty="0" smtClean="0">
                <a:latin typeface="Constantia" pitchFamily="18" charset="0"/>
                <a:cs typeface="Times New Roman" pitchFamily="18" charset="0"/>
              </a:rPr>
            </a:br>
            <a:r>
              <a:rPr lang="ru-RU" sz="1200" dirty="0" smtClean="0">
                <a:latin typeface="Constantia" pitchFamily="18" charset="0"/>
                <a:cs typeface="Times New Roman" pitchFamily="18" charset="0"/>
              </a:rPr>
              <a:t>Гладит шейку,   (Поглаживают шею большими пальцами сверху вниз.)</a:t>
            </a:r>
            <a:br>
              <a:rPr lang="ru-RU" sz="1200" dirty="0" smtClean="0">
                <a:latin typeface="Constantia" pitchFamily="18" charset="0"/>
                <a:cs typeface="Times New Roman" pitchFamily="18" charset="0"/>
              </a:rPr>
            </a:br>
            <a:r>
              <a:rPr lang="ru-RU" sz="1200" dirty="0" smtClean="0">
                <a:latin typeface="Constantia" pitchFamily="18" charset="0"/>
                <a:cs typeface="Times New Roman" pitchFamily="18" charset="0"/>
              </a:rPr>
              <a:t>Гладит носик,   (Кулачками растирают крылья носа.)</a:t>
            </a:r>
            <a:br>
              <a:rPr lang="ru-RU" sz="1200" dirty="0" smtClean="0">
                <a:latin typeface="Constantia" pitchFamily="18" charset="0"/>
                <a:cs typeface="Times New Roman" pitchFamily="18" charset="0"/>
              </a:rPr>
            </a:br>
            <a:r>
              <a:rPr lang="ru-RU" sz="1200" dirty="0" smtClean="0">
                <a:latin typeface="Constantia" pitchFamily="18" charset="0"/>
                <a:cs typeface="Times New Roman" pitchFamily="18" charset="0"/>
              </a:rPr>
              <a:t>Гладит лоб,       (Проводить пальцами от середины к вискам.)</a:t>
            </a:r>
            <a:br>
              <a:rPr lang="ru-RU" sz="1200" dirty="0" smtClean="0">
                <a:latin typeface="Constantia" pitchFamily="18" charset="0"/>
                <a:cs typeface="Times New Roman" pitchFamily="18" charset="0"/>
              </a:rPr>
            </a:br>
            <a:r>
              <a:rPr lang="ru-RU" sz="1200" dirty="0" smtClean="0">
                <a:latin typeface="Constantia" pitchFamily="18" charset="0"/>
                <a:cs typeface="Times New Roman" pitchFamily="18" charset="0"/>
              </a:rPr>
              <a:t>Гладит ушки,     (Растирают ладонями уши.)</a:t>
            </a:r>
            <a:br>
              <a:rPr lang="ru-RU" sz="1200" dirty="0" smtClean="0">
                <a:latin typeface="Constantia" pitchFamily="18" charset="0"/>
                <a:cs typeface="Times New Roman" pitchFamily="18" charset="0"/>
              </a:rPr>
            </a:br>
            <a:r>
              <a:rPr lang="ru-RU" sz="1200" dirty="0" smtClean="0">
                <a:latin typeface="Constantia" pitchFamily="18" charset="0"/>
                <a:cs typeface="Times New Roman" pitchFamily="18" charset="0"/>
              </a:rPr>
              <a:t>Гладит ручки,     (Растирают ладони.)</a:t>
            </a:r>
            <a:br>
              <a:rPr lang="ru-RU" sz="1200" dirty="0" smtClean="0">
                <a:latin typeface="Constantia" pitchFamily="18" charset="0"/>
                <a:cs typeface="Times New Roman" pitchFamily="18" charset="0"/>
              </a:rPr>
            </a:br>
            <a:r>
              <a:rPr lang="ru-RU" sz="1200" dirty="0" smtClean="0">
                <a:latin typeface="Constantia" pitchFamily="18" charset="0"/>
                <a:cs typeface="Times New Roman" pitchFamily="18" charset="0"/>
              </a:rPr>
              <a:t>Загорают дети – вот! (Поднимают руки вверх.) </a:t>
            </a:r>
          </a:p>
          <a:p>
            <a:pPr algn="ctr">
              <a:buNone/>
            </a:pPr>
            <a:endParaRPr lang="ru-RU" sz="1200" dirty="0" smtClean="0">
              <a:latin typeface="Constantia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«Чебурашка»</a:t>
            </a:r>
            <a:endParaRPr lang="ru-RU" sz="1200" dirty="0" smtClean="0">
              <a:solidFill>
                <a:srgbClr val="C00000"/>
              </a:solidFill>
              <a:latin typeface="Constantia" pitchFamily="18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Сидя по-турецки. </a:t>
            </a:r>
            <a:endParaRPr lang="ru-RU" sz="1200" dirty="0" smtClean="0">
              <a:latin typeface="Constantia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«Представим, что мы превратились в доброго, забавного Чебурашку.  Нежно поглаживаем ушные раковины по краям, снаружи, а затем по бороздкам внутри. Растираем пальчиками за ушами. Ласково оттягиваем ушки вверх и вниз, а затем в стороны. А теперь поглаживаем пальчиками вокруг основания ушек.</a:t>
            </a:r>
            <a:endParaRPr lang="ru-RU" sz="1200" dirty="0" smtClean="0">
              <a:latin typeface="Constantia" pitchFamily="18" charset="0"/>
              <a:cs typeface="Times New Roman" pitchFamily="18" charset="0"/>
            </a:endParaRPr>
          </a:p>
          <a:p>
            <a:pPr algn="ctr"/>
            <a:endParaRPr lang="ru-RU" sz="1200" dirty="0"/>
          </a:p>
        </p:txBody>
      </p:sp>
      <p:pic>
        <p:nvPicPr>
          <p:cNvPr id="20482" name="Picture 2" descr="C:\Documents and Settings\Admin\Рабочий стол\аттестация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5643578"/>
            <a:ext cx="1104900" cy="914400"/>
          </a:xfrm>
          <a:prstGeom prst="rect">
            <a:avLst/>
          </a:prstGeom>
          <a:noFill/>
        </p:spPr>
      </p:pic>
      <p:pic>
        <p:nvPicPr>
          <p:cNvPr id="20483" name="Picture 3" descr="C:\Documents and Settings\Admin\Рабочий стол\аттестация\1181177893_sw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1000132" cy="964572"/>
          </a:xfrm>
          <a:prstGeom prst="rect">
            <a:avLst/>
          </a:prstGeom>
          <a:noFill/>
        </p:spPr>
      </p:pic>
      <p:pic>
        <p:nvPicPr>
          <p:cNvPr id="20484" name="Picture 4" descr="C:\Documents and Settings\Admin\Рабочий стол\аттестация\sunsh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429000"/>
            <a:ext cx="1267971" cy="12115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488" y="571480"/>
            <a:ext cx="401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ИГРАЕМ И ЗДОРОВЬЕ СБЕРЕГАЕМ!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2643182"/>
            <a:ext cx="597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Constantia" pitchFamily="18" charset="0"/>
              </a:rPr>
              <a:t>СПАСИБО ЗА ВНИМАНИЕ</a:t>
            </a:r>
            <a:endParaRPr lang="ru-RU" sz="3600" dirty="0">
              <a:latin typeface="Constantia" pitchFamily="18" charset="0"/>
            </a:endParaRPr>
          </a:p>
        </p:txBody>
      </p:sp>
      <p:pic>
        <p:nvPicPr>
          <p:cNvPr id="1026" name="Picture 2" descr="C:\Users\михаил\Desktop\f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357562"/>
            <a:ext cx="3857652" cy="1982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аттестация\IMG_16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012" y="6858000"/>
            <a:ext cx="118925" cy="71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357167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ЗДОРОВЬЕСБЕРЕГАЮЩИЕ ТЕХНОЛОГИИ.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</a:br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  <a:p>
            <a:pPr algn="ctr"/>
            <a:endParaRPr lang="ru-RU" sz="2800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643174" y="3071810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" name="Picture 6" descr="C:\Documents and Settings\Admin\Рабочий стол\аттестация\globu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1000108"/>
            <a:ext cx="1571620" cy="1225546"/>
          </a:xfrm>
          <a:prstGeom prst="rect">
            <a:avLst/>
          </a:prstGeom>
          <a:noFill/>
        </p:spPr>
      </p:pic>
      <p:sp>
        <p:nvSpPr>
          <p:cNvPr id="3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28575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1472" y="1643050"/>
            <a:ext cx="7436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Это целостная система воспитательно-оздоровительных, коррекционных и профилактических мероприятий,</a:t>
            </a:r>
            <a:endParaRPr lang="en-US" dirty="0" smtClean="0">
              <a:latin typeface="Constantia" pitchFamily="18" charset="0"/>
            </a:endParaRPr>
          </a:p>
          <a:p>
            <a:r>
              <a:rPr lang="ru-RU" dirty="0" smtClean="0">
                <a:latin typeface="Constantia" pitchFamily="18" charset="0"/>
              </a:rPr>
              <a:t> которые осуществляются в процессе взаимодействия ребенка и педагога. </a:t>
            </a:r>
          </a:p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71472" y="2928934"/>
            <a:ext cx="8420254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Ребенку важно создать гармонию физического, психического и нравственного</a:t>
            </a:r>
          </a:p>
          <a:p>
            <a:r>
              <a:rPr lang="ru-RU" dirty="0" smtClean="0">
                <a:latin typeface="Constantia" pitchFamily="18" charset="0"/>
              </a:rPr>
              <a:t> здоровья. Тогда у ребенка появляется возможность самореализоваться,</a:t>
            </a:r>
          </a:p>
          <a:p>
            <a:r>
              <a:rPr lang="ru-RU" dirty="0" smtClean="0">
                <a:latin typeface="Constantia" pitchFamily="18" charset="0"/>
              </a:rPr>
              <a:t>  самоорганизоваться, самоопределиться. </a:t>
            </a:r>
          </a:p>
          <a:p>
            <a:endParaRPr lang="ru-RU" dirty="0" smtClean="0">
              <a:latin typeface="Constantia" pitchFamily="18" charset="0"/>
            </a:endParaRPr>
          </a:p>
          <a:p>
            <a:endParaRPr lang="ru-RU" dirty="0" smtClean="0">
              <a:latin typeface="Constantia" pitchFamily="18" charset="0"/>
            </a:endParaRPr>
          </a:p>
          <a:p>
            <a:pPr algn="ctr"/>
            <a:r>
              <a:rPr lang="ru-RU" sz="1600" i="1" dirty="0" smtClean="0">
                <a:latin typeface="Constantia" pitchFamily="18" charset="0"/>
              </a:rPr>
              <a:t>ЛЮБАЯ ПЕДАГОГИЧЕСКАЯ ТЕХНОЛОГИЯ  </a:t>
            </a:r>
            <a:endParaRPr lang="en-US" sz="1600" i="1" dirty="0" smtClean="0">
              <a:latin typeface="Constantia" pitchFamily="18" charset="0"/>
            </a:endParaRPr>
          </a:p>
          <a:p>
            <a:pPr algn="ctr"/>
            <a:r>
              <a:rPr lang="ru-RU" sz="1600" i="1" dirty="0" smtClean="0">
                <a:latin typeface="Constantia" pitchFamily="18" charset="0"/>
              </a:rPr>
              <a:t>ДОЛЖНА БЫТЬ ЗДОРОВЬЕСБЕРЕГАЮЩЕЙ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Задачи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здоровьесбережения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сохранение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здоровья детей и повышение двигательной активности и умственной работоспособности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</a:pPr>
            <a:endParaRPr lang="ru-RU" sz="2400" dirty="0" smtClean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создание адекватных условий для развития, обучения, оздоровления детей</a:t>
            </a:r>
          </a:p>
          <a:p>
            <a:pPr>
              <a:lnSpc>
                <a:spcPct val="90000"/>
              </a:lnSpc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создание положительного эмоционального настроя и снятие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психоэмоционального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напряжения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>АРТИКУЛЯЦИОННАЯ ГИМНАСТИКА.</a:t>
            </a:r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flipV="1">
            <a:off x="612648" y="6096000"/>
            <a:ext cx="8153400" cy="11906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аттестация\IMG_1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928802"/>
            <a:ext cx="2030343" cy="114300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аттестация\IMG_1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928802"/>
            <a:ext cx="1484179" cy="207170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аттестация\IMG_16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000636"/>
            <a:ext cx="2286016" cy="1565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71736" y="1500174"/>
            <a:ext cx="3423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Constantia" pitchFamily="18" charset="0"/>
              </a:rPr>
              <a:t>ЧТОБЫ ПРАВИЛЬНО И ЧЕТКО ГОВОРИТЬ,</a:t>
            </a:r>
          </a:p>
          <a:p>
            <a:r>
              <a:rPr lang="ru-RU" sz="1200" b="1" i="1" dirty="0" smtClean="0">
                <a:latin typeface="Constantia" pitchFamily="18" charset="0"/>
              </a:rPr>
              <a:t> НУЖНО УКРЕПЛЯТЬ МЫШЦЫ</a:t>
            </a:r>
          </a:p>
          <a:p>
            <a:r>
              <a:rPr lang="ru-RU" sz="1200" b="1" i="1" dirty="0" smtClean="0">
                <a:latin typeface="Constantia" pitchFamily="18" charset="0"/>
              </a:rPr>
              <a:t> ЯЗЫКА, ГУБ, ЩЕК.</a:t>
            </a:r>
            <a:endParaRPr lang="ru-RU" sz="1200" b="1" i="1" dirty="0">
              <a:latin typeface="Constantia" pitchFamily="18" charset="0"/>
            </a:endParaRPr>
          </a:p>
        </p:txBody>
      </p:sp>
      <p:pic>
        <p:nvPicPr>
          <p:cNvPr id="1030" name="Picture 6" descr="C:\Documents and Settings\Admin\Рабочий стол\аттестация\IMG_16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714620"/>
            <a:ext cx="2214546" cy="12467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215074" y="150017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onstantia" pitchFamily="18" charset="0"/>
              </a:rPr>
              <a:t>ЦОКАЕМ, КАК </a:t>
            </a:r>
            <a:r>
              <a:rPr lang="ru-RU" sz="1200" i="1" dirty="0" smtClean="0">
                <a:latin typeface="Constantia" pitchFamily="18" charset="0"/>
              </a:rPr>
              <a:t>ЛОШАДКИ</a:t>
            </a:r>
            <a:r>
              <a:rPr lang="ru-RU" i="1" dirty="0" smtClean="0">
                <a:latin typeface="Constantia" pitchFamily="18" charset="0"/>
              </a:rPr>
              <a:t>.</a:t>
            </a:r>
            <a:endParaRPr lang="ru-RU" i="1" dirty="0"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1571612"/>
            <a:ext cx="11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nstantia" pitchFamily="18" charset="0"/>
              </a:rPr>
              <a:t>«ЗАБОРЧИК»</a:t>
            </a:r>
            <a:endParaRPr lang="ru-RU" sz="1200" dirty="0"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488" y="2357430"/>
            <a:ext cx="2409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nstantia" pitchFamily="18" charset="0"/>
              </a:rPr>
              <a:t>НАДУВАЕМСЯ, КАК ШАРИКИ.</a:t>
            </a:r>
            <a:endParaRPr lang="ru-RU" sz="1200" dirty="0">
              <a:latin typeface="Constantia" pitchFamily="18" charset="0"/>
            </a:endParaRPr>
          </a:p>
        </p:txBody>
      </p:sp>
      <p:pic>
        <p:nvPicPr>
          <p:cNvPr id="1032" name="Picture 8" descr="C:\Documents and Settings\Admin\Рабочий стол\аттестация\IMG_16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055048"/>
            <a:ext cx="2571768" cy="1592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3" name="Picture 9" descr="C:\Documents and Settings\Admin\Рабочий стол\аттестация\IMG_16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5120098"/>
            <a:ext cx="2214578" cy="1470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571604" y="4214818"/>
            <a:ext cx="5843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Constantia" pitchFamily="18" charset="0"/>
              </a:rPr>
              <a:t>АРТИКУЛЯТОРНЫЕ СКАЗКИ ДЛЯ ПОСТАНОВКИ ЗВУКОВ: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10" y="4643446"/>
            <a:ext cx="143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Constantia" pitchFamily="18" charset="0"/>
              </a:rPr>
              <a:t>Ш, Ж, Ч, Щ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6248" y="4643446"/>
            <a:ext cx="89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С, З, Ц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8082" y="4572008"/>
            <a:ext cx="75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Р,  Рь</a:t>
            </a:r>
            <a:endParaRPr lang="ru-RU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>ДЫХАТЕЛЬНАЯ ГИМНАСТИКА.</a:t>
            </a:r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6715148"/>
            <a:ext cx="8153400" cy="142852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214554"/>
            <a:ext cx="285752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1100" dirty="0" smtClean="0">
                <a:latin typeface="Constantia" pitchFamily="18" charset="0"/>
              </a:rPr>
              <a:t> </a:t>
            </a:r>
          </a:p>
          <a:p>
            <a:r>
              <a:rPr lang="ru-RU" sz="1400" i="1" dirty="0" smtClean="0">
                <a:latin typeface="Constantia" pitchFamily="18" charset="0"/>
              </a:rPr>
              <a:t>Вдох носом</a:t>
            </a:r>
          </a:p>
          <a:p>
            <a:r>
              <a:rPr lang="ru-RU" sz="1400" i="1" dirty="0" smtClean="0">
                <a:latin typeface="Constantia" pitchFamily="18" charset="0"/>
              </a:rPr>
              <a:t>Выдох:</a:t>
            </a:r>
          </a:p>
          <a:p>
            <a:r>
              <a:rPr lang="ru-RU" sz="1400" dirty="0" smtClean="0">
                <a:latin typeface="Constantia" pitchFamily="18" charset="0"/>
              </a:rPr>
              <a:t>Писать «Корова» не легко,</a:t>
            </a:r>
          </a:p>
          <a:p>
            <a:r>
              <a:rPr lang="ru-RU" sz="1400" dirty="0" smtClean="0">
                <a:latin typeface="Constantia" pitchFamily="18" charset="0"/>
              </a:rPr>
              <a:t>Даёт корова молоко.</a:t>
            </a:r>
          </a:p>
          <a:p>
            <a:r>
              <a:rPr lang="ru-RU" sz="1400" dirty="0" smtClean="0">
                <a:latin typeface="Constantia" pitchFamily="18" charset="0"/>
              </a:rPr>
              <a:t>Она пасётся на лугу,</a:t>
            </a:r>
          </a:p>
          <a:p>
            <a:r>
              <a:rPr lang="ru-RU" sz="1400" dirty="0" smtClean="0">
                <a:latin typeface="Constantia" pitchFamily="18" charset="0"/>
              </a:rPr>
              <a:t>Мы слышим громкое МУ-МУ.</a:t>
            </a:r>
          </a:p>
          <a:p>
            <a:r>
              <a:rPr lang="ru-RU" sz="1400" dirty="0" smtClean="0">
                <a:latin typeface="Constantia" pitchFamily="18" charset="0"/>
              </a:rPr>
              <a:t> </a:t>
            </a:r>
          </a:p>
          <a:p>
            <a:r>
              <a:rPr lang="ru-RU" sz="1400" i="1" dirty="0" smtClean="0">
                <a:latin typeface="Constantia" pitchFamily="18" charset="0"/>
              </a:rPr>
              <a:t>Вдох – носом</a:t>
            </a:r>
          </a:p>
          <a:p>
            <a:r>
              <a:rPr lang="ru-RU" sz="1400" i="1" dirty="0" smtClean="0">
                <a:latin typeface="Constantia" pitchFamily="18" charset="0"/>
              </a:rPr>
              <a:t>Выдох:</a:t>
            </a:r>
          </a:p>
          <a:p>
            <a:r>
              <a:rPr lang="ru-RU" sz="1400" dirty="0" smtClean="0">
                <a:latin typeface="Constantia" pitchFamily="18" charset="0"/>
              </a:rPr>
              <a:t>Мы за коровой последим,</a:t>
            </a:r>
          </a:p>
          <a:p>
            <a:r>
              <a:rPr lang="ru-RU" sz="1400" dirty="0" smtClean="0">
                <a:latin typeface="Constantia" pitchFamily="18" charset="0"/>
              </a:rPr>
              <a:t>«Подышим носом, помычим:</a:t>
            </a:r>
          </a:p>
          <a:p>
            <a:r>
              <a:rPr lang="ru-RU" sz="1400" dirty="0" smtClean="0">
                <a:latin typeface="Constantia" pitchFamily="18" charset="0"/>
              </a:rPr>
              <a:t> м-м-м-м»</a:t>
            </a:r>
          </a:p>
          <a:p>
            <a:r>
              <a:rPr lang="ru-RU" sz="1400" dirty="0" smtClean="0">
                <a:latin typeface="Constantia" pitchFamily="18" charset="0"/>
              </a:rPr>
              <a:t> </a:t>
            </a:r>
          </a:p>
          <a:p>
            <a:r>
              <a:rPr lang="ru-RU" sz="1400" i="1" dirty="0" smtClean="0">
                <a:latin typeface="Constantia" pitchFamily="18" charset="0"/>
              </a:rPr>
              <a:t>Вдох – носом</a:t>
            </a:r>
          </a:p>
          <a:p>
            <a:r>
              <a:rPr lang="ru-RU" sz="1400" i="1" dirty="0" smtClean="0">
                <a:latin typeface="Constantia" pitchFamily="18" charset="0"/>
              </a:rPr>
              <a:t>Выдох:</a:t>
            </a:r>
          </a:p>
          <a:p>
            <a:r>
              <a:rPr lang="ru-RU" sz="1400" dirty="0" smtClean="0">
                <a:latin typeface="Constantia" pitchFamily="18" charset="0"/>
              </a:rPr>
              <a:t>«тебе, корова, помогу.</a:t>
            </a:r>
          </a:p>
          <a:p>
            <a:r>
              <a:rPr lang="ru-RU" sz="1400" dirty="0" smtClean="0">
                <a:latin typeface="Constantia" pitchFamily="18" charset="0"/>
              </a:rPr>
              <a:t>Я травки для тебя нарву.</a:t>
            </a:r>
          </a:p>
          <a:p>
            <a:r>
              <a:rPr lang="ru-RU" sz="1400" dirty="0" smtClean="0">
                <a:latin typeface="Constantia" pitchFamily="18" charset="0"/>
              </a:rPr>
              <a:t>Ты будешь нас благодарить</a:t>
            </a:r>
          </a:p>
          <a:p>
            <a:r>
              <a:rPr lang="ru-RU" sz="1400" dirty="0" smtClean="0">
                <a:latin typeface="Constantia" pitchFamily="18" charset="0"/>
              </a:rPr>
              <a:t>И молоком парным поить».</a:t>
            </a:r>
          </a:p>
          <a:p>
            <a:r>
              <a:rPr lang="ru-RU" sz="1100" dirty="0" smtClean="0"/>
              <a:t> </a:t>
            </a:r>
          </a:p>
          <a:p>
            <a:r>
              <a:rPr lang="ru-RU" sz="1100" dirty="0" smtClean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1571612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nstantia" pitchFamily="18" charset="0"/>
              </a:rPr>
              <a:t>Правильное дыхание  - носовое, при котором вдох должен быть короче выдоха в два раза. </a:t>
            </a:r>
            <a:endParaRPr lang="en-US" sz="1600" dirty="0" smtClean="0">
              <a:latin typeface="Constantia" pitchFamily="18" charset="0"/>
            </a:endParaRPr>
          </a:p>
          <a:p>
            <a:r>
              <a:rPr lang="ru-RU" sz="1600" dirty="0" smtClean="0">
                <a:latin typeface="Constantia" pitchFamily="18" charset="0"/>
              </a:rPr>
              <a:t>Такое дыхание легко можно формировать при выполнении этого упражнения. </a:t>
            </a:r>
            <a:endParaRPr lang="en-US" sz="1600" dirty="0" smtClean="0">
              <a:latin typeface="Constantia" pitchFamily="18" charset="0"/>
            </a:endParaRPr>
          </a:p>
          <a:p>
            <a:r>
              <a:rPr lang="ru-RU" sz="1600" dirty="0" smtClean="0">
                <a:latin typeface="Constantia" pitchFamily="18" charset="0"/>
              </a:rPr>
              <a:t>Носом делаем вдох, а затем на выдохе произносим слова.</a:t>
            </a:r>
          </a:p>
          <a:p>
            <a:r>
              <a:rPr lang="ru-RU" sz="1600" dirty="0" smtClean="0">
                <a:latin typeface="Constantia" pitchFamily="18" charset="0"/>
              </a:rPr>
              <a:t> </a:t>
            </a:r>
            <a:endParaRPr lang="ru-RU" sz="1600" dirty="0"/>
          </a:p>
        </p:txBody>
      </p:sp>
      <p:pic>
        <p:nvPicPr>
          <p:cNvPr id="1026" name="Picture 2" descr="C:\Documents and Settings\Admin\Рабочий стол\аттестация\IMG_1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5000636"/>
            <a:ext cx="2857520" cy="1608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Admin\Рабочий стол\аттестация\IMG_1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500438"/>
            <a:ext cx="2428892" cy="136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857752" y="2571744"/>
            <a:ext cx="41126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>Правильно выполняем упражнение на дыхание:</a:t>
            </a:r>
          </a:p>
          <a:p>
            <a:r>
              <a:rPr lang="ru-RU" sz="1400" dirty="0" smtClean="0">
                <a:latin typeface="Constantia" pitchFamily="18" charset="0"/>
              </a:rPr>
              <a:t>Вдох носом, плавно выдыхаем, </a:t>
            </a:r>
          </a:p>
          <a:p>
            <a:r>
              <a:rPr lang="ru-RU" sz="1400" dirty="0" smtClean="0">
                <a:latin typeface="Constantia" pitchFamily="18" charset="0"/>
              </a:rPr>
              <a:t>губы вытянуты, щеки не надуваем.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6" name="Picture 2" descr="C:\Documents and Settings\Admin\Рабочий стол\аттестация\koro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7" y="4714884"/>
            <a:ext cx="1448243" cy="113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>ГИМНАСТИКА ДЛЯ УКРЕПЛЕНИЯ МЫШЦ ГЛАЗ И УСИЛЕНИЯ ЗРЕНИЯ.</a:t>
            </a:r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flipV="1">
            <a:off x="612648" y="7572404"/>
            <a:ext cx="8153400" cy="35719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57422" y="1928802"/>
            <a:ext cx="2204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Constantia" pitchFamily="18" charset="0"/>
            </a:endParaRPr>
          </a:p>
          <a:p>
            <a:r>
              <a:rPr lang="ru-RU" dirty="0" smtClean="0"/>
              <a:t> </a:t>
            </a:r>
          </a:p>
        </p:txBody>
      </p:sp>
      <p:pic>
        <p:nvPicPr>
          <p:cNvPr id="2050" name="Picture 2" descr="C:\Documents and Settings\Admin\Рабочий стол\р\Фото-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1586837" cy="161328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аттестация\Gimnastika_gla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00504"/>
            <a:ext cx="3671906" cy="24479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00298" y="1500174"/>
            <a:ext cx="44321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>Когда глаза получают однообразную нагрузку — мышцы как бы «застывают» в одном положении, нарушается кровоснабжение. </a:t>
            </a:r>
          </a:p>
          <a:p>
            <a:r>
              <a:rPr lang="ru-RU" sz="1400" dirty="0" smtClean="0">
                <a:latin typeface="Constantia" pitchFamily="18" charset="0"/>
              </a:rPr>
              <a:t>А как известно, самый действенный метод профилактики «застойных» явлений — адекватная физическая нагрузка. </a:t>
            </a:r>
          </a:p>
          <a:p>
            <a:r>
              <a:rPr lang="ru-RU" sz="1400" b="1" dirty="0" smtClean="0">
                <a:latin typeface="Constantia" pitchFamily="18" charset="0"/>
              </a:rPr>
              <a:t>Зарядка для глаз</a:t>
            </a:r>
            <a:r>
              <a:rPr lang="ru-RU" sz="1400" dirty="0" smtClean="0">
                <a:latin typeface="Constantia" pitchFamily="18" charset="0"/>
              </a:rPr>
              <a:t> позволит укрепить сосуды, расслабить мышцы глаза.</a:t>
            </a:r>
            <a:endParaRPr lang="ru-RU" sz="1400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3357562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Упражнения производятся сидя, спина прямая, ноги свободно опираются на пол, 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голова в одном положении, работают только мышцы глаз.</a:t>
            </a:r>
            <a:endParaRPr lang="ru-RU" sz="1400" dirty="0">
              <a:solidFill>
                <a:schemeClr val="accent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4000504"/>
            <a:ext cx="22654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nstantia" pitchFamily="18" charset="0"/>
              </a:rPr>
              <a:t>Проведём, друзья, сейчас</a:t>
            </a:r>
          </a:p>
          <a:p>
            <a:r>
              <a:rPr lang="ru-RU" sz="1200" dirty="0" smtClean="0">
                <a:latin typeface="Constantia" pitchFamily="18" charset="0"/>
              </a:rPr>
              <a:t>Упражнения для глаз.</a:t>
            </a:r>
          </a:p>
          <a:p>
            <a:r>
              <a:rPr lang="ru-RU" sz="1200" dirty="0" smtClean="0">
                <a:latin typeface="Constantia" pitchFamily="18" charset="0"/>
              </a:rPr>
              <a:t>Вправо – влево посмотрели,</a:t>
            </a:r>
          </a:p>
          <a:p>
            <a:r>
              <a:rPr lang="ru-RU" sz="1200" dirty="0" smtClean="0">
                <a:latin typeface="Constantia" pitchFamily="18" charset="0"/>
              </a:rPr>
              <a:t>Глазки все повеселели.</a:t>
            </a:r>
          </a:p>
          <a:p>
            <a:r>
              <a:rPr lang="ru-RU" sz="1200" dirty="0" smtClean="0">
                <a:latin typeface="Constantia" pitchFamily="18" charset="0"/>
              </a:rPr>
              <a:t>Снизу вверх, а сверху вниз,</a:t>
            </a:r>
          </a:p>
          <a:p>
            <a:r>
              <a:rPr lang="ru-RU" sz="1200" dirty="0" smtClean="0">
                <a:latin typeface="Constantia" pitchFamily="18" charset="0"/>
              </a:rPr>
              <a:t>Ты, хрусталик не сердись.</a:t>
            </a:r>
          </a:p>
          <a:p>
            <a:r>
              <a:rPr lang="ru-RU" sz="1200" dirty="0" smtClean="0">
                <a:latin typeface="Constantia" pitchFamily="18" charset="0"/>
              </a:rPr>
              <a:t>Посмотри на потолок,</a:t>
            </a:r>
          </a:p>
          <a:p>
            <a:r>
              <a:rPr lang="ru-RU" sz="1200" dirty="0" smtClean="0">
                <a:latin typeface="Constantia" pitchFamily="18" charset="0"/>
              </a:rPr>
              <a:t>Отыщи там уголок.</a:t>
            </a:r>
          </a:p>
          <a:p>
            <a:r>
              <a:rPr lang="ru-RU" sz="1200" dirty="0" smtClean="0">
                <a:latin typeface="Constantia" pitchFamily="18" charset="0"/>
              </a:rPr>
              <a:t>Чтобы мышцы сильнее стали,</a:t>
            </a:r>
          </a:p>
          <a:p>
            <a:r>
              <a:rPr lang="ru-RU" sz="1200" dirty="0" smtClean="0">
                <a:latin typeface="Constantia" pitchFamily="18" charset="0"/>
              </a:rPr>
              <a:t>.</a:t>
            </a:r>
            <a:endParaRPr lang="ru-RU" sz="1200" dirty="0"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4500570"/>
            <a:ext cx="21447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nstantia" pitchFamily="18" charset="0"/>
              </a:rPr>
              <a:t>За окном ты посмотри,</a:t>
            </a:r>
          </a:p>
          <a:p>
            <a:r>
              <a:rPr lang="ru-RU" sz="1200" dirty="0" smtClean="0">
                <a:latin typeface="Constantia" pitchFamily="18" charset="0"/>
              </a:rPr>
              <a:t>Что ты видишь, там, в дали?</a:t>
            </a:r>
          </a:p>
          <a:p>
            <a:r>
              <a:rPr lang="ru-RU" sz="1200" dirty="0" smtClean="0">
                <a:latin typeface="Constantia" pitchFamily="18" charset="0"/>
              </a:rPr>
              <a:t>А теперь на кончик носа,</a:t>
            </a:r>
          </a:p>
          <a:p>
            <a:r>
              <a:rPr lang="ru-RU" sz="1200" dirty="0" smtClean="0">
                <a:latin typeface="Constantia" pitchFamily="18" charset="0"/>
              </a:rPr>
              <a:t>Повтори так восемь раз</a:t>
            </a:r>
          </a:p>
          <a:p>
            <a:r>
              <a:rPr lang="ru-RU" sz="1200" dirty="0" smtClean="0">
                <a:latin typeface="Constantia" pitchFamily="18" charset="0"/>
              </a:rPr>
              <a:t>Лучше будет видеть глаз.</a:t>
            </a:r>
          </a:p>
          <a:p>
            <a:r>
              <a:rPr lang="ru-RU" sz="1200" dirty="0" smtClean="0">
                <a:latin typeface="Constantia" pitchFamily="18" charset="0"/>
              </a:rPr>
              <a:t>Глазки нас благодарят,</a:t>
            </a:r>
          </a:p>
          <a:p>
            <a:r>
              <a:rPr lang="ru-RU" sz="1200" dirty="0" smtClean="0">
                <a:latin typeface="Constantia" pitchFamily="18" charset="0"/>
              </a:rPr>
              <a:t>Поморгать нам всем велят.</a:t>
            </a:r>
          </a:p>
          <a:p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669412" y="4071942"/>
            <a:ext cx="2141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nstantia" pitchFamily="18" charset="0"/>
              </a:rPr>
              <a:t>Мы не будем циркуль брать.</a:t>
            </a:r>
          </a:p>
          <a:p>
            <a:r>
              <a:rPr lang="ru-RU" sz="1200" dirty="0" smtClean="0">
                <a:latin typeface="Constantia" pitchFamily="18" charset="0"/>
              </a:rPr>
              <a:t>Будем взглядом круг писать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286248" y="5643578"/>
            <a:ext cx="21890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nstantia" pitchFamily="18" charset="0"/>
              </a:rPr>
              <a:t>Смотрим мы по диагоналям.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>ПАЛЬЧИКОВАЯ ГИМНАСТИКА.</a:t>
            </a:r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flipV="1">
            <a:off x="612648" y="6857999"/>
            <a:ext cx="8153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062" y="1571612"/>
            <a:ext cx="9092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itchFamily="18" charset="0"/>
              </a:rPr>
              <a:t>Выполняя пальчиками различные упражнения, ребенок достигает хорошего развития мелкой</a:t>
            </a:r>
          </a:p>
          <a:p>
            <a:pPr algn="ctr"/>
            <a:r>
              <a:rPr lang="ru-RU" sz="1400" dirty="0" smtClean="0">
                <a:latin typeface="Constantia" pitchFamily="18" charset="0"/>
              </a:rPr>
              <a:t> моторики рук, которая не только оказывает благоприятное влияние на развитие речи , но и</a:t>
            </a:r>
          </a:p>
          <a:p>
            <a:pPr algn="ctr"/>
            <a:r>
              <a:rPr lang="ru-RU" sz="1400" dirty="0" smtClean="0">
                <a:latin typeface="Constantia" pitchFamily="18" charset="0"/>
              </a:rPr>
              <a:t> подготавливает ребенка к рисованию и письму. Кисти рук приобретают хорошую подвижность,</a:t>
            </a:r>
          </a:p>
          <a:p>
            <a:pPr algn="ctr"/>
            <a:r>
              <a:rPr lang="ru-RU" sz="1400" dirty="0" smtClean="0">
                <a:latin typeface="Constantia" pitchFamily="18" charset="0"/>
              </a:rPr>
              <a:t> гибкость, исчезает скованность движений,  это в дальнейшем облегчит приобретение навыков</a:t>
            </a:r>
          </a:p>
          <a:p>
            <a:pPr algn="ctr"/>
            <a:r>
              <a:rPr lang="ru-RU" sz="1400" dirty="0" smtClean="0">
                <a:latin typeface="Constantia" pitchFamily="18" charset="0"/>
              </a:rPr>
              <a:t> письма, если развитие движений пальцев соответствует возрасту, то и речевое развитие находится в пределах нормы.</a:t>
            </a:r>
            <a:endParaRPr lang="ru-RU" sz="1400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143248"/>
            <a:ext cx="1909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> стихотворный текст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1029" name="Picture 5" descr="C:\Documents and Settings\Admin\Рабочий стол\аттестация\IMG_1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571876"/>
            <a:ext cx="2286016" cy="128694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643174" y="2857496"/>
            <a:ext cx="417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latin typeface="Constantia" pitchFamily="18" charset="0"/>
              </a:rPr>
              <a:t>Упражнения с пальчиками, используя: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6578" y="3143248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nstantia" pitchFamily="18" charset="0"/>
              </a:rPr>
              <a:t> </a:t>
            </a:r>
            <a:r>
              <a:rPr lang="ru-RU" sz="1400" dirty="0" smtClean="0">
                <a:latin typeface="Constantia" pitchFamily="18" charset="0"/>
              </a:rPr>
              <a:t>счетные палочки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1031" name="Picture 7" descr="C:\Documents and Settings\Admin\Рабочий стол\аттестация\IMG_1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786190"/>
            <a:ext cx="2182619" cy="122873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643306" y="3429000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>пристежки</a:t>
            </a:r>
            <a:endParaRPr lang="ru-RU" sz="1400" dirty="0">
              <a:latin typeface="Constant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72396" y="4929198"/>
            <a:ext cx="1035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>прищепки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1033" name="Picture 9" descr="C:\Documents and Settings\Admin\Рабочий стол\аттестация\62409622_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143512"/>
            <a:ext cx="1857388" cy="1593638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\Рабочий стол\аттестация\62409600_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643314"/>
            <a:ext cx="1666870" cy="1586860"/>
          </a:xfrm>
          <a:prstGeom prst="rect">
            <a:avLst/>
          </a:prstGeom>
          <a:noFill/>
        </p:spPr>
      </p:pic>
      <p:pic>
        <p:nvPicPr>
          <p:cNvPr id="1035" name="Picture 11" descr="C:\Documents and Settings\Admin\Рабочий стол\аттестация\IMG_16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5429264"/>
            <a:ext cx="1598396" cy="1298362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5143504" y="5072074"/>
            <a:ext cx="860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>мозаику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1036" name="Picture 12" descr="C:\Documents and Settings\Admin\Рабочий стол\аттестация\IMG_16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5429264"/>
            <a:ext cx="2143108" cy="120649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2857488" y="5000636"/>
            <a:ext cx="1212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>конструктор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4097" name="Picture 1" descr="C:\Documents and Settings\Admin\Рабочий стол\аттестация\images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5357826"/>
            <a:ext cx="1361014" cy="1326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>ДВИГАТЕЛЬНАЯ ГИМНАСТИКА.</a:t>
            </a:r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2050" name="Picture 2" descr="C:\Documents and Settings\Admin\Рабочий стол\аттестация\morning-gym_sa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8701" y="6811963"/>
            <a:ext cx="61547" cy="460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1643050"/>
            <a:ext cx="82661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>Двигательная гимнастика проводится на занятии в форме динамической паузы, во время которой</a:t>
            </a:r>
          </a:p>
          <a:p>
            <a:r>
              <a:rPr lang="ru-RU" sz="1400" dirty="0" smtClean="0">
                <a:latin typeface="Constantia" pitchFamily="18" charset="0"/>
              </a:rPr>
              <a:t> дети учатся координировать речь с движением, развивается физиологическое  и речевое дыхание,</a:t>
            </a:r>
          </a:p>
          <a:p>
            <a:r>
              <a:rPr lang="ru-RU" sz="1400" dirty="0" smtClean="0">
                <a:latin typeface="Constantia" pitchFamily="18" charset="0"/>
              </a:rPr>
              <a:t> а также развивается творческое воображение и выразительность речи.</a:t>
            </a:r>
            <a:endParaRPr lang="ru-RU" sz="1400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2428868"/>
            <a:ext cx="2694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Constantia" pitchFamily="18" charset="0"/>
              </a:rPr>
              <a:t>Подвижная игра   «Солнышко»</a:t>
            </a:r>
            <a:endParaRPr lang="ru-RU" sz="1400" i="1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857496"/>
            <a:ext cx="21431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>Солнышко</a:t>
            </a:r>
          </a:p>
          <a:p>
            <a:r>
              <a:rPr lang="ru-RU" sz="1400" dirty="0" smtClean="0">
                <a:latin typeface="Constantia" pitchFamily="18" charset="0"/>
              </a:rPr>
              <a:t>Колоколнышко,</a:t>
            </a:r>
          </a:p>
          <a:p>
            <a:endParaRPr lang="ru-RU" sz="1400" dirty="0" smtClean="0">
              <a:latin typeface="Constantia" pitchFamily="18" charset="0"/>
            </a:endParaRPr>
          </a:p>
          <a:p>
            <a:endParaRPr lang="ru-RU" sz="1400" dirty="0" smtClean="0">
              <a:latin typeface="Constantia" pitchFamily="18" charset="0"/>
            </a:endParaRPr>
          </a:p>
          <a:p>
            <a:r>
              <a:rPr lang="ru-RU" sz="1400" dirty="0" smtClean="0">
                <a:latin typeface="Constantia" pitchFamily="18" charset="0"/>
              </a:rPr>
              <a:t>Ты пораньше взойди,</a:t>
            </a:r>
          </a:p>
          <a:p>
            <a:endParaRPr lang="ru-RU" sz="1400" dirty="0" smtClean="0">
              <a:latin typeface="Constantia" pitchFamily="18" charset="0"/>
            </a:endParaRPr>
          </a:p>
          <a:p>
            <a:endParaRPr lang="ru-RU" sz="1400" dirty="0" smtClean="0">
              <a:latin typeface="Constantia" pitchFamily="18" charset="0"/>
            </a:endParaRPr>
          </a:p>
          <a:p>
            <a:r>
              <a:rPr lang="ru-RU" sz="1400" dirty="0" smtClean="0">
                <a:latin typeface="Constantia" pitchFamily="18" charset="0"/>
              </a:rPr>
              <a:t>Нас пораньше разбуди.</a:t>
            </a:r>
          </a:p>
          <a:p>
            <a:endParaRPr lang="ru-RU" sz="1400" dirty="0" smtClean="0">
              <a:latin typeface="Constantia" pitchFamily="18" charset="0"/>
            </a:endParaRPr>
          </a:p>
          <a:p>
            <a:r>
              <a:rPr lang="ru-RU" sz="1400" dirty="0" smtClean="0">
                <a:latin typeface="Constantia" pitchFamily="18" charset="0"/>
              </a:rPr>
              <a:t>Нам в поле бежать, </a:t>
            </a:r>
          </a:p>
          <a:p>
            <a:r>
              <a:rPr lang="ru-RU" sz="1400" dirty="0" smtClean="0">
                <a:latin typeface="Constantia" pitchFamily="18" charset="0"/>
              </a:rPr>
              <a:t>Нам весну встречать.</a:t>
            </a:r>
            <a:endParaRPr lang="ru-RU" sz="1400" dirty="0"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2428868"/>
            <a:ext cx="40005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Constantia" pitchFamily="18" charset="0"/>
            </a:endParaRPr>
          </a:p>
          <a:p>
            <a:endParaRPr lang="ru-RU" dirty="0" smtClean="0">
              <a:latin typeface="Constantia" pitchFamily="18" charset="0"/>
            </a:endParaRPr>
          </a:p>
          <a:p>
            <a:r>
              <a:rPr lang="ru-RU" sz="1100" dirty="0" smtClean="0">
                <a:latin typeface="Constantia" pitchFamily="18" charset="0"/>
              </a:rPr>
              <a:t>   Дети, стоят в маленьком кругу; шагают назад, максимально расширяя круг, держась за руки.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643174" y="3714753"/>
            <a:ext cx="337164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onstantia" pitchFamily="18" charset="0"/>
              </a:rPr>
              <a:t>Поднимают руки вверх, тянутся на носочках – вдох,</a:t>
            </a:r>
          </a:p>
          <a:p>
            <a:r>
              <a:rPr lang="ru-RU" sz="1100" dirty="0" smtClean="0">
                <a:latin typeface="Constantia" pitchFamily="18" charset="0"/>
              </a:rPr>
              <a:t>Фраза  на выдохе.</a:t>
            </a:r>
          </a:p>
          <a:p>
            <a:endParaRPr lang="ru-RU" sz="1100" dirty="0" smtClean="0">
              <a:latin typeface="Constantia" pitchFamily="18" charset="0"/>
            </a:endParaRPr>
          </a:p>
          <a:p>
            <a:endParaRPr lang="ru-RU" sz="1100" dirty="0" smtClean="0">
              <a:latin typeface="Constantia" pitchFamily="18" charset="0"/>
            </a:endParaRPr>
          </a:p>
          <a:p>
            <a:r>
              <a:rPr lang="ru-RU" sz="1100" dirty="0" smtClean="0">
                <a:latin typeface="Constantia" pitchFamily="18" charset="0"/>
              </a:rPr>
              <a:t>Опускаются руки – выдох, фраза на выдохе.</a:t>
            </a:r>
          </a:p>
          <a:p>
            <a:endParaRPr lang="ru-RU" sz="1100" dirty="0" smtClean="0">
              <a:latin typeface="Constantia" pitchFamily="18" charset="0"/>
            </a:endParaRPr>
          </a:p>
          <a:p>
            <a:endParaRPr lang="ru-RU" sz="1100" dirty="0" smtClean="0">
              <a:latin typeface="Constantia" pitchFamily="18" charset="0"/>
            </a:endParaRPr>
          </a:p>
          <a:p>
            <a:r>
              <a:rPr lang="ru-RU" sz="1100" dirty="0" smtClean="0">
                <a:latin typeface="Constantia" pitchFamily="18" charset="0"/>
              </a:rPr>
              <a:t>Бегут по кругу, взявшись за руки.</a:t>
            </a:r>
            <a:endParaRPr lang="ru-RU" sz="1100" dirty="0">
              <a:latin typeface="Constantia" pitchFamily="18" charset="0"/>
            </a:endParaRPr>
          </a:p>
        </p:txBody>
      </p:sp>
      <p:pic>
        <p:nvPicPr>
          <p:cNvPr id="3077" name="Picture 5" descr="C:\Documents and Settings\Admin\Рабочий стол\аттестация\39406af2fd163ee5afc9a445756baf19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286124"/>
            <a:ext cx="2786082" cy="1826284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аттестация\medium_su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357430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>САМОМАССАЖ</a:t>
            </a:r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571612"/>
            <a:ext cx="8153400" cy="4495800"/>
          </a:xfrm>
        </p:spPr>
        <p:txBody>
          <a:bodyPr>
            <a:no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i="1" dirty="0" smtClean="0">
                <a:solidFill>
                  <a:schemeClr val="accent1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  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200" i="1" dirty="0" smtClean="0">
              <a:solidFill>
                <a:schemeClr val="accent1"/>
              </a:solidFill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i="1" dirty="0" smtClean="0">
                <a:solidFill>
                  <a:schemeClr val="accent1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«Нос»</a:t>
            </a:r>
            <a:endParaRPr lang="ru-RU" sz="1200" dirty="0" smtClean="0">
              <a:solidFill>
                <a:schemeClr val="accent1"/>
              </a:solidFill>
              <a:latin typeface="Constantia" pitchFamily="18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 Цель: профилактика ринита, простудных заболеваний.</a:t>
            </a:r>
            <a:endParaRPr lang="ru-RU" sz="1200" dirty="0" smtClean="0">
              <a:latin typeface="Constantia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 Указательным и большим пальцами подергать кончик носа.  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lang="ru-RU" sz="1200" dirty="0" smtClean="0">
              <a:solidFill>
                <a:schemeClr val="accent1"/>
              </a:solidFill>
              <a:latin typeface="Constantia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«Уши»</a:t>
            </a:r>
            <a:endParaRPr lang="ru-RU" sz="1200" dirty="0" smtClean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Цель: массаж ушей, профилактика простудных заболеваний, укрепление иммунитета.</a:t>
            </a:r>
            <a:endParaRPr lang="ru-RU" sz="1200" dirty="0" smtClean="0">
              <a:latin typeface="Constantia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Растирать за ушами сверху вниз указательными пальцами «примазывать, чтобы не отклеились».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200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200" dirty="0" smtClean="0">
              <a:solidFill>
                <a:schemeClr val="accent1"/>
              </a:solidFill>
              <a:latin typeface="Constantia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i="1" dirty="0" smtClean="0">
                <a:solidFill>
                  <a:schemeClr val="accent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«Ноготь»</a:t>
            </a:r>
            <a:endParaRPr lang="ru-RU" sz="1200" dirty="0" smtClean="0">
              <a:solidFill>
                <a:schemeClr val="accent1"/>
              </a:solidFill>
              <a:latin typeface="Constantia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Цель: массаж рук, укрепление иммунитета.</a:t>
            </a:r>
            <a:endParaRPr lang="ru-RU" sz="1200" dirty="0" smtClean="0">
              <a:latin typeface="Constantia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Указательным и большим пальцами надавливать на каждый ноготь другой руки.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200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200" dirty="0" smtClean="0">
              <a:latin typeface="Constantia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«Мячик»</a:t>
            </a:r>
            <a:endParaRPr lang="ru-RU" sz="1200" dirty="0" smtClean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Цель: массаж живота, координация движений, дыхательная гимнастика.</a:t>
            </a:r>
            <a:endParaRPr lang="ru-RU" sz="1200" dirty="0" smtClean="0">
              <a:latin typeface="Constantia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Стоя или лежа на полу, руки и ноги произвольно, положить руку на живот. Вдох- «надуваем» живот, выдох – «сдуваем» живот.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200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«Моем </a:t>
            </a:r>
            <a:r>
              <a:rPr lang="en-US" sz="12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голову»</a:t>
            </a:r>
            <a:endParaRPr lang="ru-RU" sz="1200" dirty="0" smtClean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Цель: улучшение мозгового кровообращения путем воздействия на активные точки головы.</a:t>
            </a:r>
            <a:endParaRPr lang="ru-RU" sz="1200" dirty="0" smtClean="0">
              <a:latin typeface="Constantia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Сидя по-турецки.</a:t>
            </a:r>
            <a:endParaRPr lang="ru-RU" sz="1200" dirty="0" smtClean="0">
              <a:latin typeface="Constantia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«представим, что мы моем голову. Сильно нажимая пальцами на кожу головы, ведем ими, словно граблями, от затылка, а затем от висков и ото лба к макушке, как будто сгребаем сено в стог. Теперь подушечками пальцев потираем кожу головы в направлении от висков к затылку. Пальчики обеих рук «бегают» по поверхности головы и «играют в догонялки». А сейчас, словно расческой, ласково «расчесываем» волосы пальцами.</a:t>
            </a:r>
            <a:endParaRPr lang="ru-RU" sz="1200" dirty="0" smtClean="0">
              <a:latin typeface="Constantia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Constantia" pitchFamily="18" charset="0"/>
            </a:endParaRPr>
          </a:p>
        </p:txBody>
      </p:sp>
      <p:pic>
        <p:nvPicPr>
          <p:cNvPr id="21506" name="Picture 2" descr="C:\Documents and Settings\Admin\Рабочий стол\аттестация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143380"/>
            <a:ext cx="571504" cy="571504"/>
          </a:xfrm>
          <a:prstGeom prst="rect">
            <a:avLst/>
          </a:prstGeom>
          <a:noFill/>
        </p:spPr>
      </p:pic>
      <p:pic>
        <p:nvPicPr>
          <p:cNvPr id="21507" name="Picture 3" descr="C:\Documents and Settings\Admin\Рабочий стол\аттестация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636"/>
            <a:ext cx="671514" cy="811413"/>
          </a:xfrm>
          <a:prstGeom prst="rect">
            <a:avLst/>
          </a:prstGeom>
          <a:noFill/>
        </p:spPr>
      </p:pic>
      <p:pic>
        <p:nvPicPr>
          <p:cNvPr id="21508" name="Picture 4" descr="C:\Documents and Settings\Admin\Рабочий стол\аттестация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643182"/>
            <a:ext cx="538199" cy="8239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28860" y="1571612"/>
            <a:ext cx="484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ВЕСЕЛО И ИНТЕРЕСНО, А ГЛАВНОЕ ПОЛЕЗНО!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460</TotalTime>
  <Words>784</Words>
  <Application>Microsoft Office PowerPoint</Application>
  <PresentationFormat>Экран (4:3)</PresentationFormat>
  <Paragraphs>166</Paragraphs>
  <Slides>11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ЗДОРОВЬЕСБЕРЕгающие  ТЕХНОЛОГИИ В МОЕЙ РАБОТЕ С ДЕТЬМИ с речевыми нарушениями.</vt:lpstr>
      <vt:lpstr> </vt:lpstr>
      <vt:lpstr>Задачи здоровьесбережения </vt:lpstr>
      <vt:lpstr>АРТИКУЛЯЦИОННАЯ ГИМНАСТИКА.</vt:lpstr>
      <vt:lpstr>ДЫХАТЕЛЬНАЯ ГИМНАСТИКА.</vt:lpstr>
      <vt:lpstr>ГИМНАСТИКА ДЛЯ УКРЕПЛЕНИЯ МЫШЦ ГЛАЗ И УСИЛЕНИЯ ЗРЕНИЯ.</vt:lpstr>
      <vt:lpstr>ПАЛЬЧИКОВАЯ ГИМНАСТИКА.</vt:lpstr>
      <vt:lpstr>ДВИГАТЕЛЬНАЯ ГИМНАСТИКА.</vt:lpstr>
      <vt:lpstr>САМОМАССАЖ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ЗДОРОВЬЕСБЕРЕГАТЕЛЬНЫЕ ТЕХНОЛОГИИ В МОЕЙ РАБОТЕ С ДЕТЬМИ.</dc:title>
  <dc:creator>Admin</dc:creator>
  <cp:lastModifiedBy>михаил</cp:lastModifiedBy>
  <cp:revision>56</cp:revision>
  <dcterms:created xsi:type="dcterms:W3CDTF">2012-04-23T14:23:45Z</dcterms:created>
  <dcterms:modified xsi:type="dcterms:W3CDTF">2015-09-05T14:04:22Z</dcterms:modified>
</cp:coreProperties>
</file>