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8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38" d="100"/>
          <a:sy n="38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848C-677F-4889-B104-3E3EF72CAB1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4509-DEF5-4F0A-A7EA-CC74D2746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848C-677F-4889-B104-3E3EF72CAB1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4509-DEF5-4F0A-A7EA-CC74D2746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848C-677F-4889-B104-3E3EF72CAB1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4509-DEF5-4F0A-A7EA-CC74D2746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848C-677F-4889-B104-3E3EF72CAB1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4509-DEF5-4F0A-A7EA-CC74D2746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848C-677F-4889-B104-3E3EF72CAB1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4509-DEF5-4F0A-A7EA-CC74D2746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848C-677F-4889-B104-3E3EF72CAB1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4509-DEF5-4F0A-A7EA-CC74D2746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848C-677F-4889-B104-3E3EF72CAB1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4509-DEF5-4F0A-A7EA-CC74D27463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848C-677F-4889-B104-3E3EF72CAB1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4509-DEF5-4F0A-A7EA-CC74D2746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848C-677F-4889-B104-3E3EF72CAB1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4509-DEF5-4F0A-A7EA-CC74D2746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848C-677F-4889-B104-3E3EF72CAB1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4509-DEF5-4F0A-A7EA-CC74D27463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848C-677F-4889-B104-3E3EF72CAB1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4509-DEF5-4F0A-A7EA-CC74D2746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305848C-677F-4889-B104-3E3EF72CAB1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0EC4509-DEF5-4F0A-A7EA-CC74D2746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AudioPoisk.com_Сборовская_песня-Алые_паруса_(audiopoisk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76256" y="476672"/>
            <a:ext cx="808856" cy="808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72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2513856" cy="1600200"/>
          </a:xfrm>
        </p:spPr>
        <p:txBody>
          <a:bodyPr/>
          <a:lstStyle/>
          <a:p>
            <a:r>
              <a:rPr lang="ru-RU" dirty="0" smtClean="0"/>
              <a:t>    Грэй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455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4325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920880" cy="411135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</a:rPr>
              <a:t>Прекрасная неизвестность                                   </a:t>
            </a:r>
            <a:r>
              <a:rPr lang="ru-RU" sz="2400" dirty="0" err="1">
                <a:latin typeface="+mn-lt"/>
              </a:rPr>
              <a:t>Летика</a:t>
            </a:r>
            <a:r>
              <a:rPr lang="ru-RU" sz="2400" dirty="0">
                <a:latin typeface="+mn-lt"/>
              </a:rPr>
              <a:t>   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Корабельная </a:t>
            </a:r>
            <a:r>
              <a:rPr lang="ru-RU" sz="2400" dirty="0" err="1">
                <a:latin typeface="+mn-lt"/>
              </a:rPr>
              <a:t>Ассоль</a:t>
            </a:r>
            <a:r>
              <a:rPr lang="ru-RU" sz="2400" dirty="0">
                <a:latin typeface="+mn-lt"/>
              </a:rPr>
              <a:t>                                             </a:t>
            </a:r>
            <a:r>
              <a:rPr lang="ru-RU" sz="2400" dirty="0" err="1">
                <a:latin typeface="+mn-lt"/>
              </a:rPr>
              <a:t>Эгль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Живое стихотворение                                           Грэй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                                      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Чудное художественное полотно                        Жители </a:t>
            </a:r>
            <a:r>
              <a:rPr lang="ru-RU" sz="2400" dirty="0" err="1">
                <a:latin typeface="+mn-lt"/>
              </a:rPr>
              <a:t>Каперны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Мокрое сокровище                                               Автор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85800"/>
            <a:ext cx="7622232" cy="14470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5400" dirty="0" smtClean="0">
                <a:latin typeface="+mj-lt"/>
              </a:rPr>
              <a:t>Для </a:t>
            </a:r>
            <a:r>
              <a:rPr lang="ru-RU" sz="5400" dirty="0">
                <a:latin typeface="+mj-lt"/>
              </a:rPr>
              <a:t>кого героиня была:</a:t>
            </a:r>
          </a:p>
        </p:txBody>
      </p:sp>
    </p:spTree>
    <p:extLst>
      <p:ext uri="{BB962C8B-B14F-4D97-AF65-F5344CB8AC3E}">
        <p14:creationId xmlns="" xmlns:p14="http://schemas.microsoft.com/office/powerpoint/2010/main" val="903252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dirty="0"/>
              <a:t>СРАВНИТЕЛЬНАЯ ХАРАКТЕРИСТИКА </a:t>
            </a:r>
            <a:r>
              <a:rPr lang="ru-RU" altLang="ru-RU" sz="4000" dirty="0" smtClean="0"/>
              <a:t>ГЕРОЕВ</a:t>
            </a:r>
            <a:endParaRPr lang="ru-RU" sz="6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4799022"/>
              </p:ext>
            </p:extLst>
          </p:nvPr>
        </p:nvGraphicFramePr>
        <p:xfrm>
          <a:off x="179512" y="980729"/>
          <a:ext cx="8856984" cy="556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3373661"/>
                <a:gridCol w="2963043"/>
              </a:tblGrid>
              <a:tr h="6312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Ассоль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Грэй</a:t>
                      </a:r>
                      <a:endParaRPr lang="ru-RU" dirty="0"/>
                    </a:p>
                  </a:txBody>
                  <a:tcPr/>
                </a:tc>
              </a:tr>
              <a:tr h="1024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 Происхождение, социальная принадлежность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Родилась в маленькой рыбачьей деревушке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Каперне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 бедной семье моряка, который рано овдовел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Родился в огромном фамильном замке, принадлежал к старинному аристократическому роду. Но он «родился с живой душой, совершенно не склонной продолжать линию фамильного начертания»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90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 Воспитание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 пяти месяцев воспитывалась матерью, затем соседкой; как только девочка научилась ходить, она воспитывалась отцом, который очень любил ее. Росла среди игрушечных корабликов, сделанных отцом, и его полуфантастических рассказов о морской жизни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Мать прощала сыну все. Отец видел его редко. Артур «мог ездить на любой лошади, брать в замок любую собаку, рыться в библиотеке, бегать босиком и есть, что ему вздумается». Из замка удалили детей служащих, изолировав мальчика от «низкого общества»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870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 Образование, занятия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Отец научил ее читать и писать, девочка помогала ему мастерить и носить в город игрушки для продажи. Она «любила читать, но и в книге читала преимущественно между строк, как жила». Когда она шила, «маленькие руки работали прилежно и ловко»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Читал «те книги, за золотой дверью которых открывалось синее сияние океана».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«Отделка щенка под капитана» состояла в том, что «в течение года он познакомился с навигацией, практикой, кораблестроением, морским правом, лоцией и бухгалтерией»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72350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56784" cy="525658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Феерия:</a:t>
            </a:r>
            <a:br>
              <a:rPr lang="ru-RU" sz="3200" dirty="0" smtClean="0"/>
            </a:br>
            <a:r>
              <a:rPr lang="ru-RU" sz="3200" dirty="0" smtClean="0"/>
              <a:t>1. </a:t>
            </a:r>
            <a:r>
              <a:rPr lang="ru-RU" sz="3200" dirty="0"/>
              <a:t>Т</a:t>
            </a:r>
            <a:r>
              <a:rPr lang="ru-RU" sz="3200" dirty="0" smtClean="0"/>
              <a:t>еатральное или цирковое представление сказочного содержания.</a:t>
            </a:r>
            <a:br>
              <a:rPr lang="ru-RU" sz="3200" dirty="0" smtClean="0"/>
            </a:br>
            <a:r>
              <a:rPr lang="ru-RU" sz="3200" dirty="0" smtClean="0"/>
              <a:t>2. Волшебное, сказочное зрелище.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Символ – условный знак какого-нибудь понятия.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04484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28"/>
            <a:ext cx="9144000" cy="13799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Сайт для творческих людей.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99" b="7721"/>
          <a:stretch/>
        </p:blipFill>
        <p:spPr bwMode="auto">
          <a:xfrm>
            <a:off x="1" y="1628801"/>
            <a:ext cx="9171702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571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6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4988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69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 smtClean="0"/>
              <a:t>«Ребята, надо верить в чудеса»</a:t>
            </a:r>
            <a:br>
              <a:rPr lang="ru-RU" dirty="0" smtClean="0"/>
            </a:br>
            <a:r>
              <a:rPr lang="ru-RU" dirty="0" smtClean="0"/>
              <a:t>Урок по повести-феерии А. Грина «Алые паруса».</a:t>
            </a:r>
            <a:br>
              <a:rPr lang="ru-RU" dirty="0" smtClean="0"/>
            </a:br>
            <a:r>
              <a:rPr lang="ru-RU" dirty="0" smtClean="0"/>
              <a:t>8 класс.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Учитель Насонова Л. И.</a:t>
            </a:r>
            <a:br>
              <a:rPr lang="ru-RU" dirty="0" smtClean="0"/>
            </a:br>
            <a:r>
              <a:rPr lang="ru-RU" dirty="0" smtClean="0"/>
              <a:t>МБОУ Мешковская СОШ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5300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00200"/>
          </a:xfrm>
        </p:spPr>
        <p:txBody>
          <a:bodyPr/>
          <a:lstStyle/>
          <a:p>
            <a:pPr algn="ctr"/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287808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Познакомиться с биографией А. Грина, с </a:t>
            </a:r>
            <a:r>
              <a:rPr lang="ru-RU" dirty="0"/>
              <a:t>понятиями «феерия» и «символ»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Проанализировать образы героев повести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9177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496944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Александра Грина отличали «Дар могучего воображения» , </a:t>
            </a:r>
            <a:r>
              <a:rPr lang="ru-RU" dirty="0" smtClean="0"/>
              <a:t>чистота </a:t>
            </a:r>
            <a:r>
              <a:rPr lang="ru-RU" dirty="0"/>
              <a:t>чувств и застенчивая улыбка. </a:t>
            </a:r>
            <a:r>
              <a:rPr lang="ru-RU" dirty="0" smtClean="0"/>
              <a:t>                                            (</a:t>
            </a:r>
            <a:r>
              <a:rPr lang="ru-RU" dirty="0"/>
              <a:t>К. Паустовский «Жизнь Александра Грина»).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Мир идет под уклон. Человечество катится в пропасть. Как честный пират заявляю, что я никогда не перестану сражаться за своё право дышать свежими морскими ветрами</a:t>
            </a:r>
            <a:r>
              <a:rPr lang="ru-RU" dirty="0" smtClean="0"/>
              <a:t>». </a:t>
            </a:r>
          </a:p>
          <a:p>
            <a:pPr marL="0" indent="0">
              <a:buNone/>
            </a:pPr>
            <a:r>
              <a:rPr lang="ru-RU" dirty="0" smtClean="0"/>
              <a:t>( </a:t>
            </a:r>
            <a:r>
              <a:rPr lang="ru-RU" dirty="0"/>
              <a:t>А. Грин).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Всю </a:t>
            </a:r>
            <a:r>
              <a:rPr lang="ru-RU" dirty="0"/>
              <a:t>жизнь Грин будет протестовать против всего, что хоть в незначительной степени ущемляет человеческое достоинство. Об этом, в сущности, все его </a:t>
            </a:r>
            <a:r>
              <a:rPr lang="ru-RU" dirty="0" smtClean="0"/>
              <a:t>книги. 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В. Сандлер).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5358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622" y="980728"/>
            <a:ext cx="4788024" cy="2088232"/>
          </a:xfrm>
        </p:spPr>
        <p:txBody>
          <a:bodyPr/>
          <a:lstStyle/>
          <a:p>
            <a:r>
              <a:rPr lang="ru-RU" dirty="0" smtClean="0"/>
              <a:t>В. А. Кашин</a:t>
            </a:r>
            <a:br>
              <a:rPr lang="ru-RU" dirty="0" smtClean="0"/>
            </a:br>
            <a:r>
              <a:rPr lang="ru-RU" dirty="0" smtClean="0"/>
              <a:t>Портрет Грина.</a:t>
            </a:r>
            <a:endParaRPr lang="ru-RU" dirty="0"/>
          </a:p>
        </p:txBody>
      </p:sp>
      <p:pic>
        <p:nvPicPr>
          <p:cNvPr id="4" name="Содержимое 3" descr="[LI8RK_12-01]_[IL_01]-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355976" cy="6877857"/>
          </a:xfrm>
        </p:spPr>
      </p:pic>
    </p:spTree>
    <p:extLst>
      <p:ext uri="{BB962C8B-B14F-4D97-AF65-F5344CB8AC3E}">
        <p14:creationId xmlns="" xmlns:p14="http://schemas.microsoft.com/office/powerpoint/2010/main" val="80109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55576" y="620688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8" name="Содержимое 3" descr="pic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3916" y="0"/>
            <a:ext cx="9189859" cy="6858000"/>
          </a:xfrm>
        </p:spPr>
      </p:pic>
    </p:spTree>
    <p:extLst>
      <p:ext uri="{BB962C8B-B14F-4D97-AF65-F5344CB8AC3E}">
        <p14:creationId xmlns="" xmlns:p14="http://schemas.microsoft.com/office/powerpoint/2010/main" val="4275589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620688"/>
            <a:ext cx="3240360" cy="1872208"/>
          </a:xfrm>
        </p:spPr>
        <p:txBody>
          <a:bodyPr/>
          <a:lstStyle/>
          <a:p>
            <a:r>
              <a:rPr lang="ru-RU" dirty="0" smtClean="0"/>
              <a:t>Лонгрен</a:t>
            </a:r>
            <a:endParaRPr lang="ru-RU" dirty="0"/>
          </a:p>
        </p:txBody>
      </p:sp>
      <p:pic>
        <p:nvPicPr>
          <p:cNvPr id="4" name="Picture 2" descr="K:\алые паруса\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-68263"/>
            <a:ext cx="50038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506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908720"/>
            <a:ext cx="3635896" cy="1872208"/>
          </a:xfrm>
        </p:spPr>
        <p:txBody>
          <a:bodyPr/>
          <a:lstStyle/>
          <a:p>
            <a:r>
              <a:rPr lang="ru-RU" dirty="0" smtClean="0"/>
              <a:t>     Ассоль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081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7030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908720"/>
            <a:ext cx="3923928" cy="1600200"/>
          </a:xfrm>
        </p:spPr>
        <p:txBody>
          <a:bodyPr/>
          <a:lstStyle/>
          <a:p>
            <a:r>
              <a:rPr lang="ru-RU" dirty="0" smtClean="0"/>
              <a:t>        Эгль</a:t>
            </a:r>
            <a:endParaRPr lang="ru-RU" dirty="0"/>
          </a:p>
        </p:txBody>
      </p:sp>
      <p:pic>
        <p:nvPicPr>
          <p:cNvPr id="3" name="Picture 2" descr="K:\алые парус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0032" cy="6866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5378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187</TotalTime>
  <Words>358</Words>
  <Application>Microsoft Office PowerPoint</Application>
  <PresentationFormat>Экран (4:3)</PresentationFormat>
  <Paragraphs>34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Слайд 1</vt:lpstr>
      <vt:lpstr>Тема урока: «Ребята, надо верить в чудеса» Урок по повести-феерии А. Грина «Алые паруса». 8 класс. </vt:lpstr>
      <vt:lpstr>Цели урока</vt:lpstr>
      <vt:lpstr>Слайд 4</vt:lpstr>
      <vt:lpstr>В. А. Кашин Портрет Грина.</vt:lpstr>
      <vt:lpstr>Слайд 6</vt:lpstr>
      <vt:lpstr>Лонгрен</vt:lpstr>
      <vt:lpstr>     Ассоль</vt:lpstr>
      <vt:lpstr>        Эгль</vt:lpstr>
      <vt:lpstr>    Грэй</vt:lpstr>
      <vt:lpstr>Прекрасная неизвестность                                   Летика      Корабельная Ассоль                                             Эгль  Живое стихотворение                                           Грэй                                         Чудное художественное полотно                        Жители Каперны  Мокрое сокровище                                               Автор</vt:lpstr>
      <vt:lpstr>СРАВНИТЕЛЬНАЯ ХАРАКТЕРИСТИКА ГЕРОЕВ</vt:lpstr>
      <vt:lpstr>Феерия: 1. Театральное или цирковое представление сказочного содержания. 2. Волшебное, сказочное зрелище.  Символ – условный знак какого-нибудь понятия.   </vt:lpstr>
      <vt:lpstr>Сайт для творческих людей.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22</cp:revision>
  <dcterms:created xsi:type="dcterms:W3CDTF">2015-04-08T17:24:10Z</dcterms:created>
  <dcterms:modified xsi:type="dcterms:W3CDTF">2016-12-27T13:17:07Z</dcterms:modified>
</cp:coreProperties>
</file>