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0.jpg" ContentType="image/gif"/>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60.jpg" ContentType="image/gif"/>
  <Override PartName="/ppt/media/image61.jpg" ContentType="image/gif"/>
  <Override PartName="/ppt/media/image62.jpg" ContentType="image/gi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0"/>
  </p:notesMasterIdLst>
  <p:sldIdLst>
    <p:sldId id="258" r:id="rId2"/>
    <p:sldId id="305" r:id="rId3"/>
    <p:sldId id="276" r:id="rId4"/>
    <p:sldId id="277" r:id="rId5"/>
    <p:sldId id="278" r:id="rId6"/>
    <p:sldId id="280" r:id="rId7"/>
    <p:sldId id="281" r:id="rId8"/>
    <p:sldId id="294" r:id="rId9"/>
    <p:sldId id="293" r:id="rId10"/>
    <p:sldId id="279" r:id="rId11"/>
    <p:sldId id="284" r:id="rId12"/>
    <p:sldId id="287" r:id="rId13"/>
    <p:sldId id="282" r:id="rId14"/>
    <p:sldId id="283" r:id="rId15"/>
    <p:sldId id="291" r:id="rId16"/>
    <p:sldId id="285" r:id="rId17"/>
    <p:sldId id="289" r:id="rId18"/>
    <p:sldId id="298" r:id="rId19"/>
    <p:sldId id="286" r:id="rId20"/>
    <p:sldId id="288" r:id="rId21"/>
    <p:sldId id="290" r:id="rId22"/>
    <p:sldId id="292" r:id="rId23"/>
    <p:sldId id="295" r:id="rId24"/>
    <p:sldId id="296" r:id="rId25"/>
    <p:sldId id="297" r:id="rId26"/>
    <p:sldId id="299" r:id="rId27"/>
    <p:sldId id="300" r:id="rId28"/>
    <p:sldId id="306"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FF"/>
    <a:srgbClr val="FF00FF"/>
    <a:srgbClr val="130CA4"/>
    <a:srgbClr val="FF3300"/>
    <a:srgbClr val="003217"/>
    <a:srgbClr val="007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65" autoAdjust="0"/>
    <p:restoredTop sz="94660"/>
  </p:normalViewPr>
  <p:slideViewPr>
    <p:cSldViewPr>
      <p:cViewPr varScale="1">
        <p:scale>
          <a:sx n="55" d="100"/>
          <a:sy n="55" d="100"/>
        </p:scale>
        <p:origin x="94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6EE40C-ACA6-408E-978F-6174237CB37F}" type="datetimeFigureOut">
              <a:rPr lang="ru-RU" smtClean="0"/>
              <a:t>25.12.2016</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223808-D497-4235-BA09-FAF199350E07}" type="slidenum">
              <a:rPr lang="ru-RU" smtClean="0"/>
              <a:t>‹#›</a:t>
            </a:fld>
            <a:endParaRPr lang="ru-RU"/>
          </a:p>
        </p:txBody>
      </p:sp>
    </p:spTree>
    <p:extLst>
      <p:ext uri="{BB962C8B-B14F-4D97-AF65-F5344CB8AC3E}">
        <p14:creationId xmlns:p14="http://schemas.microsoft.com/office/powerpoint/2010/main" val="3628736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64223808-D497-4235-BA09-FAF199350E07}" type="slidenum">
              <a:rPr lang="ru-RU" smtClean="0"/>
              <a:t>15</a:t>
            </a:fld>
            <a:endParaRPr lang="ru-RU"/>
          </a:p>
        </p:txBody>
      </p:sp>
    </p:spTree>
    <p:extLst>
      <p:ext uri="{BB962C8B-B14F-4D97-AF65-F5344CB8AC3E}">
        <p14:creationId xmlns:p14="http://schemas.microsoft.com/office/powerpoint/2010/main" val="4085086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4223808-D497-4235-BA09-FAF199350E07}" type="slidenum">
              <a:rPr lang="ru-RU" smtClean="0"/>
              <a:t>17</a:t>
            </a:fld>
            <a:endParaRPr lang="ru-RU"/>
          </a:p>
        </p:txBody>
      </p:sp>
    </p:spTree>
    <p:extLst>
      <p:ext uri="{BB962C8B-B14F-4D97-AF65-F5344CB8AC3E}">
        <p14:creationId xmlns:p14="http://schemas.microsoft.com/office/powerpoint/2010/main" val="648236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4223808-D497-4235-BA09-FAF199350E07}" type="slidenum">
              <a:rPr lang="ru-RU" smtClean="0"/>
              <a:t>22</a:t>
            </a:fld>
            <a:endParaRPr lang="ru-RU"/>
          </a:p>
        </p:txBody>
      </p:sp>
    </p:spTree>
    <p:extLst>
      <p:ext uri="{BB962C8B-B14F-4D97-AF65-F5344CB8AC3E}">
        <p14:creationId xmlns:p14="http://schemas.microsoft.com/office/powerpoint/2010/main" val="4039440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ru-RU" smtClean="0"/>
              <a:t>Образец заголовка</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lgn="l">
              <a:defRPr/>
            </a:lvl1pPr>
          </a:lstStyle>
          <a:p>
            <a:fld id="{3E59F6E9-2A86-4320-9F3A-4602DABDCCC0}" type="datetimeFigureOut">
              <a:rPr lang="ru-RU" smtClean="0"/>
              <a:pPr/>
              <a:t>25.12.2016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5632EFC-42DA-42CA-BC1B-8F9001C93747}" type="slidenum">
              <a:rPr lang="ru-RU" smtClean="0"/>
              <a:pPr/>
              <a:t>‹#›</a:t>
            </a:fld>
            <a:endParaRPr lang="ru-RU"/>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1011622"/>
      </p:ext>
    </p:extLst>
  </p:cSld>
  <p:clrMapOvr>
    <a:masterClrMapping/>
  </p:clrMapOvr>
  <p:transition>
    <p:circl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E59F6E9-2A86-4320-9F3A-4602DABDCCC0}" type="datetimeFigureOut">
              <a:rPr lang="ru-RU" smtClean="0"/>
              <a:pPr/>
              <a:t>25.12.2016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5632EFC-42DA-42CA-BC1B-8F9001C93747}" type="slidenum">
              <a:rPr lang="ru-RU" smtClean="0"/>
              <a:pPr/>
              <a:t>‹#›</a:t>
            </a:fld>
            <a:endParaRPr lang="ru-RU"/>
          </a:p>
        </p:txBody>
      </p:sp>
    </p:spTree>
    <p:extLst>
      <p:ext uri="{BB962C8B-B14F-4D97-AF65-F5344CB8AC3E}">
        <p14:creationId xmlns:p14="http://schemas.microsoft.com/office/powerpoint/2010/main" val="87171602"/>
      </p:ext>
    </p:extLst>
  </p:cSld>
  <p:clrMapOvr>
    <a:masterClrMapping/>
  </p:clrMapOvr>
  <p:transition>
    <p:circl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E59F6E9-2A86-4320-9F3A-4602DABDCCC0}" type="datetimeFigureOut">
              <a:rPr lang="ru-RU" smtClean="0"/>
              <a:pPr/>
              <a:t>25.12.2016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5632EFC-42DA-42CA-BC1B-8F9001C93747}" type="slidenum">
              <a:rPr lang="ru-RU" smtClean="0"/>
              <a:pPr/>
              <a:t>‹#›</a:t>
            </a:fld>
            <a:endParaRPr lang="ru-RU"/>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903273"/>
      </p:ext>
    </p:extLst>
  </p:cSld>
  <p:clrMapOvr>
    <a:masterClrMapping/>
  </p:clrMapOvr>
  <p:transition>
    <p:circl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E59F6E9-2A86-4320-9F3A-4602DABDCCC0}" type="datetimeFigureOut">
              <a:rPr lang="ru-RU" smtClean="0"/>
              <a:pPr/>
              <a:t>25.12.2016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5632EFC-42DA-42CA-BC1B-8F9001C93747}" type="slidenum">
              <a:rPr lang="ru-RU" smtClean="0"/>
              <a:pPr/>
              <a:t>‹#›</a:t>
            </a:fld>
            <a:endParaRPr lang="ru-RU"/>
          </a:p>
        </p:txBody>
      </p:sp>
    </p:spTree>
    <p:extLst>
      <p:ext uri="{BB962C8B-B14F-4D97-AF65-F5344CB8AC3E}">
        <p14:creationId xmlns:p14="http://schemas.microsoft.com/office/powerpoint/2010/main" val="3727326975"/>
      </p:ext>
    </p:extLst>
  </p:cSld>
  <p:clrMapOvr>
    <a:masterClrMapping/>
  </p:clrMapOvr>
  <p:transition>
    <p:circl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E59F6E9-2A86-4320-9F3A-4602DABDCCC0}" type="datetimeFigureOut">
              <a:rPr lang="ru-RU" smtClean="0"/>
              <a:pPr/>
              <a:t>25.12.2016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5632EFC-42DA-42CA-BC1B-8F9001C93747}" type="slidenum">
              <a:rPr lang="ru-RU" smtClean="0"/>
              <a:pPr/>
              <a:t>‹#›</a:t>
            </a:fld>
            <a:endParaRPr lang="ru-RU"/>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6597020"/>
      </p:ext>
    </p:extLst>
  </p:cSld>
  <p:clrMapOvr>
    <a:masterClrMapping/>
  </p:clrMapOvr>
  <p:transition>
    <p:circl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E59F6E9-2A86-4320-9F3A-4602DABDCCC0}" type="datetimeFigureOut">
              <a:rPr lang="ru-RU" smtClean="0"/>
              <a:pPr/>
              <a:t>25.12.2016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5632EFC-42DA-42CA-BC1B-8F9001C93747}" type="slidenum">
              <a:rPr lang="ru-RU" smtClean="0"/>
              <a:pPr/>
              <a:t>‹#›</a:t>
            </a:fld>
            <a:endParaRPr lang="ru-RU"/>
          </a:p>
        </p:txBody>
      </p:sp>
    </p:spTree>
    <p:extLst>
      <p:ext uri="{BB962C8B-B14F-4D97-AF65-F5344CB8AC3E}">
        <p14:creationId xmlns:p14="http://schemas.microsoft.com/office/powerpoint/2010/main" val="3925590400"/>
      </p:ext>
    </p:extLst>
  </p:cSld>
  <p:clrMapOvr>
    <a:masterClrMapping/>
  </p:clrMapOvr>
  <p:transition>
    <p:circl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68096" y="2967788"/>
            <a:ext cx="3566160" cy="33415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ru-RU" smtClean="0"/>
              <a:t>Образец текста</a:t>
            </a:r>
          </a:p>
        </p:txBody>
      </p:sp>
      <p:sp>
        <p:nvSpPr>
          <p:cNvPr id="6" name="Content Placeholder 5"/>
          <p:cNvSpPr>
            <a:spLocks noGrp="1"/>
          </p:cNvSpPr>
          <p:nvPr>
            <p:ph sz="quarter" idx="4"/>
          </p:nvPr>
        </p:nvSpPr>
        <p:spPr>
          <a:xfrm>
            <a:off x="4491990" y="2967788"/>
            <a:ext cx="3566160" cy="33415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E59F6E9-2A86-4320-9F3A-4602DABDCCC0}" type="datetimeFigureOut">
              <a:rPr lang="ru-RU" smtClean="0"/>
              <a:pPr/>
              <a:t>25.12.2016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5632EFC-42DA-42CA-BC1B-8F9001C93747}" type="slidenum">
              <a:rPr lang="ru-RU" smtClean="0"/>
              <a:pPr/>
              <a:t>‹#›</a:t>
            </a:fld>
            <a:endParaRPr lang="ru-RU"/>
          </a:p>
        </p:txBody>
      </p:sp>
    </p:spTree>
    <p:extLst>
      <p:ext uri="{BB962C8B-B14F-4D97-AF65-F5344CB8AC3E}">
        <p14:creationId xmlns:p14="http://schemas.microsoft.com/office/powerpoint/2010/main" val="2627098366"/>
      </p:ext>
    </p:extLst>
  </p:cSld>
  <p:clrMapOvr>
    <a:masterClrMapping/>
  </p:clrMapOvr>
  <p:transition>
    <p:circl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E59F6E9-2A86-4320-9F3A-4602DABDCCC0}" type="datetimeFigureOut">
              <a:rPr lang="ru-RU" smtClean="0"/>
              <a:pPr/>
              <a:t>25.12.2016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5632EFC-42DA-42CA-BC1B-8F9001C93747}" type="slidenum">
              <a:rPr lang="ru-RU" smtClean="0"/>
              <a:pPr/>
              <a:t>‹#›</a:t>
            </a:fld>
            <a:endParaRPr lang="ru-RU"/>
          </a:p>
        </p:txBody>
      </p:sp>
    </p:spTree>
    <p:extLst>
      <p:ext uri="{BB962C8B-B14F-4D97-AF65-F5344CB8AC3E}">
        <p14:creationId xmlns:p14="http://schemas.microsoft.com/office/powerpoint/2010/main" val="3909279387"/>
      </p:ext>
    </p:extLst>
  </p:cSld>
  <p:clrMapOvr>
    <a:masterClrMapping/>
  </p:clrMapOvr>
  <p:transition>
    <p:circl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59F6E9-2A86-4320-9F3A-4602DABDCCC0}" type="datetimeFigureOut">
              <a:rPr lang="ru-RU" smtClean="0"/>
              <a:pPr/>
              <a:t>25.12.2016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5632EFC-42DA-42CA-BC1B-8F9001C93747}" type="slidenum">
              <a:rPr lang="ru-RU" smtClean="0"/>
              <a:pPr/>
              <a:t>‹#›</a:t>
            </a:fld>
            <a:endParaRPr lang="ru-RU"/>
          </a:p>
        </p:txBody>
      </p:sp>
    </p:spTree>
    <p:extLst>
      <p:ext uri="{BB962C8B-B14F-4D97-AF65-F5344CB8AC3E}">
        <p14:creationId xmlns:p14="http://schemas.microsoft.com/office/powerpoint/2010/main" val="1562307103"/>
      </p:ext>
    </p:extLst>
  </p:cSld>
  <p:clrMapOvr>
    <a:masterClrMapping/>
  </p:clrMapOvr>
  <p:transition>
    <p:circl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ru-RU" smtClean="0"/>
              <a:t>Образец заголовка</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E59F6E9-2A86-4320-9F3A-4602DABDCCC0}" type="datetimeFigureOut">
              <a:rPr lang="ru-RU" smtClean="0"/>
              <a:pPr/>
              <a:t>25.12.2016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5632EFC-42DA-42CA-BC1B-8F9001C93747}" type="slidenum">
              <a:rPr lang="ru-RU" smtClean="0"/>
              <a:pPr/>
              <a:t>‹#›</a:t>
            </a:fld>
            <a:endParaRPr lang="ru-RU"/>
          </a:p>
        </p:txBody>
      </p:sp>
    </p:spTree>
    <p:extLst>
      <p:ext uri="{BB962C8B-B14F-4D97-AF65-F5344CB8AC3E}">
        <p14:creationId xmlns:p14="http://schemas.microsoft.com/office/powerpoint/2010/main" val="3805625749"/>
      </p:ext>
    </p:extLst>
  </p:cSld>
  <p:clrMapOvr>
    <a:masterClrMapping/>
  </p:clrMapOvr>
  <p:transition>
    <p:circl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smtClean="0"/>
              <a:t>Вставка рисунка</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3E59F6E9-2A86-4320-9F3A-4602DABDCCC0}" type="datetimeFigureOut">
              <a:rPr lang="ru-RU" smtClean="0"/>
              <a:pPr/>
              <a:t>25.12.2016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5632EFC-42DA-42CA-BC1B-8F9001C93747}" type="slidenum">
              <a:rPr lang="ru-RU" smtClean="0"/>
              <a:pPr/>
              <a:t>‹#›</a:t>
            </a:fld>
            <a:endParaRPr lang="ru-RU"/>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1696531"/>
      </p:ext>
    </p:extLst>
  </p:cSld>
  <p:clrMapOvr>
    <a:masterClrMapping/>
  </p:clrMapOvr>
  <p:transition>
    <p:circl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25">
          <a:fgClr>
            <a:schemeClr val="accent4"/>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E59F6E9-2A86-4320-9F3A-4602DABDCCC0}" type="datetimeFigureOut">
              <a:rPr lang="ru-RU" smtClean="0"/>
              <a:pPr/>
              <a:t>25.12.2016</a:t>
            </a:fld>
            <a:endParaRPr lang="ru-RU"/>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ru-RU"/>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5632EFC-42DA-42CA-BC1B-8F9001C93747}" type="slidenum">
              <a:rPr lang="ru-RU" smtClean="0"/>
              <a:pPr/>
              <a:t>‹#›</a:t>
            </a:fld>
            <a:endParaRPr lang="ru-RU"/>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452443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circle/>
  </p:transition>
  <p:timing>
    <p:tnLst>
      <p:par>
        <p:cTn id="1" dur="indefinite" restart="never" nodeType="tmRoot"/>
      </p:par>
    </p:tnLst>
  </p:timing>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8.jpg"/></Relationships>
</file>

<file path=ppt/slides/_rels/slide2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7.xml"/><Relationship Id="rId5" Type="http://schemas.openxmlformats.org/officeDocument/2006/relationships/image" Target="../media/image57.jpg"/><Relationship Id="rId4" Type="http://schemas.openxmlformats.org/officeDocument/2006/relationships/image" Target="../media/image56.jpg"/></Relationships>
</file>

<file path=ppt/slides/_rels/slide26.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60.jp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62.jpg"/></Relationships>
</file>

<file path=ppt/slides/_rels/slide28.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11" Type="http://schemas.openxmlformats.org/officeDocument/2006/relationships/image" Target="../media/image19.jpeg"/><Relationship Id="rId5" Type="http://schemas.openxmlformats.org/officeDocument/2006/relationships/image" Target="../media/image14.png"/><Relationship Id="rId10" Type="http://schemas.openxmlformats.org/officeDocument/2006/relationships/image" Target="../media/image4.jpg"/><Relationship Id="rId4" Type="http://schemas.openxmlformats.org/officeDocument/2006/relationships/image" Target="../media/image13.jpeg"/><Relationship Id="rId9"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image" Target="../media/image5.jpg"/><Relationship Id="rId7" Type="http://schemas.openxmlformats.org/officeDocument/2006/relationships/image" Target="../media/image25.jp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media/image23.jpeg"/><Relationship Id="rId4" Type="http://schemas.openxmlformats.org/officeDocument/2006/relationships/image" Target="../media/image22.jpg"/><Relationship Id="rId9" Type="http://schemas.openxmlformats.org/officeDocument/2006/relationships/image" Target="../media/image27.gif"/></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95536" y="1571614"/>
            <a:ext cx="8432507" cy="258532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Красная книга Тверской области.</a:t>
            </a:r>
          </a:p>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Редкие виды бабочек.</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2339752" y="4307064"/>
            <a:ext cx="4232512" cy="2185214"/>
          </a:xfrm>
          <a:prstGeom prst="rect">
            <a:avLst/>
          </a:prstGeom>
          <a:noFill/>
        </p:spPr>
        <p:txBody>
          <a:bodyPr wrap="square" rtlCol="0">
            <a:spAutoFit/>
          </a:bodyPr>
          <a:lstStyle/>
          <a:p>
            <a:pPr algn="ctr"/>
            <a:r>
              <a:rPr lang="ru-RU" sz="1600" b="1" dirty="0" smtClean="0">
                <a:latin typeface="Times New Roman" panose="02020603050405020304" pitchFamily="18" charset="0"/>
                <a:cs typeface="Times New Roman" panose="02020603050405020304" pitchFamily="18" charset="0"/>
              </a:rPr>
              <a:t>Подготовила </a:t>
            </a:r>
          </a:p>
          <a:p>
            <a:pPr algn="ctr"/>
            <a:r>
              <a:rPr lang="ru-RU" sz="1600" b="1" dirty="0" smtClean="0">
                <a:latin typeface="Times New Roman" panose="02020603050405020304" pitchFamily="18" charset="0"/>
                <a:cs typeface="Times New Roman" panose="02020603050405020304" pitchFamily="18" charset="0"/>
              </a:rPr>
              <a:t>учитель начальных классов</a:t>
            </a:r>
          </a:p>
          <a:p>
            <a:pPr algn="ctr"/>
            <a:r>
              <a:rPr lang="ru-RU" sz="1600" b="1" dirty="0" smtClean="0">
                <a:latin typeface="Times New Roman" panose="02020603050405020304" pitchFamily="18" charset="0"/>
                <a:cs typeface="Times New Roman" panose="02020603050405020304" pitchFamily="18" charset="0"/>
              </a:rPr>
              <a:t>ГКОУ </a:t>
            </a:r>
            <a:r>
              <a:rPr lang="ru-RU" sz="1600" b="1" dirty="0" err="1" smtClean="0">
                <a:latin typeface="Times New Roman" panose="02020603050405020304" pitchFamily="18" charset="0"/>
                <a:cs typeface="Times New Roman" panose="02020603050405020304" pitchFamily="18" charset="0"/>
              </a:rPr>
              <a:t>Эммаусская</a:t>
            </a:r>
            <a:r>
              <a:rPr lang="ru-RU" sz="1600" b="1" dirty="0" smtClean="0">
                <a:latin typeface="Times New Roman" panose="02020603050405020304" pitchFamily="18" charset="0"/>
                <a:cs typeface="Times New Roman" panose="02020603050405020304" pitchFamily="18" charset="0"/>
              </a:rPr>
              <a:t> школа-интернат</a:t>
            </a:r>
          </a:p>
          <a:p>
            <a:pPr algn="ctr"/>
            <a:r>
              <a:rPr lang="ru-RU" sz="1600" b="1" dirty="0" smtClean="0">
                <a:latin typeface="Times New Roman" panose="02020603050405020304" pitchFamily="18" charset="0"/>
                <a:cs typeface="Times New Roman" panose="02020603050405020304" pitchFamily="18" charset="0"/>
              </a:rPr>
              <a:t> Тверская область</a:t>
            </a:r>
          </a:p>
          <a:p>
            <a:pPr algn="ctr"/>
            <a:r>
              <a:rPr lang="ru-RU" sz="1600" b="1" dirty="0" smtClean="0">
                <a:latin typeface="Times New Roman" panose="02020603050405020304" pitchFamily="18" charset="0"/>
                <a:cs typeface="Times New Roman" panose="02020603050405020304" pitchFamily="18" charset="0"/>
              </a:rPr>
              <a:t>Калининский район</a:t>
            </a:r>
          </a:p>
          <a:p>
            <a:pPr algn="ctr"/>
            <a:r>
              <a:rPr lang="ru-RU" sz="2000" b="1" dirty="0" err="1" smtClean="0">
                <a:latin typeface="Times New Roman" panose="02020603050405020304" pitchFamily="18" charset="0"/>
                <a:cs typeface="Times New Roman" panose="02020603050405020304" pitchFamily="18" charset="0"/>
              </a:rPr>
              <a:t>Разумова</a:t>
            </a:r>
            <a:r>
              <a:rPr lang="ru-RU" sz="2000" b="1" dirty="0" smtClean="0">
                <a:latin typeface="Times New Roman" panose="02020603050405020304" pitchFamily="18" charset="0"/>
                <a:cs typeface="Times New Roman" panose="02020603050405020304" pitchFamily="18" charset="0"/>
              </a:rPr>
              <a:t> Татьяна Евгеньевна</a:t>
            </a:r>
          </a:p>
          <a:p>
            <a:pPr algn="ctr"/>
            <a:endParaRPr lang="ru-RU" sz="2000" b="1" dirty="0" smtClean="0">
              <a:latin typeface="Times New Roman" panose="02020603050405020304" pitchFamily="18" charset="0"/>
              <a:cs typeface="Times New Roman" panose="02020603050405020304" pitchFamily="18" charset="0"/>
            </a:endParaRPr>
          </a:p>
          <a:p>
            <a:pPr algn="ctr"/>
            <a:r>
              <a:rPr lang="ru-RU" sz="1600" b="1" dirty="0" err="1" smtClean="0">
                <a:latin typeface="Times New Roman" panose="02020603050405020304" pitchFamily="18" charset="0"/>
                <a:cs typeface="Times New Roman" panose="02020603050405020304" pitchFamily="18" charset="0"/>
              </a:rPr>
              <a:t>Эммаус</a:t>
            </a:r>
            <a:r>
              <a:rPr lang="ru-RU" sz="1600" b="1" dirty="0" smtClean="0">
                <a:latin typeface="Times New Roman" panose="02020603050405020304" pitchFamily="18" charset="0"/>
                <a:cs typeface="Times New Roman" panose="02020603050405020304" pitchFamily="18" charset="0"/>
              </a:rPr>
              <a:t> 2017 год</a:t>
            </a:r>
            <a:endParaRPr lang="ru-RU" sz="16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339752" y="836712"/>
            <a:ext cx="4232512" cy="584775"/>
          </a:xfrm>
          <a:prstGeom prst="rect">
            <a:avLst/>
          </a:prstGeom>
          <a:noFill/>
        </p:spPr>
        <p:txBody>
          <a:bodyPr wrap="square" rtlCol="0">
            <a:spAutoFit/>
          </a:bodyPr>
          <a:lstStyle/>
          <a:p>
            <a:pPr algn="ctr"/>
            <a:r>
              <a:rPr lang="ru-RU" sz="3200" b="1" dirty="0" smtClean="0">
                <a:solidFill>
                  <a:srgbClr val="C00000"/>
                </a:solidFill>
                <a:latin typeface="Times New Roman" panose="02020603050405020304" pitchFamily="18" charset="0"/>
                <a:cs typeface="Times New Roman" panose="02020603050405020304" pitchFamily="18" charset="0"/>
              </a:rPr>
              <a:t>Презентация</a:t>
            </a:r>
            <a:endParaRPr lang="ru-RU" sz="3200" b="1" dirty="0">
              <a:solidFill>
                <a:srgbClr val="C00000"/>
              </a:solidFill>
              <a:latin typeface="Times New Roman" panose="02020603050405020304" pitchFamily="18" charset="0"/>
              <a:cs typeface="Times New Roman" panose="02020603050405020304" pitchFamily="18" charset="0"/>
            </a:endParaRPr>
          </a:p>
        </p:txBody>
      </p:sp>
      <p:pic>
        <p:nvPicPr>
          <p:cNvPr id="6" name="Объект 3"/>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5091" y="5157067"/>
            <a:ext cx="2408910" cy="1700932"/>
          </a:xfrm>
          <a:prstGeom prst="rect">
            <a:avLst/>
          </a:prstGeom>
        </p:spPr>
      </p:pic>
      <p:pic>
        <p:nvPicPr>
          <p:cNvPr id="7" name="Объект 3"/>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a:xfrm>
            <a:off x="9454" y="5229641"/>
            <a:ext cx="2186282" cy="1628360"/>
          </a:xfrm>
          <a:prstGeom prst="rect">
            <a:avLst/>
          </a:prstGeom>
        </p:spPr>
      </p:pic>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65"/>
            <a:ext cx="2339752" cy="1580178"/>
          </a:xfrm>
          <a:prstGeom prst="rect">
            <a:avLst/>
          </a:prstGeom>
        </p:spPr>
      </p:pic>
      <p:pic>
        <p:nvPicPr>
          <p:cNvPr id="11" name="Рисунок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5091" y="-8566"/>
            <a:ext cx="2408909" cy="1507604"/>
          </a:xfrm>
          <a:prstGeom prst="rect">
            <a:avLst/>
          </a:prstGeom>
        </p:spPr>
      </p:pic>
    </p:spTree>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241673"/>
            <a:ext cx="3635896" cy="2643820"/>
          </a:xfrm>
          <a:prstGeom prst="rect">
            <a:avLst/>
          </a:prstGeom>
        </p:spPr>
      </p:pic>
      <p:sp>
        <p:nvSpPr>
          <p:cNvPr id="4" name="Прямоугольник 3"/>
          <p:cNvSpPr/>
          <p:nvPr/>
        </p:nvSpPr>
        <p:spPr>
          <a:xfrm>
            <a:off x="323528" y="188640"/>
            <a:ext cx="8640960" cy="4053033"/>
          </a:xfrm>
          <a:prstGeom prst="rect">
            <a:avLst/>
          </a:prstGeom>
        </p:spPr>
        <p:txBody>
          <a:bodyPr wrap="square">
            <a:spAutoFit/>
          </a:bodyPr>
          <a:lstStyle/>
          <a:p>
            <a:pPr>
              <a:lnSpc>
                <a:spcPct val="107000"/>
              </a:lnSpc>
              <a:spcBef>
                <a:spcPts val="600"/>
              </a:spcBef>
              <a:spcAft>
                <a:spcPts val="600"/>
              </a:spcAft>
            </a:pPr>
            <a:r>
              <a:rPr lang="ru-RU" sz="2000" b="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ru-RU" sz="2200" b="1" dirty="0" smtClean="0">
                <a:latin typeface="Times New Roman" panose="02020603050405020304" pitchFamily="18" charset="0"/>
                <a:ea typeface="Times New Roman" panose="02020603050405020304" pitchFamily="18" charset="0"/>
                <a:cs typeface="Times New Roman" panose="02020603050405020304" pitchFamily="18" charset="0"/>
              </a:rPr>
              <a:t>Длина </a:t>
            </a:r>
            <a:r>
              <a:rPr lang="ru-RU" sz="2200" b="1" dirty="0">
                <a:latin typeface="Times New Roman" panose="02020603050405020304" pitchFamily="18" charset="0"/>
                <a:ea typeface="Times New Roman" panose="02020603050405020304" pitchFamily="18" charset="0"/>
                <a:cs typeface="Times New Roman" panose="02020603050405020304" pitchFamily="18" charset="0"/>
              </a:rPr>
              <a:t>переднего крыла 23—28 мм. Размах крыльев 45—55 мм. Основной фон крыльев оранжевый либо тёмно-жёлтый. Нижняя сторона крыльев у самца — ярко-жёлтый, у самки — жёлтый. Передние крылья на вершине </a:t>
            </a:r>
            <a:r>
              <a:rPr lang="ru-RU" sz="2200" b="1" dirty="0" err="1">
                <a:latin typeface="Times New Roman" panose="02020603050405020304" pitchFamily="18" charset="0"/>
                <a:ea typeface="Times New Roman" panose="02020603050405020304" pitchFamily="18" charset="0"/>
                <a:cs typeface="Times New Roman" panose="02020603050405020304" pitchFamily="18" charset="0"/>
              </a:rPr>
              <a:t>дискальной</a:t>
            </a:r>
            <a:r>
              <a:rPr lang="ru-RU" sz="2200" b="1" dirty="0">
                <a:latin typeface="Times New Roman" panose="02020603050405020304" pitchFamily="18" charset="0"/>
                <a:ea typeface="Times New Roman" panose="02020603050405020304" pitchFamily="18" charset="0"/>
                <a:cs typeface="Times New Roman" panose="02020603050405020304" pitchFamily="18" charset="0"/>
              </a:rPr>
              <a:t> ячейки с одиночными чёрными пятнышками. Задние крылья самца имеют фиолетовый отлив. У обоих полов по краю крыльев проходит чёрная кайма, у самки — более широкая и несущая желтые прикраевые </a:t>
            </a:r>
            <a:r>
              <a:rPr lang="ru-RU" sz="2200" b="1" dirty="0" smtClean="0">
                <a:latin typeface="Times New Roman" panose="02020603050405020304" pitchFamily="18" charset="0"/>
                <a:ea typeface="Times New Roman" panose="02020603050405020304" pitchFamily="18" charset="0"/>
                <a:cs typeface="Times New Roman" panose="02020603050405020304" pitchFamily="18" charset="0"/>
              </a:rPr>
              <a:t>пятнышки. Встречается </a:t>
            </a:r>
            <a:r>
              <a:rPr lang="ru-RU" sz="2200" b="1" dirty="0">
                <a:latin typeface="Times New Roman" panose="02020603050405020304" pitchFamily="18" charset="0"/>
                <a:ea typeface="Times New Roman" panose="02020603050405020304" pitchFamily="18" charset="0"/>
                <a:cs typeface="Times New Roman" panose="02020603050405020304" pitchFamily="18" charset="0"/>
              </a:rPr>
              <a:t>на опушках и просеках в широколиственных и смешанных лесах, на севере ареала встречается в сухих сосняках. Чаще встречается в районах известняковых выходов.</a:t>
            </a:r>
            <a:endParaRPr lang="ru-RU" sz="22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Прямоугольник 4"/>
          <p:cNvSpPr/>
          <p:nvPr/>
        </p:nvSpPr>
        <p:spPr>
          <a:xfrm rot="21055111">
            <a:off x="3645291" y="4059623"/>
            <a:ext cx="4010174" cy="1200329"/>
          </a:xfrm>
          <a:prstGeom prst="rect">
            <a:avLst/>
          </a:prstGeom>
          <a:noFill/>
        </p:spPr>
        <p:txBody>
          <a:bodyPr wrap="square" lIns="91440" tIns="45720" rIns="91440" bIns="45720">
            <a:spAutoFit/>
          </a:bodyPr>
          <a:lstStyle/>
          <a:p>
            <a:pPr algn="ctr"/>
            <a:r>
              <a:rPr lang="ru-RU" sz="3600" b="1" dirty="0" smtClean="0">
                <a:ln w="12700">
                  <a:solidFill>
                    <a:schemeClr val="accent3">
                      <a:lumMod val="50000"/>
                    </a:schemeClr>
                  </a:solidFill>
                  <a:prstDash val="solid"/>
                </a:ln>
                <a:solidFill>
                  <a:srgbClr val="FFFF00"/>
                </a:solidFill>
                <a:effectLst>
                  <a:innerShdw blurRad="177800">
                    <a:schemeClr val="accent3">
                      <a:lumMod val="50000"/>
                    </a:schemeClr>
                  </a:innerShdw>
                </a:effectLst>
                <a:latin typeface="Arial" panose="020B0604020202020204" pitchFamily="34" charset="0"/>
                <a:cs typeface="Times New Roman" panose="02020603050405020304" pitchFamily="18" charset="0"/>
              </a:rPr>
              <a:t>ЖЕЛТУШКА РАКИТНИКОВАЯ</a:t>
            </a:r>
            <a:endParaRPr lang="ru-RU" sz="3600" b="1" cap="none" spc="0" dirty="0">
              <a:ln w="12700">
                <a:solidFill>
                  <a:schemeClr val="accent3">
                    <a:lumMod val="50000"/>
                  </a:schemeClr>
                </a:solidFill>
                <a:prstDash val="solid"/>
              </a:ln>
              <a:solidFill>
                <a:srgbClr val="FFFF00"/>
              </a:solidFill>
              <a:effectLst>
                <a:innerShdw blurRad="177800">
                  <a:schemeClr val="accent3">
                    <a:lumMod val="50000"/>
                  </a:schemeClr>
                </a:innerShdw>
              </a:effectLst>
            </a:endParaRP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8064" y="5077674"/>
            <a:ext cx="2255936" cy="1780326"/>
          </a:xfrm>
          <a:prstGeom prst="rect">
            <a:avLst/>
          </a:prstGeom>
        </p:spPr>
      </p:pic>
    </p:spTree>
    <p:extLst>
      <p:ext uri="{BB962C8B-B14F-4D97-AF65-F5344CB8AC3E}">
        <p14:creationId xmlns:p14="http://schemas.microsoft.com/office/powerpoint/2010/main" val="1879176614"/>
      </p:ext>
    </p:extLst>
  </p:cSld>
  <p:clrMapOvr>
    <a:masterClrMapping/>
  </p:clrMapOvr>
  <p:transition>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95521"/>
            <a:ext cx="2791991" cy="2174150"/>
          </a:xfrm>
          <a:prstGeom prst="rect">
            <a:avLst/>
          </a:prstGeom>
        </p:spPr>
      </p:pic>
      <p:sp>
        <p:nvSpPr>
          <p:cNvPr id="4" name="Прямоугольник 3"/>
          <p:cNvSpPr/>
          <p:nvPr/>
        </p:nvSpPr>
        <p:spPr>
          <a:xfrm>
            <a:off x="0" y="-6814"/>
            <a:ext cx="9144000" cy="5413598"/>
          </a:xfrm>
          <a:prstGeom prst="rect">
            <a:avLst/>
          </a:prstGeom>
        </p:spPr>
        <p:txBody>
          <a:bodyPr wrap="square">
            <a:spAutoFit/>
          </a:bodyPr>
          <a:lstStyle/>
          <a:p>
            <a:pPr>
              <a:spcAft>
                <a:spcPts val="1950"/>
              </a:spcAft>
            </a:pPr>
            <a:r>
              <a:rPr lang="ru-RU"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400" b="1" dirty="0" smtClean="0">
                <a:latin typeface="Times New Roman" panose="02020603050405020304" pitchFamily="18" charset="0"/>
                <a:ea typeface="Times New Roman" panose="02020603050405020304" pitchFamily="18" charset="0"/>
                <a:cs typeface="Times New Roman" panose="02020603050405020304" pitchFamily="18" charset="0"/>
              </a:rPr>
              <a:t>Размер </a:t>
            </a:r>
            <a:r>
              <a:rPr lang="ru-RU" sz="2400" b="1" dirty="0">
                <a:latin typeface="Times New Roman" panose="02020603050405020304" pitchFamily="18" charset="0"/>
                <a:ea typeface="Times New Roman" panose="02020603050405020304" pitchFamily="18" charset="0"/>
                <a:cs typeface="Times New Roman" panose="02020603050405020304" pitchFamily="18" charset="0"/>
              </a:rPr>
              <a:t>этого насекомого довольно приличный, среди своих сородичей. Длина тела </a:t>
            </a:r>
            <a:r>
              <a:rPr lang="ru-RU"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махаона</a:t>
            </a:r>
            <a:r>
              <a:rPr lang="ru-RU" sz="2400" b="1" dirty="0">
                <a:latin typeface="Times New Roman" panose="02020603050405020304" pitchFamily="18" charset="0"/>
                <a:ea typeface="Times New Roman" panose="02020603050405020304" pitchFamily="18" charset="0"/>
                <a:cs typeface="Times New Roman" panose="02020603050405020304" pitchFamily="18" charset="0"/>
              </a:rPr>
              <a:t> составляет около 7 – 9 сантиметров. Хрупкие крылышки бабочки махаон поражают своей красотой и разнообразием цветов: фон, как правило, ярко-желтый, а на нем черные, белые, красные, синие узоры. Каких только линий и фигур тут не увидишь! Волнистые, закругленные формы – вся эта красота самым искусным образом уместилась на двух парах маленьких крылышек </a:t>
            </a:r>
            <a:r>
              <a:rPr lang="ru-RU" sz="2400" b="1" dirty="0" smtClean="0">
                <a:latin typeface="Times New Roman" panose="02020603050405020304" pitchFamily="18" charset="0"/>
                <a:ea typeface="Times New Roman" panose="02020603050405020304" pitchFamily="18" charset="0"/>
                <a:cs typeface="Times New Roman" panose="02020603050405020304" pitchFamily="18" charset="0"/>
              </a:rPr>
              <a:t>махаона.</a:t>
            </a:r>
            <a:r>
              <a:rPr lang="ru-RU"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400" b="1" dirty="0" smtClean="0">
                <a:latin typeface="Times New Roman" panose="02020603050405020304" pitchFamily="18" charset="0"/>
                <a:ea typeface="Times New Roman" panose="02020603050405020304" pitchFamily="18" charset="0"/>
                <a:cs typeface="Times New Roman" panose="02020603050405020304" pitchFamily="18" charset="0"/>
              </a:rPr>
              <a:t>Для </a:t>
            </a:r>
            <a:r>
              <a:rPr lang="ru-RU" sz="2400" b="1" dirty="0">
                <a:latin typeface="Times New Roman" panose="02020603050405020304" pitchFamily="18" charset="0"/>
                <a:ea typeface="Times New Roman" panose="02020603050405020304" pitchFamily="18" charset="0"/>
                <a:cs typeface="Times New Roman" panose="02020603050405020304" pitchFamily="18" charset="0"/>
              </a:rPr>
              <a:t>проживания выбирают лесные поляны, луга, вырубки лесов. В зимнее время махаоны находятся в окуклившемся состоянии. Перед наступлением холодного времени года гусеницы махаона подвешивают коконы на стебли кормовых растений и так зимуют.</a:t>
            </a:r>
            <a:endParaRPr lang="ru-RU" sz="24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Прямоугольник 5"/>
          <p:cNvSpPr/>
          <p:nvPr/>
        </p:nvSpPr>
        <p:spPr>
          <a:xfrm rot="1320902">
            <a:off x="2414946" y="5227676"/>
            <a:ext cx="3981354" cy="769441"/>
          </a:xfrm>
          <a:prstGeom prst="rect">
            <a:avLst/>
          </a:prstGeom>
          <a:noFill/>
        </p:spPr>
        <p:txBody>
          <a:bodyPr wrap="square" lIns="91440" tIns="45720" rIns="91440" bIns="45720">
            <a:spAutoFit/>
          </a:bodyPr>
          <a:lstStyle/>
          <a:p>
            <a:pPr algn="ctr"/>
            <a:r>
              <a:rPr lang="ru-RU" sz="4400" b="1" cap="none" spc="0" dirty="0" smtClean="0">
                <a:ln w="13462">
                  <a:solidFill>
                    <a:schemeClr val="bg1"/>
                  </a:solidFill>
                  <a:prstDash val="solid"/>
                </a:ln>
                <a:solidFill>
                  <a:srgbClr val="FF0000"/>
                </a:solidFill>
                <a:effectLst>
                  <a:outerShdw dist="38100" dir="2700000" algn="bl" rotWithShape="0">
                    <a:schemeClr val="accent5"/>
                  </a:outerShdw>
                </a:effectLst>
                <a:latin typeface="Times New Roman" panose="02020603050405020304" pitchFamily="18" charset="0"/>
                <a:ea typeface="Times New Roman" panose="02020603050405020304" pitchFamily="18" charset="0"/>
                <a:cs typeface="Times New Roman" panose="02020603050405020304" pitchFamily="18" charset="0"/>
              </a:rPr>
              <a:t>МАХАОН</a:t>
            </a:r>
            <a:endParaRPr lang="ru-RU" sz="4400" b="1" cap="none" spc="0" dirty="0">
              <a:ln w="13462">
                <a:solidFill>
                  <a:schemeClr val="bg1"/>
                </a:solidFill>
                <a:prstDash val="solid"/>
              </a:ln>
              <a:solidFill>
                <a:srgbClr val="FF0000"/>
              </a:solidFill>
              <a:effectLst>
                <a:outerShdw dist="38100" dir="2700000" algn="bl" rotWithShape="0">
                  <a:schemeClr val="accent5"/>
                </a:outerShdw>
              </a:effectLst>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216" y="4795521"/>
            <a:ext cx="2622341" cy="2062479"/>
          </a:xfrm>
          <a:prstGeom prst="rect">
            <a:avLst/>
          </a:prstGeom>
        </p:spPr>
      </p:pic>
    </p:spTree>
    <p:extLst>
      <p:ext uri="{BB962C8B-B14F-4D97-AF65-F5344CB8AC3E}">
        <p14:creationId xmlns:p14="http://schemas.microsoft.com/office/powerpoint/2010/main" val="2218261793"/>
      </p:ext>
    </p:extLst>
  </p:cSld>
  <p:clrMapOvr>
    <a:masterClrMapping/>
  </p:clrMapOvr>
  <p:transition>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863417"/>
          </a:xfrm>
          <a:prstGeom prst="rect">
            <a:avLst/>
          </a:prstGeom>
        </p:spPr>
        <p:txBody>
          <a:bodyPr wrap="square">
            <a:spAutoFit/>
          </a:bodyPr>
          <a:lstStyle/>
          <a:p>
            <a:r>
              <a:rPr lang="ru-RU" sz="2000" b="1" dirty="0" smtClean="0">
                <a:latin typeface="Times New Roman" panose="02020603050405020304" pitchFamily="18" charset="0"/>
                <a:cs typeface="Times New Roman" panose="02020603050405020304" pitchFamily="18" charset="0"/>
              </a:rPr>
              <a:t>       </a:t>
            </a:r>
            <a:r>
              <a:rPr lang="ru-RU" sz="2000" b="1" dirty="0" smtClean="0">
                <a:solidFill>
                  <a:srgbClr val="FF0000"/>
                </a:solidFill>
                <a:latin typeface="Times New Roman" panose="02020603050405020304" pitchFamily="18" charset="0"/>
                <a:cs typeface="Times New Roman" panose="02020603050405020304" pitchFamily="18" charset="0"/>
              </a:rPr>
              <a:t>Аполлон</a:t>
            </a:r>
            <a:r>
              <a:rPr lang="ru-RU" sz="2000" b="1" dirty="0" smtClean="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 красивая бабочка с крупными крыльями, напоминающими паруса. Семейство, к которому относится </a:t>
            </a:r>
            <a:r>
              <a:rPr lang="ru-RU" sz="2000" b="1" dirty="0" smtClean="0">
                <a:latin typeface="Times New Roman" panose="02020603050405020304" pitchFamily="18" charset="0"/>
                <a:cs typeface="Times New Roman" panose="02020603050405020304" pitchFamily="18" charset="0"/>
              </a:rPr>
              <a:t>аполлон, называется </a:t>
            </a:r>
            <a:r>
              <a:rPr lang="ru-RU" sz="2000" b="1" dirty="0">
                <a:latin typeface="Times New Roman" panose="02020603050405020304" pitchFamily="18" charset="0"/>
                <a:cs typeface="Times New Roman" panose="02020603050405020304" pitchFamily="18" charset="0"/>
              </a:rPr>
              <a:t>– Парусники. Если вы читали мифы Древней Греции, то знаете об Аполлоне – сыне бога Зевса.</a:t>
            </a:r>
          </a:p>
          <a:p>
            <a:r>
              <a:rPr lang="ru-RU" sz="2000" b="1" dirty="0" smtClean="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Посмотрите, как красивы лёгкие белые крылья! Они почти прозрачны и украшены симметричными чёрными и красными пятнами</a:t>
            </a:r>
            <a:r>
              <a:rPr lang="ru-RU" sz="2000" b="1" dirty="0" smtClean="0">
                <a:latin typeface="Times New Roman" panose="02020603050405020304" pitchFamily="18" charset="0"/>
                <a:cs typeface="Times New Roman" panose="02020603050405020304" pitchFamily="18" charset="0"/>
              </a:rPr>
              <a:t>.</a:t>
            </a:r>
          </a:p>
          <a:p>
            <a:endParaRPr lang="ru-RU" b="1" dirty="0" smtClean="0">
              <a:solidFill>
                <a:srgbClr val="FFC000"/>
              </a:solidFill>
              <a:latin typeface="Times New Roman" panose="02020603050405020304" pitchFamily="18" charset="0"/>
              <a:cs typeface="Times New Roman" panose="02020603050405020304" pitchFamily="18" charset="0"/>
            </a:endParaRPr>
          </a:p>
          <a:p>
            <a:endParaRPr lang="ru-RU" dirty="0">
              <a:solidFill>
                <a:srgbClr val="0070C0"/>
              </a:solidFill>
              <a:latin typeface="Times New Roman" panose="02020603050405020304" pitchFamily="18" charset="0"/>
              <a:cs typeface="Times New Roman" panose="02020603050405020304" pitchFamily="18" charset="0"/>
            </a:endParaRPr>
          </a:p>
          <a:p>
            <a:endParaRPr lang="ru-RU" dirty="0" smtClean="0">
              <a:solidFill>
                <a:srgbClr val="0070C0"/>
              </a:solidFill>
              <a:latin typeface="Times New Roman" panose="02020603050405020304" pitchFamily="18" charset="0"/>
              <a:cs typeface="Times New Roman" panose="02020603050405020304" pitchFamily="18" charset="0"/>
            </a:endParaRPr>
          </a:p>
          <a:p>
            <a:endParaRPr lang="ru-RU" dirty="0">
              <a:solidFill>
                <a:srgbClr val="0070C0"/>
              </a:solidFill>
              <a:latin typeface="Times New Roman" panose="02020603050405020304" pitchFamily="18" charset="0"/>
              <a:cs typeface="Times New Roman" panose="02020603050405020304" pitchFamily="18" charset="0"/>
            </a:endParaRPr>
          </a:p>
          <a:p>
            <a:endParaRPr lang="ru-RU" dirty="0" smtClean="0">
              <a:solidFill>
                <a:srgbClr val="0070C0"/>
              </a:solidFill>
              <a:latin typeface="Times New Roman" panose="02020603050405020304" pitchFamily="18" charset="0"/>
              <a:cs typeface="Times New Roman" panose="02020603050405020304" pitchFamily="18" charset="0"/>
            </a:endParaRPr>
          </a:p>
          <a:p>
            <a:endParaRPr lang="ru-RU" dirty="0">
              <a:solidFill>
                <a:srgbClr val="0070C0"/>
              </a:solidFill>
              <a:latin typeface="Times New Roman" panose="02020603050405020304" pitchFamily="18" charset="0"/>
              <a:cs typeface="Times New Roman" panose="02020603050405020304" pitchFamily="18" charset="0"/>
            </a:endParaRPr>
          </a:p>
          <a:p>
            <a:endParaRPr lang="ru-RU" dirty="0" smtClean="0">
              <a:solidFill>
                <a:srgbClr val="0070C0"/>
              </a:solidFill>
              <a:latin typeface="Times New Roman" panose="02020603050405020304" pitchFamily="18" charset="0"/>
              <a:cs typeface="Times New Roman" panose="02020603050405020304" pitchFamily="18" charset="0"/>
            </a:endParaRPr>
          </a:p>
          <a:p>
            <a:endParaRPr lang="ru-RU" dirty="0">
              <a:solidFill>
                <a:srgbClr val="0070C0"/>
              </a:solidFill>
              <a:latin typeface="Times New Roman" panose="02020603050405020304" pitchFamily="18" charset="0"/>
              <a:cs typeface="Times New Roman" panose="02020603050405020304" pitchFamily="18" charset="0"/>
            </a:endParaRPr>
          </a:p>
          <a:p>
            <a:endParaRPr lang="ru-RU" dirty="0">
              <a:solidFill>
                <a:srgbClr val="0070C0"/>
              </a:solidFill>
              <a:latin typeface="Times New Roman" panose="02020603050405020304" pitchFamily="18" charset="0"/>
              <a:cs typeface="Times New Roman" panose="02020603050405020304" pitchFamily="18" charset="0"/>
            </a:endParaRPr>
          </a:p>
          <a:p>
            <a:endParaRPr lang="ru-RU" dirty="0">
              <a:solidFill>
                <a:srgbClr val="0070C0"/>
              </a:solidFill>
              <a:latin typeface="Times New Roman" panose="02020603050405020304" pitchFamily="18" charset="0"/>
              <a:cs typeface="Times New Roman" panose="02020603050405020304" pitchFamily="18" charset="0"/>
            </a:endParaRPr>
          </a:p>
          <a:p>
            <a:r>
              <a:rPr lang="ru-RU" sz="2000" b="1" dirty="0" smtClean="0">
                <a:solidFill>
                  <a:srgbClr val="0070C0"/>
                </a:solidFill>
                <a:latin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cs typeface="Times New Roman" panose="02020603050405020304" pitchFamily="18" charset="0"/>
              </a:rPr>
              <a:t>Аполлон </a:t>
            </a:r>
            <a:r>
              <a:rPr lang="ru-RU" sz="2000" b="1" dirty="0">
                <a:latin typeface="Times New Roman" panose="02020603050405020304" pitchFamily="18" charset="0"/>
                <a:cs typeface="Times New Roman" panose="02020603050405020304" pitchFamily="18" charset="0"/>
              </a:rPr>
              <a:t>любит перелески и сухие боры, где откладывает яйца на листья растений. Свежая зелень служит кормом для появившихся из яиц гусениц.</a:t>
            </a:r>
          </a:p>
          <a:p>
            <a:r>
              <a:rPr lang="ru-RU" sz="2000" b="1" dirty="0">
                <a:latin typeface="Times New Roman" panose="02020603050405020304" pitchFamily="18" charset="0"/>
                <a:cs typeface="Times New Roman" panose="02020603050405020304" pitchFamily="18" charset="0"/>
              </a:rPr>
              <a:t>Эту бабочку не трогают птицы. В случае опасности аполлон падает на землю и широко расправляет крылья, «устрашая» врага ярко-красными пятнами. Для пущего страха бабочка грозно «шипит» с помощью ножек, которыми трёт по нижней поверхности крыльев. Тут кто угодно испугается – и синичка, и воробей</a:t>
            </a:r>
            <a:r>
              <a:rPr lang="ru-RU" sz="2000" b="1" dirty="0" smtClean="0">
                <a:latin typeface="Times New Roman" panose="02020603050405020304" pitchFamily="18" charset="0"/>
                <a:cs typeface="Times New Roman" panose="02020603050405020304" pitchFamily="18" charset="0"/>
              </a:rPr>
              <a:t>!</a:t>
            </a:r>
            <a:endParaRPr lang="ru-RU" sz="2000" b="1"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16832"/>
            <a:ext cx="4067944" cy="2664296"/>
          </a:xfrm>
          <a:prstGeom prst="rect">
            <a:avLst/>
          </a:prstGeom>
        </p:spPr>
      </p:pic>
      <p:sp>
        <p:nvSpPr>
          <p:cNvPr id="4" name="Прямоугольник 3"/>
          <p:cNvSpPr/>
          <p:nvPr/>
        </p:nvSpPr>
        <p:spPr>
          <a:xfrm>
            <a:off x="3275856" y="3789040"/>
            <a:ext cx="4901597" cy="769441"/>
          </a:xfrm>
          <a:prstGeom prst="rect">
            <a:avLst/>
          </a:prstGeom>
          <a:noFill/>
        </p:spPr>
        <p:txBody>
          <a:bodyPr wrap="square" lIns="91440" tIns="45720" rIns="91440" bIns="45720">
            <a:spAutoFit/>
          </a:bodyPr>
          <a:lstStyle/>
          <a:p>
            <a:pPr algn="ctr"/>
            <a:r>
              <a:rPr lang="ru-RU" sz="4400" b="1" dirty="0" smtClean="0">
                <a:ln w="22225">
                  <a:solidFill>
                    <a:schemeClr val="accent2"/>
                  </a:solidFill>
                  <a:prstDash val="solid"/>
                </a:ln>
                <a:solidFill>
                  <a:srgbClr val="00B0F0"/>
                </a:solidFill>
                <a:latin typeface="Times New Roman" panose="02020603050405020304" pitchFamily="18" charset="0"/>
                <a:cs typeface="Times New Roman" panose="02020603050405020304" pitchFamily="18" charset="0"/>
              </a:rPr>
              <a:t>АППОЛОН</a:t>
            </a:r>
            <a:endParaRPr lang="ru-RU" sz="4400" b="1" cap="none" spc="0" dirty="0">
              <a:ln w="22225">
                <a:solidFill>
                  <a:schemeClr val="accent2"/>
                </a:solidFill>
                <a:prstDash val="solid"/>
              </a:ln>
              <a:solidFill>
                <a:srgbClr val="00B0F0"/>
              </a:solidFill>
              <a:effectLst/>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8137" y="1916832"/>
            <a:ext cx="3053442" cy="2034356"/>
          </a:xfrm>
          <a:prstGeom prst="rect">
            <a:avLst/>
          </a:prstGeom>
        </p:spPr>
      </p:pic>
    </p:spTree>
    <p:extLst>
      <p:ext uri="{BB962C8B-B14F-4D97-AF65-F5344CB8AC3E}">
        <p14:creationId xmlns:p14="http://schemas.microsoft.com/office/powerpoint/2010/main" val="3135408652"/>
      </p:ext>
    </p:extLst>
  </p:cSld>
  <p:clrMapOvr>
    <a:masterClrMapping/>
  </p:clrMapOvr>
  <p:transition>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28" y="4499928"/>
            <a:ext cx="2304256" cy="1772816"/>
          </a:xfrm>
          <a:prstGeom prst="rect">
            <a:avLst/>
          </a:prstGeom>
        </p:spPr>
      </p:pic>
      <p:pic>
        <p:nvPicPr>
          <p:cNvPr id="3074" name="Picture 2" descr="http://upload.wikimedia.org/wikipedia/commons/thumb/9/98/Melitaea_phoebe_MHNT_CUT_2013_3_29_Les_Vigneaux_female_ventral.jpg/285px-Melitaea_phoebe_MHNT_CUT_2013_3_29_Les_Vigneaux_female_ventr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8680"/>
            <a:ext cx="2286000" cy="17145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286000" y="332656"/>
            <a:ext cx="6858000" cy="5940088"/>
          </a:xfrm>
          <a:prstGeom prst="rect">
            <a:avLst/>
          </a:prstGeom>
        </p:spPr>
        <p:txBody>
          <a:bodyPr wrap="square">
            <a:spAutoFit/>
          </a:bodyPr>
          <a:lstStyle/>
          <a:p>
            <a:pPr>
              <a:spcBef>
                <a:spcPts val="600"/>
              </a:spcBef>
              <a:spcAft>
                <a:spcPts val="600"/>
              </a:spcAft>
            </a:pPr>
            <a:r>
              <a:rPr lang="ru-RU" sz="2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Шашечницы </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 бабочки средней величины. Размах крыльев 35—54 мм. Распространены почти исключительно в северном умеренном поясе Старого и Нового Света. Глаза у шашечниц голые, булава усиков яйцевидная. </a:t>
            </a:r>
            <a:r>
              <a:rPr lang="ru-RU" sz="2000" b="1" dirty="0" err="1">
                <a:latin typeface="Times New Roman" panose="02020603050405020304" pitchFamily="18" charset="0"/>
                <a:ea typeface="Times New Roman" panose="02020603050405020304" pitchFamily="18" charset="0"/>
                <a:cs typeface="Times New Roman" panose="02020603050405020304" pitchFamily="18" charset="0"/>
              </a:rPr>
              <a:t>Нижнегубные</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 щупальца с заостренным последним члеником. На голенях и лапках средних и задних ног 2—3 ряда шипов. Крылья округлые, сверху красно- или коричнево-жёлтые, с рядами черных пятен. Задние крылья снизу с 3 светлыми поперечными полосками или рядами пятен.</a:t>
            </a:r>
          </a:p>
          <a:p>
            <a:pPr>
              <a:spcBef>
                <a:spcPts val="600"/>
              </a:spcBef>
              <a:spcAft>
                <a:spcPts val="600"/>
              </a:spcAft>
            </a:pP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Яйца грушевидной формы, иногда ребристые. Гусеницы толстые, с 7—9 конусообразными мясистыми возвышениями, покрытыми мелкими волосками. Гусеницы живут сначала в общей паутине. Они зимуют под мхом или среди листьев, соединенных паутиной.</a:t>
            </a:r>
            <a:r>
              <a:rPr lang="ru-RU" sz="2000" b="1"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Весной и в начале лета они живут отдельно на различных травянистых растениях.</a:t>
            </a:r>
          </a:p>
          <a:p>
            <a:pPr>
              <a:spcBef>
                <a:spcPts val="600"/>
              </a:spcBef>
              <a:spcAft>
                <a:spcPts val="600"/>
              </a:spcAft>
            </a:pPr>
            <a:r>
              <a:rPr lang="ru-RU" sz="2000" dirty="0">
                <a:solidFill>
                  <a:schemeClr val="accent2">
                    <a:lumMod val="75000"/>
                  </a:schemeClr>
                </a:solidFill>
                <a:latin typeface="Arial" panose="020B0604020202020204" pitchFamily="34" charset="0"/>
                <a:ea typeface="Times New Roman" panose="02020603050405020304" pitchFamily="18" charset="0"/>
              </a:rPr>
              <a:t> </a:t>
            </a:r>
            <a:endParaRPr lang="ru-RU" sz="2000" dirty="0">
              <a:solidFill>
                <a:schemeClr val="accent2">
                  <a:lumMod val="75000"/>
                </a:schemeClr>
              </a:solidFill>
              <a:effectLst/>
              <a:latin typeface="Times New Roman" panose="02020603050405020304" pitchFamily="18" charset="0"/>
              <a:ea typeface="Times New Roman" panose="02020603050405020304" pitchFamily="18" charset="0"/>
            </a:endParaRPr>
          </a:p>
        </p:txBody>
      </p:sp>
      <p:sp>
        <p:nvSpPr>
          <p:cNvPr id="4" name="Прямоугольник 3"/>
          <p:cNvSpPr/>
          <p:nvPr/>
        </p:nvSpPr>
        <p:spPr>
          <a:xfrm rot="10800000" flipV="1">
            <a:off x="2483767" y="5815619"/>
            <a:ext cx="6660230" cy="707886"/>
          </a:xfrm>
          <a:prstGeom prst="rect">
            <a:avLst/>
          </a:prstGeom>
          <a:noFill/>
        </p:spPr>
        <p:txBody>
          <a:bodyPr wrap="square" lIns="91440" tIns="45720" rIns="91440" bIns="45720">
            <a:spAutoFit/>
          </a:bodyPr>
          <a:lstStyle/>
          <a:p>
            <a:pPr algn="ctr"/>
            <a:r>
              <a:rPr lang="ru-RU" sz="40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ШАШЕЧНИЦА ШЕБА</a:t>
            </a:r>
            <a:endParaRPr lang="ru-RU"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9135160"/>
      </p:ext>
    </p:extLst>
  </p:cSld>
  <p:clrMapOvr>
    <a:masterClrMapping/>
  </p:clrMapOvr>
  <p:transition>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0"/>
            <a:ext cx="6588224" cy="6988323"/>
          </a:xfrm>
          <a:prstGeom prst="rect">
            <a:avLst/>
          </a:prstGeom>
        </p:spPr>
        <p:txBody>
          <a:bodyPr wrap="square">
            <a:spAutoFit/>
          </a:bodyPr>
          <a:lstStyle/>
          <a:p>
            <a:pPr algn="just"/>
            <a:r>
              <a:rPr lang="ru-RU" sz="2000" b="1" dirty="0" smtClean="0">
                <a:solidFill>
                  <a:srgbClr val="373737"/>
                </a:solidFill>
                <a:latin typeface="Tahoma" panose="020B0604030504040204" pitchFamily="34" charset="0"/>
                <a:ea typeface="Times New Roman" panose="02020603050405020304" pitchFamily="18" charset="0"/>
              </a:rPr>
              <a:t>         </a:t>
            </a:r>
            <a:r>
              <a:rPr lang="ru-RU" sz="2200" b="1" dirty="0" smtClean="0">
                <a:solidFill>
                  <a:srgbClr val="373737"/>
                </a:solidFill>
                <a:latin typeface="Times New Roman" panose="02020603050405020304" pitchFamily="18" charset="0"/>
                <a:ea typeface="Times New Roman" panose="02020603050405020304" pitchFamily="18" charset="0"/>
                <a:cs typeface="Times New Roman" panose="02020603050405020304" pitchFamily="18" charset="0"/>
              </a:rPr>
              <a:t>Эта </a:t>
            </a:r>
            <a:r>
              <a:rPr lang="ru-RU" sz="2200" b="1" dirty="0">
                <a:solidFill>
                  <a:srgbClr val="373737"/>
                </a:solidFill>
                <a:latin typeface="Times New Roman" panose="02020603050405020304" pitchFamily="18" charset="0"/>
                <a:ea typeface="Times New Roman" panose="02020603050405020304" pitchFamily="18" charset="0"/>
                <a:cs typeface="Times New Roman" panose="02020603050405020304" pitchFamily="18" charset="0"/>
              </a:rPr>
              <a:t>яркая </a:t>
            </a:r>
            <a:r>
              <a:rPr lang="ru-RU" sz="2200" b="1" dirty="0" smtClean="0">
                <a:latin typeface="Times New Roman" panose="02020603050405020304" pitchFamily="18" charset="0"/>
                <a:ea typeface="Times New Roman" panose="02020603050405020304" pitchFamily="18" charset="0"/>
                <a:cs typeface="Times New Roman" panose="02020603050405020304" pitchFamily="18" charset="0"/>
              </a:rPr>
              <a:t>бабочка</a:t>
            </a:r>
            <a:r>
              <a:rPr lang="ru-RU" sz="2200" b="1" dirty="0">
                <a:solidFill>
                  <a:srgbClr val="373737"/>
                </a:solidFill>
                <a:latin typeface="Times New Roman" panose="02020603050405020304" pitchFamily="18" charset="0"/>
                <a:ea typeface="Times New Roman" panose="02020603050405020304" pitchFamily="18" charset="0"/>
                <a:cs typeface="Times New Roman" panose="02020603050405020304" pitchFamily="18" charset="0"/>
              </a:rPr>
              <a:t> обитает  в Европе и в Азии. Предпочитает влажные места обитания, также их много в парках, садах. Длина её переднего крыла 25 – 33мм, размах крыльев  5 – 8см. Передние крылышки коричневого цвета с узором желто-белых оттенков. Задние крылья оранжево-красные, на них пятна круглой формы черного или синего цвета. У каждой </a:t>
            </a:r>
            <a:r>
              <a:rPr lang="ru-RU" sz="2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медведицы </a:t>
            </a:r>
            <a:r>
              <a:rPr lang="ru-RU" sz="2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кайи</a:t>
            </a:r>
            <a:r>
              <a:rPr lang="ru-RU" sz="2200" b="1" dirty="0">
                <a:solidFill>
                  <a:srgbClr val="373737"/>
                </a:solidFill>
                <a:latin typeface="Times New Roman" panose="02020603050405020304" pitchFamily="18" charset="0"/>
                <a:ea typeface="Times New Roman" panose="02020603050405020304" pitchFamily="18" charset="0"/>
                <a:cs typeface="Times New Roman" panose="02020603050405020304" pitchFamily="18" charset="0"/>
              </a:rPr>
              <a:t> свой неповторимый узор на крыльях. Именно чешуйки на крылышках содержат красящие вещества, которые и придают бабочке окраску. Брюшко бабочки красное, голова и грудь бурого цвета. Тело толстенькое, мохнатое. Длинные усики белого цвета, ноги темно-коричневого цвета.</a:t>
            </a:r>
            <a:endParaRPr lang="ru-RU" sz="2200" b="1"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ru-RU" sz="2200" b="1" dirty="0">
                <a:solidFill>
                  <a:srgbClr val="373737"/>
                </a:solidFill>
                <a:latin typeface="Times New Roman" panose="02020603050405020304" pitchFamily="18" charset="0"/>
                <a:ea typeface="Times New Roman" panose="02020603050405020304" pitchFamily="18" charset="0"/>
                <a:cs typeface="Times New Roman" panose="02020603050405020304" pitchFamily="18" charset="0"/>
              </a:rPr>
              <a:t>    Это представительница ночных бабочек, поэтому она ведёт активную жизнь в сумерки и ночью. Пик её массового лёта – с июля по август. Питается нектаром цветов, садясь на цветок, она складывает крылья домиком.</a:t>
            </a:r>
            <a:endParaRPr lang="ru-RU" sz="2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13" y="4563542"/>
            <a:ext cx="2322839" cy="2322839"/>
          </a:xfrm>
          <a:prstGeom prst="rect">
            <a:avLst/>
          </a:prstGeom>
        </p:spPr>
      </p:pic>
      <p:sp>
        <p:nvSpPr>
          <p:cNvPr id="5" name="Прямоугольник 4"/>
          <p:cNvSpPr/>
          <p:nvPr/>
        </p:nvSpPr>
        <p:spPr>
          <a:xfrm rot="20680929">
            <a:off x="16913" y="2348880"/>
            <a:ext cx="2381250" cy="1754326"/>
          </a:xfrm>
          <a:prstGeom prst="rect">
            <a:avLst/>
          </a:prstGeom>
          <a:noFill/>
        </p:spPr>
        <p:txBody>
          <a:bodyPr wrap="square" lIns="91440" tIns="45720" rIns="91440" bIns="45720">
            <a:spAutoFit/>
          </a:bodyPr>
          <a:lstStyle/>
          <a:p>
            <a:pPr algn="ctr"/>
            <a:r>
              <a:rPr lang="ru-RU" sz="3600" b="1"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МЕДВЕ-ДИЦА КАЙЯ</a:t>
            </a:r>
            <a:endParaRPr lang="ru-RU" sz="36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50" y="0"/>
            <a:ext cx="2555776" cy="2142743"/>
          </a:xfrm>
          <a:prstGeom prst="rect">
            <a:avLst/>
          </a:prstGeom>
        </p:spPr>
      </p:pic>
    </p:spTree>
    <p:extLst>
      <p:ext uri="{BB962C8B-B14F-4D97-AF65-F5344CB8AC3E}">
        <p14:creationId xmlns:p14="http://schemas.microsoft.com/office/powerpoint/2010/main" val="3949453364"/>
      </p:ext>
    </p:extLst>
  </p:cSld>
  <p:clrMapOvr>
    <a:masterClrMapping/>
  </p:clrMapOvr>
  <p:transition>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906859"/>
            <a:ext cx="2613670" cy="1960253"/>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0632" y="4076969"/>
            <a:ext cx="2696666" cy="2781031"/>
          </a:xfrm>
          <a:prstGeom prst="rect">
            <a:avLst/>
          </a:prstGeom>
        </p:spPr>
      </p:pic>
      <p:sp>
        <p:nvSpPr>
          <p:cNvPr id="5" name="Прямоугольник 4"/>
          <p:cNvSpPr/>
          <p:nvPr/>
        </p:nvSpPr>
        <p:spPr>
          <a:xfrm>
            <a:off x="0" y="1"/>
            <a:ext cx="9144000" cy="4401205"/>
          </a:xfrm>
          <a:prstGeom prst="rect">
            <a:avLst/>
          </a:prstGeom>
        </p:spPr>
        <p:txBody>
          <a:bodyPr wrap="square">
            <a:spAutoFit/>
          </a:bodyPr>
          <a:lstStyle/>
          <a:p>
            <a:r>
              <a:rPr lang="ru-RU" dirty="0" smtClean="0">
                <a:solidFill>
                  <a:srgbClr val="000000"/>
                </a:solidFill>
                <a:latin typeface="Times New Roman" panose="02020603050405020304" pitchFamily="18" charset="0"/>
                <a:cs typeface="Times New Roman" panose="02020603050405020304" pitchFamily="18" charset="0"/>
              </a:rPr>
              <a:t>            </a:t>
            </a:r>
            <a:r>
              <a:rPr lang="ru-RU" sz="2000" b="1" dirty="0" smtClean="0">
                <a:solidFill>
                  <a:srgbClr val="000000"/>
                </a:solidFill>
                <a:latin typeface="Times New Roman" panose="02020603050405020304" pitchFamily="18" charset="0"/>
                <a:cs typeface="Times New Roman" panose="02020603050405020304" pitchFamily="18" charset="0"/>
              </a:rPr>
              <a:t>Все </a:t>
            </a:r>
            <a:r>
              <a:rPr lang="ru-RU" sz="2000" b="1" dirty="0">
                <a:solidFill>
                  <a:srgbClr val="FF0000"/>
                </a:solidFill>
                <a:latin typeface="Times New Roman" panose="02020603050405020304" pitchFamily="18" charset="0"/>
                <a:cs typeface="Times New Roman" panose="02020603050405020304" pitchFamily="18" charset="0"/>
              </a:rPr>
              <a:t>медведицы</a:t>
            </a:r>
            <a:r>
              <a:rPr lang="ru-RU" sz="2000" b="1" dirty="0">
                <a:solidFill>
                  <a:srgbClr val="000000"/>
                </a:solidFill>
                <a:latin typeface="Times New Roman" panose="02020603050405020304" pitchFamily="18" charset="0"/>
                <a:cs typeface="Times New Roman" panose="02020603050405020304" pitchFamily="18" charset="0"/>
              </a:rPr>
              <a:t> обладают относительно крупными размерами. У них толстенькое тело. Передние крылья треугольной формы, у большинства видов окрашены ярко. Задние крылышки мельче, нередко имеют скромную окраску. Спокойная или отдыхающая бабочка медведица складывает крылья домиком, скрывая их яркость. Немаловажная черта, присущая всему семейству, - ядовитость. Кровь этих бабочек имеет горький привкус - это для тех, кто не понял сигнала пестрых крылышек и всё-таки решился на атаку. Большинство ядовитых существ выглядят броско, словно предупреждая хищников о своей особенности. Переварить такую добычу сложно, она может вызвать раздражения в пищеварительной системе или аллергию. Не хуже защищена и молодежь. Гусеница бабочки медведицы мало того что обладает горькой ядовитой кровью, так еще и волоски ее выделяют сильное раздражающее вещество. Ее не только жевать не стоит, но даже касаться. </a:t>
            </a:r>
            <a:endParaRPr lang="ru-RU" sz="2000" b="1"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rot="10800000" flipV="1">
            <a:off x="1115616" y="4383372"/>
            <a:ext cx="6840759" cy="1323439"/>
          </a:xfrm>
          <a:prstGeom prst="rect">
            <a:avLst/>
          </a:prstGeom>
          <a:noFill/>
        </p:spPr>
        <p:txBody>
          <a:bodyPr wrap="square" lIns="91440" tIns="45720" rIns="91440" bIns="45720">
            <a:spAutoFit/>
          </a:bodyPr>
          <a:lstStyle/>
          <a:p>
            <a:pPr algn="ctr"/>
            <a:r>
              <a:rPr lang="ru-RU" sz="4000" b="1" dirty="0" smtClean="0">
                <a:ln w="12700">
                  <a:solidFill>
                    <a:schemeClr val="accent3">
                      <a:lumMod val="50000"/>
                    </a:schemeClr>
                  </a:solidFill>
                  <a:prstDash val="solid"/>
                </a:ln>
                <a:solidFill>
                  <a:srgbClr val="FFFF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МЕДВЕДИЦА</a:t>
            </a:r>
          </a:p>
          <a:p>
            <a:pPr algn="ctr"/>
            <a:r>
              <a:rPr lang="ru-RU" sz="4000" b="1" dirty="0" smtClean="0">
                <a:ln w="12700">
                  <a:solidFill>
                    <a:schemeClr val="accent3">
                      <a:lumMod val="50000"/>
                    </a:schemeClr>
                  </a:solidFill>
                  <a:prstDash val="solid"/>
                </a:ln>
                <a:solidFill>
                  <a:srgbClr val="FFFF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ГОСПОЖА</a:t>
            </a:r>
            <a:endParaRPr lang="ru-RU" sz="4000" b="1" cap="none" spc="0" dirty="0">
              <a:ln w="12700">
                <a:solidFill>
                  <a:schemeClr val="accent3">
                    <a:lumMod val="50000"/>
                  </a:schemeClr>
                </a:solidFill>
                <a:prstDash val="solid"/>
              </a:ln>
              <a:solidFill>
                <a:srgbClr val="FFFF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7271919"/>
      </p:ext>
    </p:extLst>
  </p:cSld>
  <p:clrMapOvr>
    <a:masterClrMapping/>
  </p:clrMapOvr>
  <p:transition>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Переливница больша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53136"/>
            <a:ext cx="3059832" cy="220486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p:cNvSpPr>
            <a:spLocks noChangeArrowheads="1"/>
          </p:cNvSpPr>
          <p:nvPr/>
        </p:nvSpPr>
        <p:spPr bwMode="auto">
          <a:xfrm rot="10800000" flipV="1">
            <a:off x="107504" y="-352137"/>
            <a:ext cx="8928992"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ru-RU" altLang="ru-RU" sz="2000" b="1" dirty="0">
              <a:solidFill>
                <a:srgbClr val="000000"/>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ru-RU" altLang="ru-RU" sz="2200" b="1" dirty="0">
                <a:solidFill>
                  <a:srgbClr val="000000"/>
                </a:solidFill>
                <a:latin typeface="Times New Roman" panose="02020603050405020304" pitchFamily="18" charset="0"/>
                <a:cs typeface="Times New Roman" panose="02020603050405020304" pitchFamily="18" charset="0"/>
              </a:rPr>
              <a:t> </a:t>
            </a:r>
            <a:r>
              <a:rPr lang="ru-RU" altLang="ru-RU" sz="2200" b="1" dirty="0" smtClean="0">
                <a:solidFill>
                  <a:srgbClr val="000000"/>
                </a:solidFill>
                <a:latin typeface="Times New Roman" panose="02020603050405020304" pitchFamily="18" charset="0"/>
                <a:cs typeface="Times New Roman" panose="02020603050405020304" pitchFamily="18" charset="0"/>
              </a:rPr>
              <a:t>      </a:t>
            </a:r>
            <a:r>
              <a:rPr kumimoji="0" lang="ru-RU" altLang="ru-RU" sz="22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Бабочка имеет темно-коричневую общую окраску. Размах крыльев 60—70 мм. Крылья с синим отливом. На передних крыльях расположены белые косые пятна, на задних — такие же пятна образуют перевязь. На задних крыльях бабочки темный глазок с красно-коричневой окантовкой.</a:t>
            </a:r>
            <a:endParaRPr kumimoji="0" lang="ru-RU" altLang="ru-RU" sz="2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2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Распространена в западной Европе, в центре Европейской части России. Обитает в разреженных лиственных лесах, на опушках, просеках, и на лесных дорогах. Кормовое растение - ива. Лет бабочки в июне — августе. </a:t>
            </a:r>
            <a:r>
              <a:rPr kumimoji="0" lang="ru-RU" altLang="ru-RU" sz="2200" b="1" i="0" u="none" strike="noStrike" cap="none" normalizeH="0" baseline="0" dirty="0" err="1" smtClean="0">
                <a:ln>
                  <a:noFill/>
                </a:ln>
                <a:solidFill>
                  <a:srgbClr val="C00000"/>
                </a:solidFill>
                <a:effectLst/>
                <a:latin typeface="Times New Roman" panose="02020603050405020304" pitchFamily="18" charset="0"/>
                <a:cs typeface="Times New Roman" panose="02020603050405020304" pitchFamily="18" charset="0"/>
              </a:rPr>
              <a:t>Переливница</a:t>
            </a:r>
            <a:r>
              <a:rPr kumimoji="0" lang="ru-RU" altLang="ru-RU" sz="22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большая </a:t>
            </a:r>
            <a:r>
              <a:rPr kumimoji="0" lang="ru-RU" altLang="ru-RU" sz="22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часто садится на дорожную грязь, свежий навоз (особенно лошадиный), пьет сок растений. Гусеницы имеют ярко-зеленые цвет, голова голубоватая, на ней располагаются длинные рожки. Предпочитают иву и осину.</a:t>
            </a:r>
            <a:endParaRPr kumimoji="0" lang="ru-RU" altLang="ru-RU" sz="2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p>
        </p:txBody>
      </p:sp>
      <p:pic>
        <p:nvPicPr>
          <p:cNvPr id="1026" name="Picture 2" descr="Переливница большая, или Переливница ивовая, или Переливница Ирис, или Переливница Ирид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1294" y="4797152"/>
            <a:ext cx="2411760" cy="20608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rot="11808286" flipV="1">
            <a:off x="2680257" y="4912403"/>
            <a:ext cx="4565481" cy="1446550"/>
          </a:xfrm>
          <a:prstGeom prst="rect">
            <a:avLst/>
          </a:prstGeom>
          <a:noFill/>
        </p:spPr>
        <p:txBody>
          <a:bodyPr wrap="square" lIns="91440" tIns="45720" rIns="91440" bIns="45720">
            <a:spAutoFit/>
          </a:bodyPr>
          <a:lstStyle/>
          <a:p>
            <a:pPr algn="ctr"/>
            <a:r>
              <a:rPr lang="ru-RU" sz="4400" b="1" cap="none" spc="0" dirty="0" err="1" smtClean="0">
                <a:ln w="12700" cmpd="sng">
                  <a:solidFill>
                    <a:schemeClr val="accent4"/>
                  </a:solidFill>
                  <a:prstDash val="solid"/>
                </a:ln>
                <a:solidFill>
                  <a:srgbClr val="FF0000"/>
                </a:solidFill>
                <a:effectLst/>
                <a:latin typeface="Times New Roman" panose="02020603050405020304" pitchFamily="18" charset="0"/>
                <a:cs typeface="Times New Roman" panose="02020603050405020304" pitchFamily="18" charset="0"/>
              </a:rPr>
              <a:t>Переливница</a:t>
            </a:r>
            <a:r>
              <a:rPr lang="ru-RU" sz="4400" b="1" cap="none" spc="0" dirty="0" smtClean="0">
                <a:ln w="12700" cmpd="sng">
                  <a:solidFill>
                    <a:schemeClr val="accent4"/>
                  </a:solidFill>
                  <a:prstDash val="solid"/>
                </a:ln>
                <a:solidFill>
                  <a:srgbClr val="FF0000"/>
                </a:solidFill>
                <a:effectLst/>
                <a:latin typeface="Times New Roman" panose="02020603050405020304" pitchFamily="18" charset="0"/>
                <a:cs typeface="Times New Roman" panose="02020603050405020304" pitchFamily="18" charset="0"/>
              </a:rPr>
              <a:t> большая</a:t>
            </a:r>
            <a:endParaRPr lang="ru-RU" sz="4400" b="1" cap="none" spc="0" dirty="0">
              <a:ln w="12700" cmpd="sng">
                <a:solidFill>
                  <a:schemeClr val="accent4"/>
                </a:solidFill>
                <a:prstDash val="solid"/>
              </a:ln>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8617337"/>
      </p:ext>
    </p:extLst>
  </p:cSld>
  <p:clrMapOvr>
    <a:masterClrMapping/>
  </p:clrMapOvr>
  <p:transition>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1" y="4437370"/>
            <a:ext cx="2554215" cy="2420630"/>
          </a:xfrm>
          <a:prstGeom prst="rect">
            <a:avLst/>
          </a:prstGeom>
        </p:spPr>
      </p:pic>
      <p:pic>
        <p:nvPicPr>
          <p:cNvPr id="2052" name="Picture 4" descr="голубянка алексис описание для детей"/>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9704" y="4437370"/>
            <a:ext cx="2664296" cy="241206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561" y="-5769"/>
            <a:ext cx="9142439" cy="4443139"/>
          </a:xfrm>
          <a:prstGeom prst="rect">
            <a:avLst/>
          </a:prstGeom>
        </p:spPr>
        <p:txBody>
          <a:bodyPr wrap="square">
            <a:spAutoFit/>
          </a:bodyPr>
          <a:lstStyle/>
          <a:p>
            <a:pPr>
              <a:lnSpc>
                <a:spcPct val="107000"/>
              </a:lnSpc>
              <a:spcAft>
                <a:spcPts val="800"/>
              </a:spcAft>
            </a:pPr>
            <a:r>
              <a:rPr lang="ru-RU" sz="2000" b="1" dirty="0" smtClean="0">
                <a:latin typeface="Times New Roman" panose="02020603050405020304" pitchFamily="18" charset="0"/>
                <a:ea typeface="Times New Roman" panose="02020603050405020304" pitchFamily="18" charset="0"/>
                <a:cs typeface="Times New Roman" panose="02020603050405020304" pitchFamily="18" charset="0"/>
              </a:rPr>
              <a:t>          Бабочка </a:t>
            </a:r>
            <a:r>
              <a:rPr lang="ru-RU"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голубянка</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 – дневная бабочка из семейства </a:t>
            </a:r>
            <a:r>
              <a:rPr lang="ru-RU" sz="2000" b="1" dirty="0" smtClean="0">
                <a:latin typeface="Times New Roman" panose="02020603050405020304" pitchFamily="18" charset="0"/>
                <a:ea typeface="Times New Roman" panose="02020603050405020304" pitchFamily="18" charset="0"/>
                <a:cs typeface="Times New Roman" panose="02020603050405020304" pitchFamily="18" charset="0"/>
              </a:rPr>
              <a:t>голубянок.</a:t>
            </a:r>
            <a:endParaRPr lang="ru-RU" sz="20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Бабочки этого семейства насчитывают более 5 тысяч видов.</a:t>
            </a:r>
            <a:endParaRPr lang="ru-RU" sz="20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Умеренный пояс Северного полушария насчитывает только десятую часть от видового многообразия бабочек голубянок. На территории России энтомологи насчитали около пятидесяти видов голубянок. Обитают на луговых и лесных полянах, где много цветущих </a:t>
            </a:r>
            <a:r>
              <a:rPr lang="ru-RU" sz="2000" b="1" dirty="0" smtClean="0">
                <a:latin typeface="Times New Roman" panose="02020603050405020304" pitchFamily="18" charset="0"/>
                <a:ea typeface="Times New Roman" panose="02020603050405020304" pitchFamily="18" charset="0"/>
                <a:cs typeface="Times New Roman" panose="02020603050405020304" pitchFamily="18" charset="0"/>
              </a:rPr>
              <a:t>трав. Размер </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этих бабочек не большой, а вот окраска крыльев очень разнообразная. Разные виды голубянок имеют окраску крыльев от всех оттенков голубого и синего цвета до оранжево-красного. Окраска самцов намного ярче, чем у самок. Рисунок на нижней части крыльев напоминает разноцветные глазки. Это служит своего рода охраной от птиц, которая при нападении на бабочку по ошибке клюет ее в крыло, а не в голову. Тем самым бабочка сохраняет себе жизнь.</a:t>
            </a:r>
            <a:endParaRPr lang="ru-RU" sz="20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ru-RU" dirty="0">
                <a:solidFill>
                  <a:schemeClr val="accent6">
                    <a:lumMod val="50000"/>
                  </a:schemeClr>
                </a:solidFill>
                <a:latin typeface="Arial" panose="020B0604020202020204" pitchFamily="34" charset="0"/>
                <a:ea typeface="Times New Roman" panose="02020603050405020304" pitchFamily="18" charset="0"/>
                <a:cs typeface="Times New Roman" panose="02020603050405020304" pitchFamily="18" charset="0"/>
              </a:rPr>
              <a:t> </a:t>
            </a:r>
            <a:endParaRPr lang="ru-RU" sz="20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rot="10800000" flipV="1">
            <a:off x="2555776" y="4183632"/>
            <a:ext cx="3923928" cy="1077218"/>
          </a:xfrm>
          <a:prstGeom prst="rect">
            <a:avLst/>
          </a:prstGeom>
          <a:noFill/>
        </p:spPr>
        <p:txBody>
          <a:bodyPr wrap="square" lIns="91440" tIns="45720" rIns="91440" bIns="45720">
            <a:spAutoFit/>
          </a:bodyPr>
          <a:lstStyle/>
          <a:p>
            <a:pPr algn="ctr"/>
            <a:r>
              <a:rPr lang="ru-RU" sz="3200" b="1" dirty="0" smtClean="0">
                <a:ln w="22225">
                  <a:solidFill>
                    <a:schemeClr val="accent2"/>
                  </a:solidFill>
                  <a:prstDash val="solid"/>
                </a:ln>
                <a:solidFill>
                  <a:schemeClr val="accent6">
                    <a:lumMod val="75000"/>
                  </a:schemeClr>
                </a:solidFill>
                <a:latin typeface="Times New Roman" panose="02020603050405020304" pitchFamily="18" charset="0"/>
                <a:cs typeface="Times New Roman" panose="02020603050405020304" pitchFamily="18" charset="0"/>
              </a:rPr>
              <a:t>ГОЛУБЯНКА АЛЕКСИС</a:t>
            </a:r>
            <a:endParaRPr lang="ru-RU" sz="3200" b="1" cap="none" spc="0" dirty="0">
              <a:ln w="22225">
                <a:solidFill>
                  <a:schemeClr val="accent2"/>
                </a:solidFill>
                <a:prstDash val="solid"/>
              </a:ln>
              <a:solidFill>
                <a:schemeClr val="accent6">
                  <a:lumMod val="75000"/>
                </a:schemeClr>
              </a:solidFill>
              <a:effectLst/>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8879" y="5244199"/>
            <a:ext cx="2208908" cy="1613801"/>
          </a:xfrm>
          <a:prstGeom prst="rect">
            <a:avLst/>
          </a:prstGeom>
        </p:spPr>
      </p:pic>
    </p:spTree>
    <p:extLst>
      <p:ext uri="{BB962C8B-B14F-4D97-AF65-F5344CB8AC3E}">
        <p14:creationId xmlns:p14="http://schemas.microsoft.com/office/powerpoint/2010/main" val="4116575618"/>
      </p:ext>
    </p:extLst>
  </p:cSld>
  <p:clrMapOvr>
    <a:masterClrMapping/>
  </p:clrMapOvr>
  <p:transition>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462" y="0"/>
            <a:ext cx="9129537" cy="5010602"/>
          </a:xfrm>
          <a:prstGeom prst="rect">
            <a:avLst/>
          </a:prstGeom>
        </p:spPr>
        <p:txBody>
          <a:bodyPr wrap="square">
            <a:spAutoFit/>
          </a:bodyPr>
          <a:lstStyle/>
          <a:p>
            <a:pPr>
              <a:lnSpc>
                <a:spcPct val="107000"/>
              </a:lnSpc>
              <a:spcBef>
                <a:spcPts val="600"/>
              </a:spcBef>
              <a:spcAft>
                <a:spcPts val="600"/>
              </a:spcAft>
            </a:pPr>
            <a:r>
              <a:rPr lang="ru-RU" sz="2000" b="1" dirty="0" smtClean="0">
                <a:latin typeface="Arial" panose="020B0604020202020204" pitchFamily="34" charset="0"/>
                <a:ea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ea typeface="Times New Roman" panose="02020603050405020304" pitchFamily="18" charset="0"/>
                <a:cs typeface="Times New Roman" panose="02020603050405020304" pitchFamily="18" charset="0"/>
              </a:rPr>
              <a:t>Бабочка развивается </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в одном поколении, лет имаго — с середины мая — начала июня до конца августа. </a:t>
            </a:r>
            <a:r>
              <a:rPr lang="ru-RU" sz="2000" b="1" dirty="0" smtClean="0">
                <a:latin typeface="Times New Roman" panose="02020603050405020304" pitchFamily="18" charset="0"/>
                <a:ea typeface="Times New Roman" panose="02020603050405020304" pitchFamily="18" charset="0"/>
                <a:cs typeface="Times New Roman" panose="02020603050405020304" pitchFamily="18" charset="0"/>
              </a:rPr>
              <a:t>Самка</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ea typeface="Times New Roman" panose="02020603050405020304" pitchFamily="18" charset="0"/>
                <a:cs typeface="Times New Roman" panose="02020603050405020304" pitchFamily="18" charset="0"/>
              </a:rPr>
              <a:t>откладывает </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по одному яйцу на нижнюю поверхность </a:t>
            </a:r>
            <a:r>
              <a:rPr lang="ru-RU" sz="2000" b="1" dirty="0" smtClean="0">
                <a:latin typeface="Times New Roman" panose="02020603050405020304" pitchFamily="18" charset="0"/>
                <a:ea typeface="Times New Roman" panose="02020603050405020304" pitchFamily="18" charset="0"/>
                <a:cs typeface="Times New Roman" panose="02020603050405020304" pitchFamily="18" charset="0"/>
              </a:rPr>
              <a:t>листьев</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 Гусеница развивается с осени по апрель-май, зимует. Отмечена связь гусениц с муравьями. Окукливается на земле в рыхлом коконе из шелковины.</a:t>
            </a:r>
            <a:endParaRPr lang="ru-RU" sz="20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ru-RU" sz="2000" b="1" dirty="0" smtClean="0">
                <a:latin typeface="Times New Roman" panose="02020603050405020304" pitchFamily="18" charset="0"/>
                <a:ea typeface="Times New Roman" panose="02020603050405020304" pitchFamily="18" charset="0"/>
                <a:cs typeface="Times New Roman" panose="02020603050405020304" pitchFamily="18" charset="0"/>
              </a:rPr>
              <a:t>Места </a:t>
            </a:r>
            <a:r>
              <a:rPr lang="ru-RU" sz="2000" b="1" dirty="0" err="1" smtClean="0">
                <a:latin typeface="Times New Roman" panose="02020603050405020304" pitchFamily="18" charset="0"/>
                <a:ea typeface="Times New Roman" panose="02020603050405020304" pitchFamily="18" charset="0"/>
                <a:cs typeface="Times New Roman" panose="02020603050405020304" pitchFamily="18" charset="0"/>
              </a:rPr>
              <a:t>лёта:лесные</a:t>
            </a:r>
            <a:r>
              <a:rPr lang="ru-RU" sz="20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опушки, поляны, луга, редколесья, влажные степные </a:t>
            </a:r>
            <a:r>
              <a:rPr lang="ru-RU" sz="2000" b="1" dirty="0" smtClean="0">
                <a:latin typeface="Times New Roman" panose="02020603050405020304" pitchFamily="18" charset="0"/>
                <a:ea typeface="Times New Roman" panose="02020603050405020304" pitchFamily="18" charset="0"/>
                <a:cs typeface="Times New Roman" panose="02020603050405020304" pitchFamily="18" charset="0"/>
              </a:rPr>
              <a:t>балки</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ea typeface="Times New Roman" panose="02020603050405020304" pitchFamily="18" charset="0"/>
                <a:cs typeface="Times New Roman" panose="02020603050405020304" pitchFamily="18" charset="0"/>
              </a:rPr>
              <a:t>и</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 овраги, обочины дорог, берега рек. Предпочитает песчаные места.</a:t>
            </a:r>
            <a:endParaRPr lang="ru-RU" sz="20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Возможны довольно заметные различия в окраске крыльев как между особями разных популяций, так и внутри одной популяции. Среди самцов встречаются следующие формы: верх крыльев темно-фиолетовый почти без оранжевых просветов — </a:t>
            </a:r>
            <a:r>
              <a:rPr lang="ru-RU" sz="2000" b="1" dirty="0" err="1">
                <a:latin typeface="Times New Roman" panose="02020603050405020304" pitchFamily="18" charset="0"/>
                <a:ea typeface="Times New Roman" panose="02020603050405020304" pitchFamily="18" charset="0"/>
                <a:cs typeface="Times New Roman" panose="02020603050405020304" pitchFamily="18" charset="0"/>
              </a:rPr>
              <a:t>obscura</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 верх крыльев без темных точек — </a:t>
            </a:r>
            <a:r>
              <a:rPr lang="ru-RU" sz="2000" b="1" dirty="0" err="1">
                <a:latin typeface="Times New Roman" panose="02020603050405020304" pitchFamily="18" charset="0"/>
                <a:ea typeface="Times New Roman" panose="02020603050405020304" pitchFamily="18" charset="0"/>
                <a:cs typeface="Times New Roman" panose="02020603050405020304" pitchFamily="18" charset="0"/>
              </a:rPr>
              <a:t>viduata</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 Среди самок распространены особи с рядом голубовато-фиолетовых пятнышек на верхней стороне задних крыльев — </a:t>
            </a:r>
            <a:r>
              <a:rPr lang="ru-RU" sz="2000" b="1" dirty="0" err="1">
                <a:latin typeface="Times New Roman" panose="02020603050405020304" pitchFamily="18" charset="0"/>
                <a:ea typeface="Times New Roman" panose="02020603050405020304" pitchFamily="18" charset="0"/>
                <a:cs typeface="Times New Roman" panose="02020603050405020304" pitchFamily="18" charset="0"/>
              </a:rPr>
              <a:t>gerhardti</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2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5" y="4653136"/>
            <a:ext cx="2627784" cy="2145442"/>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62" y="4951471"/>
            <a:ext cx="2325290" cy="1914258"/>
          </a:xfrm>
          <a:prstGeom prst="rect">
            <a:avLst/>
          </a:prstGeom>
        </p:spPr>
      </p:pic>
      <p:sp>
        <p:nvSpPr>
          <p:cNvPr id="5" name="Прямоугольник 4"/>
          <p:cNvSpPr/>
          <p:nvPr/>
        </p:nvSpPr>
        <p:spPr>
          <a:xfrm>
            <a:off x="2195737" y="4813994"/>
            <a:ext cx="4464496" cy="1200329"/>
          </a:xfrm>
          <a:prstGeom prst="rect">
            <a:avLst/>
          </a:prstGeom>
          <a:noFill/>
        </p:spPr>
        <p:txBody>
          <a:bodyPr wrap="square" lIns="91440" tIns="45720" rIns="91440" bIns="45720">
            <a:spAutoFit/>
          </a:bodyPr>
          <a:lstStyle/>
          <a:p>
            <a:pPr algn="ctr"/>
            <a:r>
              <a:rPr lang="ru-RU" sz="3600" b="1" spc="50" dirty="0" smtClean="0">
                <a:ln w="9525" cmpd="sng">
                  <a:solidFill>
                    <a:schemeClr val="accent1"/>
                  </a:solidFill>
                  <a:prstDash val="solid"/>
                </a:ln>
                <a:solidFill>
                  <a:srgbClr val="FF00FF"/>
                </a:solidFill>
                <a:effectLst>
                  <a:glow rad="38100">
                    <a:schemeClr val="accent1">
                      <a:alpha val="40000"/>
                    </a:schemeClr>
                  </a:glow>
                </a:effectLst>
                <a:latin typeface="Times New Roman" panose="02020603050405020304" pitchFamily="18" charset="0"/>
                <a:cs typeface="Times New Roman" panose="02020603050405020304" pitchFamily="18" charset="0"/>
              </a:rPr>
              <a:t>ЧЕРНОВЕЦ ФИОЛЕТОВЫЙ</a:t>
            </a:r>
            <a:endParaRPr lang="ru-RU" sz="3600" b="1" cap="none" spc="50" dirty="0">
              <a:ln w="9525" cmpd="sng">
                <a:solidFill>
                  <a:schemeClr val="accent1"/>
                </a:solidFill>
                <a:prstDash val="solid"/>
              </a:ln>
              <a:solidFill>
                <a:srgbClr val="FF00FF"/>
              </a:solidFill>
              <a:effectLst>
                <a:glow rad="38100">
                  <a:schemeClr val="accent1">
                    <a:alpha val="40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9849481"/>
      </p:ext>
    </p:extLst>
  </p:cSld>
  <p:clrMapOvr>
    <a:masterClrMapping/>
  </p:clrMapOvr>
  <p:transition>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86000" y="451967"/>
            <a:ext cx="6606480" cy="388696"/>
          </a:xfrm>
          <a:prstGeom prst="rect">
            <a:avLst/>
          </a:prstGeom>
        </p:spPr>
        <p:txBody>
          <a:bodyPr wrap="square">
            <a:spAutoFit/>
          </a:bodyPr>
          <a:lstStyle/>
          <a:p>
            <a:pPr>
              <a:lnSpc>
                <a:spcPct val="107000"/>
              </a:lnSpc>
              <a:spcAft>
                <a:spcPts val="800"/>
              </a:spcAft>
            </a:pPr>
            <a:r>
              <a:rPr lang="ru-RU" dirty="0">
                <a:latin typeface="Calibri" panose="020F0502020204030204" pitchFamily="34" charset="0"/>
                <a:ea typeface="Calibri" panose="020F0502020204030204" pitchFamily="34"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098" name="Picture 2" descr="http://www.tagschmetterlinge.de/images/arten/aquilonaris_boloria_egmating_englmoos_1999_06_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25" y="0"/>
            <a:ext cx="3317594" cy="231678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419872" y="451967"/>
            <a:ext cx="5724128" cy="6186309"/>
          </a:xfrm>
          <a:prstGeom prst="rect">
            <a:avLst/>
          </a:prstGeom>
        </p:spPr>
        <p:txBody>
          <a:bodyPr wrap="square">
            <a:spAutoFit/>
          </a:bodyPr>
          <a:lstStyle/>
          <a:p>
            <a:r>
              <a:rPr lang="ru-RU" dirty="0" smtClean="0">
                <a:solidFill>
                  <a:srgbClr val="000000"/>
                </a:solidFill>
                <a:latin typeface="Times New Roman" panose="02020603050405020304" pitchFamily="18" charset="0"/>
              </a:rPr>
              <a:t>         </a:t>
            </a:r>
            <a:r>
              <a:rPr lang="ru-RU" sz="2200" b="1" dirty="0" smtClean="0">
                <a:solidFill>
                  <a:srgbClr val="000000"/>
                </a:solidFill>
                <a:latin typeface="Times New Roman" panose="02020603050405020304" pitchFamily="18" charset="0"/>
                <a:cs typeface="Times New Roman" panose="02020603050405020304" pitchFamily="18" charset="0"/>
              </a:rPr>
              <a:t>Бабочка </a:t>
            </a:r>
            <a:r>
              <a:rPr lang="ru-RU" sz="2200" b="1" dirty="0">
                <a:solidFill>
                  <a:srgbClr val="C00000"/>
                </a:solidFill>
                <a:latin typeface="Times New Roman" panose="02020603050405020304" pitchFamily="18" charset="0"/>
                <a:cs typeface="Times New Roman" panose="02020603050405020304" pitchFamily="18" charset="0"/>
              </a:rPr>
              <a:t>с</a:t>
            </a:r>
            <a:r>
              <a:rPr lang="ru-RU" sz="2200" b="1" dirty="0" smtClean="0">
                <a:solidFill>
                  <a:srgbClr val="C00000"/>
                </a:solidFill>
                <a:latin typeface="Times New Roman" panose="02020603050405020304" pitchFamily="18" charset="0"/>
                <a:cs typeface="Times New Roman" panose="02020603050405020304" pitchFamily="18" charset="0"/>
              </a:rPr>
              <a:t>еверная </a:t>
            </a:r>
            <a:r>
              <a:rPr lang="ru-RU" sz="2200" b="1" dirty="0">
                <a:solidFill>
                  <a:srgbClr val="C00000"/>
                </a:solidFill>
                <a:latin typeface="Times New Roman" panose="02020603050405020304" pitchFamily="18" charset="0"/>
                <a:cs typeface="Times New Roman" panose="02020603050405020304" pitchFamily="18" charset="0"/>
              </a:rPr>
              <a:t>перламутровка </a:t>
            </a:r>
            <a:r>
              <a:rPr lang="ru-RU" sz="2200" b="1" dirty="0" smtClean="0">
                <a:solidFill>
                  <a:srgbClr val="C00000"/>
                </a:solidFill>
                <a:latin typeface="Times New Roman" panose="02020603050405020304" pitchFamily="18" charset="0"/>
                <a:cs typeface="Times New Roman" panose="02020603050405020304" pitchFamily="18" charset="0"/>
              </a:rPr>
              <a:t> </a:t>
            </a:r>
            <a:r>
              <a:rPr lang="ru-RU" sz="2200" b="1" dirty="0">
                <a:solidFill>
                  <a:srgbClr val="000000"/>
                </a:solidFill>
                <a:latin typeface="Times New Roman" panose="02020603050405020304" pitchFamily="18" charset="0"/>
                <a:cs typeface="Times New Roman" panose="02020603050405020304" pitchFamily="18" charset="0"/>
              </a:rPr>
              <a:t>распространена в северной и центральной Европе, кроме Великобритании. Обитает на болотах и сырых лугах. Кормовое растение - клюква. Лет бабочки в июне-июле.</a:t>
            </a:r>
            <a:r>
              <a:rPr lang="ru-RU" sz="2200" b="1" dirty="0">
                <a:latin typeface="Times New Roman" panose="02020603050405020304" pitchFamily="18" charset="0"/>
                <a:cs typeface="Times New Roman" panose="02020603050405020304" pitchFamily="18" charset="0"/>
              </a:rPr>
              <a:t/>
            </a:r>
            <a:br>
              <a:rPr lang="ru-RU" sz="2200" b="1" dirty="0">
                <a:latin typeface="Times New Roman" panose="02020603050405020304" pitchFamily="18" charset="0"/>
                <a:cs typeface="Times New Roman" panose="02020603050405020304" pitchFamily="18" charset="0"/>
              </a:rPr>
            </a:br>
            <a:r>
              <a:rPr lang="ru-RU" sz="2200" b="1" dirty="0" smtClean="0">
                <a:solidFill>
                  <a:srgbClr val="000000"/>
                </a:solidFill>
                <a:latin typeface="Times New Roman" panose="02020603050405020304" pitchFamily="18" charset="0"/>
                <a:cs typeface="Times New Roman" panose="02020603050405020304" pitchFamily="18" charset="0"/>
              </a:rPr>
              <a:t>Размер </a:t>
            </a:r>
            <a:r>
              <a:rPr lang="ru-RU" sz="2200" b="1" dirty="0">
                <a:solidFill>
                  <a:srgbClr val="000000"/>
                </a:solidFill>
                <a:latin typeface="Times New Roman" panose="02020603050405020304" pitchFamily="18" charset="0"/>
                <a:cs typeface="Times New Roman" panose="02020603050405020304" pitchFamily="18" charset="0"/>
              </a:rPr>
              <a:t>бабочки 18 мм. Верх крыльев имеет характерную для перламутровок оранжевую окраску, черные пятна в основании крыла V-образной формы. Испод передних крыльев покрыт гораздо более темными пятнами, чем у большинства других перламутровок, испод задних крыльев большей частью ржаво-красный с серебристыми пятнами вдоль края. Характерной чертой этой бабочки является почти прямой угол, образованный вершиной заднего крыла.</a:t>
            </a:r>
            <a:endParaRPr lang="ru-RU" sz="2200" b="1"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11147"/>
            <a:ext cx="3278469" cy="2346853"/>
          </a:xfrm>
          <a:prstGeom prst="rect">
            <a:avLst/>
          </a:prstGeom>
        </p:spPr>
      </p:pic>
      <p:sp>
        <p:nvSpPr>
          <p:cNvPr id="2" name="Прямоугольник 1"/>
          <p:cNvSpPr/>
          <p:nvPr/>
        </p:nvSpPr>
        <p:spPr>
          <a:xfrm>
            <a:off x="0" y="2768754"/>
            <a:ext cx="3203848" cy="1754326"/>
          </a:xfrm>
          <a:prstGeom prst="rect">
            <a:avLst/>
          </a:prstGeom>
          <a:noFill/>
        </p:spPr>
        <p:txBody>
          <a:bodyPr wrap="square" lIns="91440" tIns="45720" rIns="91440" bIns="45720">
            <a:spAutoFit/>
          </a:bodyPr>
          <a:lstStyle/>
          <a:p>
            <a:pPr algn="ctr"/>
            <a:r>
              <a:rPr lang="ru-RU" sz="3600" b="1" cap="none" spc="0" dirty="0" smtClean="0">
                <a:ln w="22225">
                  <a:solidFill>
                    <a:schemeClr val="accent2"/>
                  </a:solidFill>
                  <a:prstDash val="solid"/>
                </a:ln>
                <a:solidFill>
                  <a:srgbClr val="7030A0"/>
                </a:solidFill>
                <a:effectLst/>
                <a:latin typeface="Times New Roman" panose="02020603050405020304" pitchFamily="18" charset="0"/>
                <a:cs typeface="Times New Roman" panose="02020603050405020304" pitchFamily="18" charset="0"/>
              </a:rPr>
              <a:t>Перламутров-ка </a:t>
            </a:r>
          </a:p>
          <a:p>
            <a:pPr algn="ctr"/>
            <a:r>
              <a:rPr lang="ru-RU" sz="3600" b="1" cap="none" spc="0" dirty="0" smtClean="0">
                <a:ln w="22225">
                  <a:solidFill>
                    <a:schemeClr val="accent2"/>
                  </a:solidFill>
                  <a:prstDash val="solid"/>
                </a:ln>
                <a:solidFill>
                  <a:srgbClr val="7030A0"/>
                </a:solidFill>
                <a:effectLst/>
                <a:latin typeface="Times New Roman" panose="02020603050405020304" pitchFamily="18" charset="0"/>
                <a:cs typeface="Times New Roman" panose="02020603050405020304" pitchFamily="18" charset="0"/>
              </a:rPr>
              <a:t>северная</a:t>
            </a:r>
            <a:endParaRPr lang="ru-RU" sz="3600" b="1" cap="none" spc="0" dirty="0">
              <a:ln w="22225">
                <a:solidFill>
                  <a:schemeClr val="accent2"/>
                </a:solidFill>
                <a:prstDash val="solid"/>
              </a:ln>
              <a:solidFill>
                <a:srgbClr val="7030A0"/>
              </a:solidFill>
              <a:effectLst/>
            </a:endParaRPr>
          </a:p>
        </p:txBody>
      </p:sp>
    </p:spTree>
    <p:extLst>
      <p:ext uri="{BB962C8B-B14F-4D97-AF65-F5344CB8AC3E}">
        <p14:creationId xmlns:p14="http://schemas.microsoft.com/office/powerpoint/2010/main" val="2818736526"/>
      </p:ext>
    </p:extLst>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8096" y="585216"/>
            <a:ext cx="7908360" cy="1499616"/>
          </a:xfrm>
        </p:spPr>
        <p:txBody>
          <a:bodyPr/>
          <a:lstStyle/>
          <a:p>
            <a:pPr algn="ctr"/>
            <a:r>
              <a:rPr lang="ru-RU" dirty="0" smtClean="0"/>
              <a:t/>
            </a:r>
            <a:br>
              <a:rPr lang="ru-RU" dirty="0" smtClean="0"/>
            </a:br>
            <a:endParaRPr lang="ru-RU" dirty="0"/>
          </a:p>
        </p:txBody>
      </p:sp>
      <p:sp>
        <p:nvSpPr>
          <p:cNvPr id="3" name="Прямоугольник 2"/>
          <p:cNvSpPr/>
          <p:nvPr/>
        </p:nvSpPr>
        <p:spPr>
          <a:xfrm flipH="1">
            <a:off x="179512" y="404664"/>
            <a:ext cx="8712968" cy="5663089"/>
          </a:xfrm>
          <a:prstGeom prst="rect">
            <a:avLst/>
          </a:prstGeom>
          <a:noFill/>
        </p:spPr>
        <p:txBody>
          <a:bodyPr wrap="square" lIns="91440" tIns="45720" rIns="91440" bIns="45720">
            <a:spAutoFit/>
          </a:bodyPr>
          <a:lstStyle/>
          <a:p>
            <a:pPr algn="ctr"/>
            <a:r>
              <a:rPr lang="ru-RU" sz="5400" dirty="0" smtClean="0">
                <a:ln w="0"/>
                <a:solidFill>
                  <a:srgbClr val="FF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5400" b="1" i="1" dirty="0" smtClean="0">
                <a:ln w="0"/>
                <a:solidFill>
                  <a:srgbClr val="FF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Цели и задачи</a:t>
            </a:r>
            <a:r>
              <a:rPr lang="ru-RU" sz="5400" b="1" i="1" dirty="0" smtClean="0">
                <a:ln w="0"/>
                <a:solidFill>
                  <a:srgbClr val="FF00FF"/>
                </a:solidFill>
                <a:effectLst>
                  <a:reflection blurRad="6350" stA="53000" endA="300" endPos="35500" dir="5400000" sy="-90000" algn="bl" rotWithShape="0"/>
                </a:effectLst>
              </a:rPr>
              <a:t>:</a:t>
            </a:r>
            <a:endParaRPr lang="ru-RU" sz="2800" b="1" i="1" dirty="0" smtClean="0">
              <a:ln w="0"/>
              <a:solidFill>
                <a:srgbClr val="FF00FF"/>
              </a:solidFill>
              <a:effectLst>
                <a:reflection blurRad="6350" stA="53000" endA="300" endPos="35500" dir="5400000" sy="-90000" algn="bl" rotWithShape="0"/>
              </a:effectLst>
            </a:endParaRPr>
          </a:p>
          <a:p>
            <a:pPr marL="457200" indent="-457200">
              <a:buFont typeface="Wingdings" panose="05000000000000000000" pitchFamily="2" charset="2"/>
              <a:buChar char="v"/>
            </a:pPr>
            <a:r>
              <a:rPr lang="ru-RU" sz="2800" b="1"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познакомить с Красной книгой Тверской области</a:t>
            </a:r>
          </a:p>
          <a:p>
            <a:pPr marL="342900" indent="-342900">
              <a:buFont typeface="Wingdings" panose="05000000000000000000" pitchFamily="2" charset="2"/>
              <a:buChar char="v"/>
            </a:pPr>
            <a:r>
              <a:rPr lang="ru-RU" sz="2800" b="1" dirty="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п</a:t>
            </a:r>
            <a:r>
              <a:rPr lang="ru-RU" sz="28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ознакомить с разнообразием бабочек Тверской области</a:t>
            </a:r>
          </a:p>
          <a:p>
            <a:pPr marL="342900" indent="-342900">
              <a:buFont typeface="Wingdings" panose="05000000000000000000" pitchFamily="2" charset="2"/>
              <a:buChar char="v"/>
            </a:pPr>
            <a:r>
              <a:rPr lang="ru-RU" sz="2800" b="1" dirty="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п</a:t>
            </a:r>
            <a:r>
              <a:rPr lang="ru-RU" sz="2800" b="1"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ривлечь внимание к проблеме исчезновения б</a:t>
            </a:r>
            <a:r>
              <a:rPr lang="ru-RU" sz="28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иологических видов (бабочек)</a:t>
            </a:r>
          </a:p>
          <a:p>
            <a:pPr marL="342900" indent="-342900">
              <a:buFont typeface="Wingdings" panose="05000000000000000000" pitchFamily="2" charset="2"/>
              <a:buChar char="v"/>
            </a:pPr>
            <a:r>
              <a:rPr lang="ru-RU" sz="2800" b="1" dirty="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в</a:t>
            </a:r>
            <a:r>
              <a:rPr lang="ru-RU" sz="2800" b="1"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оспитывать бережное отношение к животному миру </a:t>
            </a:r>
            <a:endParaRPr lang="ru-RU" sz="28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ru-RU" sz="2800" b="1" dirty="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в</a:t>
            </a:r>
            <a:r>
              <a:rPr lang="ru-RU" sz="2800" b="1"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оспитывать чувство понимания прекрасного, любви к природе родного края</a:t>
            </a:r>
          </a:p>
          <a:p>
            <a:pPr marL="342900" indent="-342900">
              <a:buFont typeface="Wingdings" panose="05000000000000000000" pitchFamily="2" charset="2"/>
              <a:buChar char="v"/>
            </a:pPr>
            <a:r>
              <a:rPr lang="ru-RU" sz="2800" b="1" dirty="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в</a:t>
            </a:r>
            <a:r>
              <a:rPr lang="ru-RU" sz="28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оспитывать желание помочь хрупкому миру окружающей среды</a:t>
            </a:r>
            <a:endParaRPr lang="ru-RU" sz="2800" b="1" cap="none" spc="0" dirty="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691680" cy="1161678"/>
          </a:xfrm>
          <a:prstGeom prst="rect">
            <a:avLst/>
          </a:prstGeom>
        </p:spPr>
      </p:pic>
    </p:spTree>
    <p:extLst>
      <p:ext uri="{BB962C8B-B14F-4D97-AF65-F5344CB8AC3E}">
        <p14:creationId xmlns:p14="http://schemas.microsoft.com/office/powerpoint/2010/main" val="2122924903"/>
      </p:ext>
    </p:extLst>
  </p:cSld>
  <p:clrMapOvr>
    <a:masterClrMapping/>
  </p:clrMapOvr>
  <p:transition>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8727"/>
            <a:ext cx="2921000" cy="2282612"/>
          </a:xfrm>
          <a:prstGeom prst="rect">
            <a:avLst/>
          </a:prstGeom>
        </p:spPr>
      </p:pic>
      <p:sp>
        <p:nvSpPr>
          <p:cNvPr id="3" name="Прямоугольник 2"/>
          <p:cNvSpPr/>
          <p:nvPr/>
        </p:nvSpPr>
        <p:spPr>
          <a:xfrm>
            <a:off x="3091988" y="0"/>
            <a:ext cx="5944508" cy="7171194"/>
          </a:xfrm>
          <a:prstGeom prst="rect">
            <a:avLst/>
          </a:prstGeom>
        </p:spPr>
        <p:txBody>
          <a:bodyPr wrap="square">
            <a:spAutoFit/>
          </a:bodyPr>
          <a:lstStyle/>
          <a:p>
            <a:r>
              <a:rPr lang="ru-RU" sz="2000" b="1" dirty="0" smtClean="0">
                <a:solidFill>
                  <a:srgbClr val="252525"/>
                </a:solidFill>
                <a:latin typeface="Times New Roman" panose="02020603050405020304" pitchFamily="18" charset="0"/>
                <a:cs typeface="Times New Roman" panose="02020603050405020304" pitchFamily="18" charset="0"/>
              </a:rPr>
              <a:t>     Длина </a:t>
            </a:r>
            <a:r>
              <a:rPr lang="ru-RU" sz="2000" b="1" dirty="0">
                <a:solidFill>
                  <a:srgbClr val="252525"/>
                </a:solidFill>
                <a:latin typeface="Times New Roman" panose="02020603050405020304" pitchFamily="18" charset="0"/>
                <a:cs typeface="Times New Roman" panose="02020603050405020304" pitchFamily="18" charset="0"/>
              </a:rPr>
              <a:t>переднего крыла 19—22 мм. Размах </a:t>
            </a:r>
            <a:r>
              <a:rPr lang="ru-RU" sz="2000" b="1" dirty="0" smtClean="0">
                <a:latin typeface="Times New Roman" panose="02020603050405020304" pitchFamily="18" charset="0"/>
                <a:cs typeface="Times New Roman" panose="02020603050405020304" pitchFamily="18" charset="0"/>
              </a:rPr>
              <a:t>крыльев</a:t>
            </a:r>
            <a:r>
              <a:rPr lang="ru-RU" sz="2000" b="1" dirty="0">
                <a:solidFill>
                  <a:srgbClr val="252525"/>
                </a:solidFill>
                <a:latin typeface="Times New Roman" panose="02020603050405020304" pitchFamily="18" charset="0"/>
                <a:cs typeface="Times New Roman" panose="02020603050405020304" pitchFamily="18" charset="0"/>
              </a:rPr>
              <a:t> 38-44 миллиметров. У корня переднего крыла вздуты две жилки. Внешний край переднего крыла слегка вогнут, заднего — слегка волнистый. Переднее крыло сверху коричневое, с часто расположенными обширными светло-жёлтыми пятнами и с глазчатым пятном с белым центром у вершины; заднее крыло с тремя глазчатыми пятнами на светлом поле. У бабочек, обитающих в Северной и Восточной Европе, </a:t>
            </a:r>
            <a:r>
              <a:rPr lang="ru-RU" sz="2000" b="1" dirty="0" smtClean="0">
                <a:solidFill>
                  <a:srgbClr val="252525"/>
                </a:solidFill>
                <a:latin typeface="Times New Roman" panose="02020603050405020304" pitchFamily="18" charset="0"/>
                <a:cs typeface="Times New Roman" panose="02020603050405020304" pitchFamily="18" charset="0"/>
              </a:rPr>
              <a:t> </a:t>
            </a:r>
            <a:r>
              <a:rPr lang="ru-RU" sz="2000" b="1" dirty="0">
                <a:solidFill>
                  <a:srgbClr val="252525"/>
                </a:solidFill>
                <a:latin typeface="Times New Roman" panose="02020603050405020304" pitchFamily="18" charset="0"/>
                <a:cs typeface="Times New Roman" panose="02020603050405020304" pitchFamily="18" charset="0"/>
              </a:rPr>
              <a:t>пятна кремового цвета, у особей, живущих на юго-западе Европы — оранжевые. У подвида </a:t>
            </a:r>
            <a:r>
              <a:rPr lang="ru-RU" sz="2000" b="1" i="1" dirty="0" err="1">
                <a:solidFill>
                  <a:srgbClr val="252525"/>
                </a:solidFill>
                <a:latin typeface="Times New Roman" panose="02020603050405020304" pitchFamily="18" charset="0"/>
                <a:cs typeface="Times New Roman" panose="02020603050405020304" pitchFamily="18" charset="0"/>
              </a:rPr>
              <a:t>Pararge</a:t>
            </a:r>
            <a:r>
              <a:rPr lang="ru-RU" sz="2000" b="1" i="1" dirty="0">
                <a:solidFill>
                  <a:srgbClr val="252525"/>
                </a:solidFill>
                <a:latin typeface="Times New Roman" panose="02020603050405020304" pitchFamily="18" charset="0"/>
                <a:cs typeface="Times New Roman" panose="02020603050405020304" pitchFamily="18" charset="0"/>
              </a:rPr>
              <a:t> </a:t>
            </a:r>
            <a:r>
              <a:rPr lang="ru-RU" sz="2000" b="1" i="1" dirty="0" err="1">
                <a:solidFill>
                  <a:srgbClr val="252525"/>
                </a:solidFill>
                <a:latin typeface="Times New Roman" panose="02020603050405020304" pitchFamily="18" charset="0"/>
                <a:cs typeface="Times New Roman" panose="02020603050405020304" pitchFamily="18" charset="0"/>
              </a:rPr>
              <a:t>aegeria</a:t>
            </a:r>
            <a:r>
              <a:rPr lang="ru-RU" sz="2000" b="1" i="1" dirty="0">
                <a:solidFill>
                  <a:srgbClr val="252525"/>
                </a:solidFill>
                <a:latin typeface="Times New Roman" panose="02020603050405020304" pitchFamily="18" charset="0"/>
                <a:cs typeface="Times New Roman" panose="02020603050405020304" pitchFamily="18" charset="0"/>
              </a:rPr>
              <a:t> </a:t>
            </a:r>
            <a:r>
              <a:rPr lang="ru-RU" sz="2000" b="1" i="1" dirty="0" err="1">
                <a:solidFill>
                  <a:srgbClr val="252525"/>
                </a:solidFill>
                <a:latin typeface="Times New Roman" panose="02020603050405020304" pitchFamily="18" charset="0"/>
                <a:cs typeface="Times New Roman" panose="02020603050405020304" pitchFamily="18" charset="0"/>
              </a:rPr>
              <a:t>tircis</a:t>
            </a:r>
            <a:r>
              <a:rPr lang="ru-RU" sz="2000" b="1" dirty="0">
                <a:solidFill>
                  <a:srgbClr val="252525"/>
                </a:solidFill>
                <a:latin typeface="Times New Roman" panose="02020603050405020304" pitchFamily="18" charset="0"/>
                <a:cs typeface="Times New Roman" panose="02020603050405020304" pitchFamily="18" charset="0"/>
              </a:rPr>
              <a:t> пятна более светлые, у весеннего поколения более жёлтые, чем у летнего. Низ переднего крыла </a:t>
            </a:r>
            <a:r>
              <a:rPr lang="ru-RU" sz="2000" b="1" dirty="0" err="1">
                <a:solidFill>
                  <a:srgbClr val="252525"/>
                </a:solidFill>
                <a:latin typeface="Times New Roman" panose="02020603050405020304" pitchFamily="18" charset="0"/>
                <a:cs typeface="Times New Roman" panose="02020603050405020304" pitchFamily="18" charset="0"/>
              </a:rPr>
              <a:t>оливково</a:t>
            </a:r>
            <a:r>
              <a:rPr lang="ru-RU" sz="2000" b="1" dirty="0">
                <a:solidFill>
                  <a:srgbClr val="252525"/>
                </a:solidFill>
                <a:latin typeface="Times New Roman" panose="02020603050405020304" pitchFamily="18" charset="0"/>
                <a:cs typeface="Times New Roman" panose="02020603050405020304" pitchFamily="18" charset="0"/>
              </a:rPr>
              <a:t> коричневый с </a:t>
            </a:r>
            <a:r>
              <a:rPr lang="ru-RU" sz="2000" b="1" dirty="0" smtClean="0">
                <a:solidFill>
                  <a:srgbClr val="252525"/>
                </a:solidFill>
                <a:latin typeface="Times New Roman" panose="02020603050405020304" pitchFamily="18" charset="0"/>
                <a:cs typeface="Times New Roman" panose="02020603050405020304" pitchFamily="18" charset="0"/>
              </a:rPr>
              <a:t> </a:t>
            </a:r>
            <a:r>
              <a:rPr lang="ru-RU" sz="2000" b="1" dirty="0">
                <a:solidFill>
                  <a:srgbClr val="252525"/>
                </a:solidFill>
                <a:latin typeface="Times New Roman" panose="02020603050405020304" pitchFamily="18" charset="0"/>
                <a:cs typeface="Times New Roman" panose="02020603050405020304" pitchFamily="18" charset="0"/>
              </a:rPr>
              <a:t>многочисленными желтовато-белыми пятнами и глазчатым пятном у вершины, заднего — оливково-серый, с хорошо заметным оливковым оттенком у края, посреди крыла проходит несколько тонких тёмных перевязей, по краю расположен ряд из 5—6 глазчатых пятен, центрированных светлыми </a:t>
            </a:r>
            <a:r>
              <a:rPr lang="ru-RU" sz="2000" b="1" dirty="0" smtClean="0">
                <a:solidFill>
                  <a:srgbClr val="252525"/>
                </a:solidFill>
                <a:latin typeface="Times New Roman" panose="02020603050405020304" pitchFamily="18" charset="0"/>
                <a:cs typeface="Times New Roman" panose="02020603050405020304" pitchFamily="18" charset="0"/>
              </a:rPr>
              <a:t>точками</a:t>
            </a:r>
            <a:r>
              <a:rPr lang="ru-RU" dirty="0" smtClean="0">
                <a:solidFill>
                  <a:srgbClr val="252525"/>
                </a:solidFill>
                <a:latin typeface="Arial" panose="020B0604020202020204" pitchFamily="34" charset="0"/>
              </a:rPr>
              <a:t>.</a:t>
            </a:r>
            <a:endParaRPr lang="ru-RU"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57" y="1323258"/>
            <a:ext cx="2921000" cy="2304256"/>
          </a:xfrm>
          <a:prstGeom prst="rect">
            <a:avLst/>
          </a:prstGeom>
        </p:spPr>
      </p:pic>
      <p:sp>
        <p:nvSpPr>
          <p:cNvPr id="5" name="Прямоугольник 4"/>
          <p:cNvSpPr/>
          <p:nvPr/>
        </p:nvSpPr>
        <p:spPr>
          <a:xfrm>
            <a:off x="0" y="260648"/>
            <a:ext cx="3059831" cy="1077218"/>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ru-RU" sz="3200" b="1" dirty="0" smtClean="0">
                <a:ln/>
                <a:solidFill>
                  <a:srgbClr val="9900FF"/>
                </a:solidFill>
                <a:latin typeface="Times New Roman" panose="02020603050405020304" pitchFamily="18" charset="0"/>
                <a:cs typeface="Times New Roman" panose="02020603050405020304" pitchFamily="18" charset="0"/>
              </a:rPr>
              <a:t>КАРЕГЛАЗКА ЭГЕРИЯ</a:t>
            </a:r>
            <a:endParaRPr lang="ru-RU" sz="3200" b="1" cap="none" spc="0" dirty="0">
              <a:ln/>
              <a:solidFill>
                <a:srgbClr val="9900FF"/>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9052385"/>
      </p:ext>
    </p:extLst>
  </p:cSld>
  <p:clrMapOvr>
    <a:masterClrMapping/>
  </p:clrMapOvr>
  <p:transition>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Фото: © Валентин Тихонов. 26.06.07, Дагестан, окрестности Магарамкента, с. Чах-Чах, 800 м над ур. м. Собрал В. В.Тихонов.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18" y="1844824"/>
            <a:ext cx="3176428" cy="410515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0" y="-1"/>
            <a:ext cx="9144000" cy="1673022"/>
          </a:xfrm>
          <a:prstGeom prst="rect">
            <a:avLst/>
          </a:prstGeom>
        </p:spPr>
        <p:txBody>
          <a:bodyPr wrap="square">
            <a:spAutoFit/>
          </a:bodyPr>
          <a:lstStyle/>
          <a:p>
            <a:pPr>
              <a:lnSpc>
                <a:spcPct val="107000"/>
              </a:lnSpc>
              <a:spcAft>
                <a:spcPts val="0"/>
              </a:spcAft>
            </a:pPr>
            <a:r>
              <a:rPr lang="ru-RU" sz="2400" dirty="0" smtClean="0">
                <a:solidFill>
                  <a:srgbClr val="FFC00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smtClean="0">
                <a:latin typeface="Times New Roman" panose="02020603050405020304" pitchFamily="18" charset="0"/>
                <a:ea typeface="Calibri" panose="020F0502020204030204" pitchFamily="34" charset="0"/>
                <a:cs typeface="Times New Roman" panose="02020603050405020304" pitchFamily="18" charset="0"/>
              </a:rPr>
              <a:t>Один </a:t>
            </a:r>
            <a:r>
              <a:rPr lang="ru-RU" sz="2400" b="1" dirty="0">
                <a:latin typeface="Times New Roman" panose="02020603050405020304" pitchFamily="18" charset="0"/>
                <a:ea typeface="Calibri" panose="020F0502020204030204" pitchFamily="34" charset="0"/>
                <a:cs typeface="Times New Roman" panose="02020603050405020304" pitchFamily="18" charset="0"/>
              </a:rPr>
              <a:t>из обычнейших видов семейства на территории почти всей Восточной Европы. </a:t>
            </a:r>
            <a:r>
              <a:rPr lang="ru-RU" sz="2400" b="1" dirty="0" smtClean="0">
                <a:latin typeface="Times New Roman" panose="02020603050405020304" pitchFamily="18" charset="0"/>
                <a:ea typeface="Calibri" panose="020F0502020204030204" pitchFamily="34" charset="0"/>
                <a:cs typeface="Times New Roman" panose="02020603050405020304" pitchFamily="18" charset="0"/>
              </a:rPr>
              <a:t> Любит лесные </a:t>
            </a:r>
            <a:r>
              <a:rPr lang="ru-RU" sz="2400" b="1" dirty="0">
                <a:latin typeface="Times New Roman" panose="02020603050405020304" pitchFamily="18" charset="0"/>
                <a:ea typeface="Calibri" panose="020F0502020204030204" pitchFamily="34" charset="0"/>
                <a:cs typeface="Times New Roman" panose="02020603050405020304" pitchFamily="18" charset="0"/>
              </a:rPr>
              <a:t>опушки, поляны, обочины дорог, редколесья и кустарники, берега </a:t>
            </a:r>
            <a:r>
              <a:rPr lang="ru-RU" sz="2400" b="1" dirty="0" smtClean="0">
                <a:latin typeface="Times New Roman" panose="02020603050405020304" pitchFamily="18" charset="0"/>
                <a:ea typeface="Calibri" panose="020F0502020204030204" pitchFamily="34" charset="0"/>
                <a:cs typeface="Times New Roman" panose="02020603050405020304" pitchFamily="18" charset="0"/>
              </a:rPr>
              <a:t>рек.</a:t>
            </a:r>
            <a:r>
              <a:rPr lang="ru-RU" sz="2400" b="1" dirty="0">
                <a:latin typeface="Times New Roman" panose="02020603050405020304" pitchFamily="18" charset="0"/>
                <a:ea typeface="Calibri" panose="020F0502020204030204" pitchFamily="34" charset="0"/>
                <a:cs typeface="Times New Roman" panose="02020603050405020304" pitchFamily="18" charset="0"/>
              </a:rPr>
              <a:t/>
            </a:r>
            <a:br>
              <a:rPr lang="ru-RU" sz="2400" b="1" dirty="0">
                <a:latin typeface="Times New Roman" panose="02020603050405020304" pitchFamily="18" charset="0"/>
                <a:ea typeface="Calibri" panose="020F0502020204030204" pitchFamily="34" charset="0"/>
                <a:cs typeface="Times New Roman" panose="02020603050405020304" pitchFamily="18" charset="0"/>
              </a:rPr>
            </a:br>
            <a:endParaRPr lang="ru-RU" sz="2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Объект 7"/>
          <p:cNvSpPr>
            <a:spLocks noGrp="1"/>
          </p:cNvSpPr>
          <p:nvPr>
            <p:ph sz="half" idx="4294967295"/>
          </p:nvPr>
        </p:nvSpPr>
        <p:spPr>
          <a:xfrm>
            <a:off x="3264296" y="2150859"/>
            <a:ext cx="5879703" cy="4707141"/>
          </a:xfrm>
        </p:spPr>
        <p:txBody>
          <a:bodyPr>
            <a:noAutofit/>
          </a:bodyPr>
          <a:lstStyle/>
          <a:p>
            <a:pPr marL="0" indent="0">
              <a:buNone/>
            </a:pPr>
            <a:r>
              <a:rPr lang="ru-RU" sz="2400" b="1" dirty="0" smtClean="0">
                <a:latin typeface="Times New Roman" panose="02020603050405020304" pitchFamily="18" charset="0"/>
                <a:ea typeface="Calibri" panose="020F0502020204030204" pitchFamily="34" charset="0"/>
                <a:cs typeface="Times New Roman" panose="02020603050405020304" pitchFamily="18" charset="0"/>
              </a:rPr>
              <a:t>    Развивается </a:t>
            </a:r>
            <a:r>
              <a:rPr lang="ru-RU" sz="2400" b="1" dirty="0">
                <a:latin typeface="Times New Roman" panose="02020603050405020304" pitchFamily="18" charset="0"/>
                <a:ea typeface="Calibri" panose="020F0502020204030204" pitchFamily="34" charset="0"/>
                <a:cs typeface="Times New Roman" panose="02020603050405020304" pitchFamily="18" charset="0"/>
              </a:rPr>
              <a:t>в одном поколении. Имаго выходят из куколок в конце июня и летают до конца сентября, самки зимуют и продолжают летать с ранней весны до середины июня. Бабочки любят пить сок, вытекающий из ран на </a:t>
            </a:r>
            <a:r>
              <a:rPr lang="ru-RU" sz="2400" b="1" dirty="0" smtClean="0">
                <a:latin typeface="Times New Roman" panose="02020603050405020304" pitchFamily="18" charset="0"/>
                <a:ea typeface="Calibri" panose="020F0502020204030204" pitchFamily="34" charset="0"/>
                <a:cs typeface="Times New Roman" panose="02020603050405020304" pitchFamily="18" charset="0"/>
              </a:rPr>
              <a:t>деревьях. </a:t>
            </a:r>
            <a:r>
              <a:rPr lang="ru-RU" sz="2400" b="1" dirty="0">
                <a:latin typeface="Times New Roman" panose="02020603050405020304" pitchFamily="18" charset="0"/>
                <a:ea typeface="Calibri" panose="020F0502020204030204" pitchFamily="34" charset="0"/>
                <a:cs typeface="Times New Roman" panose="02020603050405020304" pitchFamily="18" charset="0"/>
              </a:rPr>
              <a:t>Самка откладывает яйца в кольцевые ряды до 50 штук на молодые побеги кустарников и </a:t>
            </a:r>
            <a:r>
              <a:rPr lang="ru-RU" sz="2400" b="1" dirty="0" smtClean="0">
                <a:latin typeface="Times New Roman" panose="02020603050405020304" pitchFamily="18" charset="0"/>
                <a:ea typeface="Calibri" panose="020F0502020204030204" pitchFamily="34" charset="0"/>
                <a:cs typeface="Times New Roman" panose="02020603050405020304" pitchFamily="18" charset="0"/>
              </a:rPr>
              <a:t>деревьев</a:t>
            </a:r>
            <a:r>
              <a:rPr lang="ru-RU" sz="2400" b="1" dirty="0">
                <a:latin typeface="Times New Roman" panose="02020603050405020304" pitchFamily="18" charset="0"/>
                <a:ea typeface="Calibri" panose="020F0502020204030204" pitchFamily="34" charset="0"/>
                <a:cs typeface="Times New Roman" panose="02020603050405020304" pitchFamily="18" charset="0"/>
              </a:rPr>
              <a:t>.</a:t>
            </a:r>
            <a:r>
              <a:rPr lang="ru-RU" sz="2400" b="1"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2400" b="1" dirty="0">
                <a:latin typeface="Times New Roman" panose="02020603050405020304" pitchFamily="18" charset="0"/>
                <a:ea typeface="Calibri" panose="020F0502020204030204" pitchFamily="34" charset="0"/>
                <a:cs typeface="Times New Roman" panose="02020603050405020304" pitchFamily="18" charset="0"/>
              </a:rPr>
              <a:t>Молодые гусеницы живут выводками в общих гнездах из листьев, оплетенных шелковиной; питаясь, переползают на соседние листья и побеги, тем самым, расширяя объем </a:t>
            </a:r>
            <a:r>
              <a:rPr lang="ru-RU" sz="2400" b="1" dirty="0" smtClean="0">
                <a:latin typeface="Times New Roman" panose="02020603050405020304" pitchFamily="18" charset="0"/>
                <a:ea typeface="Calibri" panose="020F0502020204030204" pitchFamily="34" charset="0"/>
                <a:cs typeface="Times New Roman" panose="02020603050405020304" pitchFamily="18" charset="0"/>
              </a:rPr>
              <a:t> гнезда.</a:t>
            </a:r>
            <a:endParaRPr lang="ru-RU" sz="2400" b="1"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059832" y="1196752"/>
            <a:ext cx="6084166" cy="954107"/>
          </a:xfrm>
          <a:prstGeom prst="rect">
            <a:avLst/>
          </a:prstGeom>
          <a:noFill/>
        </p:spPr>
        <p:txBody>
          <a:bodyPr wrap="square" lIns="91440" tIns="45720" rIns="91440" bIns="45720">
            <a:spAutoFit/>
          </a:bodyPr>
          <a:lstStyle/>
          <a:p>
            <a:pPr algn="ctr"/>
            <a:r>
              <a:rPr lang="ru-RU" sz="28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ru-RU" sz="2800" b="1" dirty="0" smtClean="0">
                <a:ln w="12700">
                  <a:solidFill>
                    <a:schemeClr val="accent1"/>
                  </a:solidFill>
                  <a:prstDash val="solid"/>
                </a:ln>
                <a:solidFill>
                  <a:srgbClr val="7030A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МНОГОЦВЕТНИЦА</a:t>
            </a:r>
          </a:p>
          <a:p>
            <a:pPr algn="ctr"/>
            <a:r>
              <a:rPr lang="ru-RU" sz="2800" b="1" dirty="0" smtClean="0">
                <a:ln w="12700">
                  <a:solidFill>
                    <a:schemeClr val="accent1"/>
                  </a:solidFill>
                  <a:prstDash val="solid"/>
                </a:ln>
                <a:solidFill>
                  <a:srgbClr val="7030A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ОБЫКНОВЕННАЯ</a:t>
            </a:r>
            <a:endParaRPr lang="ru-RU" sz="2800" b="1" cap="none" spc="0" dirty="0">
              <a:ln w="12700">
                <a:solidFill>
                  <a:schemeClr val="accent1"/>
                </a:solidFill>
                <a:prstDash val="solid"/>
              </a:ln>
              <a:solidFill>
                <a:srgbClr val="7030A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020475"/>
      </p:ext>
    </p:extLst>
  </p:cSld>
  <p:clrMapOvr>
    <a:masterClrMapping/>
  </p:clrMapOvr>
  <p:transition>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751" y="4557338"/>
            <a:ext cx="2987824" cy="1945820"/>
          </a:xfrm>
          <a:prstGeom prst="rect">
            <a:avLst/>
          </a:prstGeom>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1116" y="4806989"/>
            <a:ext cx="2822884" cy="2143632"/>
          </a:xfrm>
          <a:prstGeom prst="rect">
            <a:avLst/>
          </a:prstGeom>
        </p:spPr>
      </p:pic>
      <p:sp>
        <p:nvSpPr>
          <p:cNvPr id="4" name="Прямоугольник 3"/>
          <p:cNvSpPr/>
          <p:nvPr/>
        </p:nvSpPr>
        <p:spPr>
          <a:xfrm>
            <a:off x="0" y="0"/>
            <a:ext cx="9144000" cy="4557338"/>
          </a:xfrm>
          <a:prstGeom prst="rect">
            <a:avLst/>
          </a:prstGeom>
        </p:spPr>
        <p:txBody>
          <a:bodyPr wrap="square">
            <a:spAutoFit/>
          </a:bodyPr>
          <a:lstStyle/>
          <a:p>
            <a:pPr marL="47625">
              <a:lnSpc>
                <a:spcPct val="107000"/>
              </a:lnSpc>
              <a:spcAft>
                <a:spcPts val="750"/>
              </a:spcAft>
            </a:pPr>
            <a:r>
              <a:rPr lang="ru-RU" sz="2400" b="1" kern="1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200" b="1" kern="1800" dirty="0" smtClean="0">
                <a:latin typeface="Times New Roman" panose="02020603050405020304" pitchFamily="18" charset="0"/>
                <a:ea typeface="Times New Roman" panose="02020603050405020304" pitchFamily="18" charset="0"/>
                <a:cs typeface="Times New Roman" panose="02020603050405020304" pitchFamily="18" charset="0"/>
              </a:rPr>
              <a:t>Колибри</a:t>
            </a:r>
            <a:r>
              <a:rPr lang="ru-RU" sz="2200" b="1" kern="1800" dirty="0">
                <a:latin typeface="Times New Roman" panose="02020603050405020304" pitchFamily="18" charset="0"/>
                <a:ea typeface="Times New Roman" panose="02020603050405020304" pitchFamily="18" charset="0"/>
                <a:cs typeface="Times New Roman" panose="02020603050405020304" pitchFamily="18" charset="0"/>
              </a:rPr>
              <a:t>» средней полосы России (</a:t>
            </a:r>
            <a:r>
              <a:rPr lang="ru-RU" sz="2200" b="1" kern="1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бабочки — бражники</a:t>
            </a:r>
            <a:r>
              <a:rPr lang="ru-RU" sz="2200" b="1" kern="18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ru-RU" sz="22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675"/>
              </a:spcAft>
            </a:pPr>
            <a:r>
              <a:rPr lang="ru-RU" sz="2200" b="1" dirty="0" smtClean="0">
                <a:latin typeface="Times New Roman" panose="02020603050405020304" pitchFamily="18" charset="0"/>
                <a:ea typeface="Times New Roman" panose="02020603050405020304" pitchFamily="18" charset="0"/>
                <a:cs typeface="Times New Roman" panose="02020603050405020304" pitchFamily="18" charset="0"/>
              </a:rPr>
              <a:t>Бражники</a:t>
            </a:r>
            <a:r>
              <a:rPr lang="ru-RU" sz="2200" b="1" dirty="0">
                <a:latin typeface="Times New Roman" panose="02020603050405020304" pitchFamily="18" charset="0"/>
                <a:ea typeface="Times New Roman" panose="02020603050405020304" pitchFamily="18" charset="0"/>
                <a:cs typeface="Times New Roman" panose="02020603050405020304" pitchFamily="18" charset="0"/>
              </a:rPr>
              <a:t>, в большинстве своем — ночные бабочки, но некоторые виды летают днем. Это довольно крупные насекомые с крупным, обтекаемым телом и узкими, вытянутыми как у реактивного самолета крыльями. Самые быстрые из бабочек, они могут развивать скорость до 50 км/ч. Гусеницы бражников довольно крупные и почти все имеют на заднем конце тела характерный вырост — «рог</a:t>
            </a:r>
            <a:r>
              <a:rPr lang="ru-RU" sz="2200" b="1"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ru-RU" sz="2200" b="1" dirty="0">
                <a:latin typeface="Times New Roman" panose="02020603050405020304" pitchFamily="18" charset="0"/>
                <a:ea typeface="Times New Roman" panose="02020603050405020304" pitchFamily="18" charset="0"/>
                <a:cs typeface="Times New Roman" panose="02020603050405020304" pitchFamily="18" charset="0"/>
              </a:rPr>
              <a:t> Над цветком завис </a:t>
            </a:r>
            <a:r>
              <a:rPr lang="ru-RU" sz="2200" b="1" dirty="0" err="1">
                <a:latin typeface="Times New Roman" panose="02020603050405020304" pitchFamily="18" charset="0"/>
                <a:ea typeface="Times New Roman" panose="02020603050405020304" pitchFamily="18" charset="0"/>
                <a:cs typeface="Times New Roman" panose="02020603050405020304" pitchFamily="18" charset="0"/>
              </a:rPr>
              <a:t>языкан</a:t>
            </a:r>
            <a:r>
              <a:rPr lang="ru-RU" sz="2200" b="1" dirty="0">
                <a:latin typeface="Times New Roman" panose="02020603050405020304" pitchFamily="18" charset="0"/>
                <a:ea typeface="Times New Roman" panose="02020603050405020304" pitchFamily="18" charset="0"/>
                <a:cs typeface="Times New Roman" panose="02020603050405020304" pitchFamily="18" charset="0"/>
              </a:rPr>
              <a:t> обыкновенный или бражник-</a:t>
            </a:r>
            <a:r>
              <a:rPr lang="ru-RU" sz="2200" b="1" dirty="0" err="1">
                <a:latin typeface="Times New Roman" panose="02020603050405020304" pitchFamily="18" charset="0"/>
                <a:ea typeface="Times New Roman" panose="02020603050405020304" pitchFamily="18" charset="0"/>
                <a:cs typeface="Times New Roman" panose="02020603050405020304" pitchFamily="18" charset="0"/>
              </a:rPr>
              <a:t>хоботник</a:t>
            </a:r>
            <a:r>
              <a:rPr lang="ru-RU"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ru-RU" sz="2200" b="1" dirty="0" err="1">
                <a:latin typeface="Times New Roman" panose="02020603050405020304" pitchFamily="18" charset="0"/>
                <a:ea typeface="Times New Roman" panose="02020603050405020304" pitchFamily="18" charset="0"/>
                <a:cs typeface="Times New Roman" panose="02020603050405020304" pitchFamily="18" charset="0"/>
              </a:rPr>
              <a:t>Macroglossum</a:t>
            </a:r>
            <a:r>
              <a:rPr lang="ru-RU"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ru-RU" sz="2200" b="1" dirty="0" err="1">
                <a:latin typeface="Times New Roman" panose="02020603050405020304" pitchFamily="18" charset="0"/>
                <a:ea typeface="Times New Roman" panose="02020603050405020304" pitchFamily="18" charset="0"/>
                <a:cs typeface="Times New Roman" panose="02020603050405020304" pitchFamily="18" charset="0"/>
              </a:rPr>
              <a:t>stellatarum</a:t>
            </a:r>
            <a:r>
              <a:rPr lang="ru-RU" sz="2200" b="1" dirty="0">
                <a:latin typeface="Times New Roman" panose="02020603050405020304" pitchFamily="18" charset="0"/>
                <a:ea typeface="Times New Roman" panose="02020603050405020304" pitchFamily="18" charset="0"/>
                <a:cs typeface="Times New Roman" panose="02020603050405020304" pitchFamily="18" charset="0"/>
              </a:rPr>
              <a:t>) — крупный бражник, действительно видом напоминающий колибри. Именно этот вид чаще всего принимают за маленькую птичку, поскольку он летает в дневное время. </a:t>
            </a:r>
            <a:endParaRPr lang="ru-RU" sz="2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rot="9412748" flipV="1">
            <a:off x="2987824" y="5395253"/>
            <a:ext cx="3333292" cy="769441"/>
          </a:xfrm>
          <a:prstGeom prst="rect">
            <a:avLst/>
          </a:prstGeom>
          <a:noFill/>
        </p:spPr>
        <p:txBody>
          <a:bodyPr wrap="square" lIns="91440" tIns="45720" rIns="91440" bIns="45720">
            <a:spAutoFit/>
          </a:bodyPr>
          <a:lstStyle/>
          <a:p>
            <a:pPr algn="ctr"/>
            <a:r>
              <a:rPr lang="ru-RU" sz="4400" b="1" dirty="0" smtClean="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БРАЖНИК</a:t>
            </a:r>
            <a:endParaRPr lang="ru-RU" sz="4400" b="1" cap="none" spc="0"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6933029"/>
      </p:ext>
    </p:extLst>
  </p:cSld>
  <p:clrMapOvr>
    <a:masterClrMapping/>
  </p:clrMapOvr>
  <p:transition>
    <p:circl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060848"/>
            <a:ext cx="8964488" cy="5016758"/>
          </a:xfrm>
          <a:prstGeom prst="rect">
            <a:avLst/>
          </a:prstGeom>
        </p:spPr>
        <p:txBody>
          <a:bodyPr wrap="square">
            <a:spAutoFit/>
          </a:bodyPr>
          <a:lstStyle/>
          <a:p>
            <a:r>
              <a:rPr lang="ru-RU" sz="2000" b="1" dirty="0" smtClean="0">
                <a:solidFill>
                  <a:srgbClr val="000000"/>
                </a:solidFill>
                <a:latin typeface="Verdana" panose="020B0604030504040204" pitchFamily="34" charset="0"/>
                <a:ea typeface="Times New Roman" panose="02020603050405020304" pitchFamily="18" charset="0"/>
              </a:rPr>
              <a:t>     </a:t>
            </a:r>
            <a:r>
              <a:rPr lang="ru-RU" sz="2000" b="1" dirty="0" smtClean="0">
                <a:solidFill>
                  <a:srgbClr val="55637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ea typeface="Times New Roman" panose="02020603050405020304" pitchFamily="18" charset="0"/>
                <a:cs typeface="Times New Roman" panose="02020603050405020304" pitchFamily="18" charset="0"/>
              </a:rPr>
              <a:t>Бабочки </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вида болотная </a:t>
            </a:r>
            <a:r>
              <a:rPr lang="ru-RU" sz="20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сенница</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 относятся к семейству бархатниц или </a:t>
            </a:r>
            <a:r>
              <a:rPr lang="ru-RU" sz="2000" b="1" dirty="0" err="1">
                <a:latin typeface="Times New Roman" panose="02020603050405020304" pitchFamily="18" charset="0"/>
                <a:ea typeface="Times New Roman" panose="02020603050405020304" pitchFamily="18" charset="0"/>
                <a:cs typeface="Times New Roman" panose="02020603050405020304" pitchFamily="18" charset="0"/>
              </a:rPr>
              <a:t>сатирид</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ea typeface="Times New Roman" panose="02020603050405020304" pitchFamily="18" charset="0"/>
                <a:cs typeface="Times New Roman" panose="02020603050405020304" pitchFamily="18" charset="0"/>
              </a:rPr>
              <a:t>Satyridae</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 Распространение свое этот вид бабочек получил в областях центральной и северной Европы. Лет бабочек вида болотная </a:t>
            </a:r>
            <a:r>
              <a:rPr lang="ru-RU" sz="2000" b="1" dirty="0" err="1">
                <a:latin typeface="Times New Roman" panose="02020603050405020304" pitchFamily="18" charset="0"/>
                <a:ea typeface="Times New Roman" panose="02020603050405020304" pitchFamily="18" charset="0"/>
                <a:cs typeface="Times New Roman" panose="02020603050405020304" pitchFamily="18" charset="0"/>
              </a:rPr>
              <a:t>сенница</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 проходит с июня по август. Зимовку эта бабочка переживает в стадии гусеницы.</a:t>
            </a:r>
          </a:p>
          <a:p>
            <a:pPr algn="just">
              <a:spcAft>
                <a:spcPts val="0"/>
              </a:spcAft>
            </a:pP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Размер болотной </a:t>
            </a:r>
            <a:r>
              <a:rPr lang="ru-RU" sz="2000" b="1" dirty="0" err="1">
                <a:latin typeface="Times New Roman" panose="02020603050405020304" pitchFamily="18" charset="0"/>
                <a:ea typeface="Times New Roman" panose="02020603050405020304" pitchFamily="18" charset="0"/>
                <a:cs typeface="Times New Roman" panose="02020603050405020304" pitchFamily="18" charset="0"/>
              </a:rPr>
              <a:t>сенницы</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 в среднем составляет от пятнадцати до двадцати миллиметров. Верхняя сторона крыльев этих бабочек имеет не яркую </a:t>
            </a:r>
            <a:r>
              <a:rPr lang="ru-RU" sz="2000" b="1" dirty="0" err="1">
                <a:latin typeface="Times New Roman" panose="02020603050405020304" pitchFamily="18" charset="0"/>
                <a:ea typeface="Times New Roman" panose="02020603050405020304" pitchFamily="18" charset="0"/>
                <a:cs typeface="Times New Roman" panose="02020603050405020304" pitchFamily="18" charset="0"/>
              </a:rPr>
              <a:t>оранжевато</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-коричневую расцветку, и покрыта серыми чешуйками, количество которых бывает разным. Со стороны крылышки кажутся ворсистыми. Испод крыльев представителей этого вида более яркий, оранжевый. На крыльях располагаются глазковые пятна, более крупные на верхнем крыле, но в большем количестве на нижнем. Находясь в покое, бабочка вида болотная </a:t>
            </a:r>
            <a:r>
              <a:rPr lang="ru-RU" sz="2000" b="1" dirty="0" err="1">
                <a:latin typeface="Times New Roman" panose="02020603050405020304" pitchFamily="18" charset="0"/>
                <a:ea typeface="Times New Roman" panose="02020603050405020304" pitchFamily="18" charset="0"/>
                <a:cs typeface="Times New Roman" panose="02020603050405020304" pitchFamily="18" charset="0"/>
              </a:rPr>
              <a:t>сенница</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 почти всегда складывает крылышки, выставляя на вид только нижнюю их </a:t>
            </a:r>
            <a:r>
              <a:rPr lang="ru-RU" sz="2000" b="1" dirty="0" smtClean="0">
                <a:latin typeface="Times New Roman" panose="02020603050405020304" pitchFamily="18" charset="0"/>
                <a:ea typeface="Times New Roman" panose="02020603050405020304" pitchFamily="18" charset="0"/>
                <a:cs typeface="Times New Roman" panose="02020603050405020304" pitchFamily="18" charset="0"/>
              </a:rPr>
              <a:t>часть.   Питается </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болотная </a:t>
            </a:r>
            <a:r>
              <a:rPr lang="ru-RU" sz="2000" b="1" dirty="0" err="1">
                <a:latin typeface="Times New Roman" panose="02020603050405020304" pitchFamily="18" charset="0"/>
                <a:ea typeface="Times New Roman" panose="02020603050405020304" pitchFamily="18" charset="0"/>
                <a:cs typeface="Times New Roman" panose="02020603050405020304" pitchFamily="18" charset="0"/>
              </a:rPr>
              <a:t>сенница</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 в основном злаками и осоками.</a:t>
            </a:r>
          </a:p>
          <a:p>
            <a:pPr>
              <a:spcAft>
                <a:spcPts val="1950"/>
              </a:spcAft>
            </a:pPr>
            <a:r>
              <a:rPr lang="ru-RU" sz="20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2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3408" y="24047"/>
            <a:ext cx="2610592" cy="2065856"/>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71"/>
            <a:ext cx="2592288" cy="2056857"/>
          </a:xfrm>
          <a:prstGeom prst="rect">
            <a:avLst/>
          </a:prstGeom>
        </p:spPr>
      </p:pic>
      <p:sp>
        <p:nvSpPr>
          <p:cNvPr id="5" name="Прямоугольник 4"/>
          <p:cNvSpPr/>
          <p:nvPr/>
        </p:nvSpPr>
        <p:spPr>
          <a:xfrm rot="20602310">
            <a:off x="2947056" y="212191"/>
            <a:ext cx="3049285" cy="1200329"/>
          </a:xfrm>
          <a:prstGeom prst="rect">
            <a:avLst/>
          </a:prstGeom>
          <a:noFill/>
        </p:spPr>
        <p:txBody>
          <a:bodyPr wrap="square" lIns="91440" tIns="45720" rIns="91440" bIns="45720">
            <a:spAutoFit/>
          </a:bodyPr>
          <a:lstStyle/>
          <a:p>
            <a:pPr algn="ctr"/>
            <a:r>
              <a:rPr lang="ru-RU" sz="3600" b="1" dirty="0" smtClean="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СЕННИЦА БОЛОТНАЯ</a:t>
            </a:r>
            <a:endParaRPr lang="ru-RU" sz="3600" b="1" cap="none" spc="0" dirty="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1686430"/>
      </p:ext>
    </p:extLst>
  </p:cSld>
  <p:clrMapOvr>
    <a:masterClrMapping/>
  </p:clrMapOvr>
  <p:transition>
    <p:circl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820260"/>
            <a:ext cx="7164288" cy="4708981"/>
          </a:xfrm>
          <a:prstGeom prst="rect">
            <a:avLst/>
          </a:prstGeom>
        </p:spPr>
        <p:txBody>
          <a:bodyPr wrap="square">
            <a:spAutoFit/>
          </a:bodyPr>
          <a:lstStyle/>
          <a:p>
            <a:pPr indent="142875">
              <a:spcAft>
                <a:spcPts val="0"/>
              </a:spcAft>
            </a:pPr>
            <a:r>
              <a:rPr lang="ru-RU"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ea typeface="Times New Roman" panose="02020603050405020304" pitchFamily="18" charset="0"/>
                <a:cs typeface="Times New Roman" panose="02020603050405020304" pitchFamily="18" charset="0"/>
              </a:rPr>
              <a:t>Размах </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крыльев - 19-22 мм. Крылья желто-серые, опылены коричневым налетом. На передних крыльях четыре, а на задних три почти прямые параллельные друг другу поперечные линии; у внешнего края проходит одна волнистая линия. Срединная точка на передних крыльях отсутствует или малозаметна, на задних крыльях выражена более явственно. От других представителей рода отличается более темной окраской крыльев. Может смешиваться со </a:t>
            </a:r>
            <a:r>
              <a:rPr lang="ru-RU" sz="2000" b="1" dirty="0" err="1">
                <a:latin typeface="Times New Roman" panose="02020603050405020304" pitchFamily="18" charset="0"/>
                <a:ea typeface="Times New Roman" panose="02020603050405020304" pitchFamily="18" charset="0"/>
                <a:cs typeface="Times New Roman" panose="02020603050405020304" pitchFamily="18" charset="0"/>
              </a:rPr>
              <a:t>Scopula</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ea typeface="Times New Roman" panose="02020603050405020304" pitchFamily="18" charset="0"/>
                <a:cs typeface="Times New Roman" panose="02020603050405020304" pitchFamily="18" charset="0"/>
              </a:rPr>
              <a:t>immutata</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 и S. </a:t>
            </a:r>
            <a:r>
              <a:rPr lang="ru-RU" sz="2000" b="1" dirty="0" err="1">
                <a:latin typeface="Times New Roman" panose="02020603050405020304" pitchFamily="18" charset="0"/>
                <a:ea typeface="Times New Roman" panose="02020603050405020304" pitchFamily="18" charset="0"/>
                <a:cs typeface="Times New Roman" panose="02020603050405020304" pitchFamily="18" charset="0"/>
              </a:rPr>
              <a:t>corrivalaria</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 Определение должно быть проверено специалистом. Населяет сухие, открытые, хорошо прогреваемые участки: опушки, большие сухие поляны, суходольные луга. Лёт бабочек в июне-июле. Гусеницы развиваются на злаках и других травянистых растениях.</a:t>
            </a:r>
            <a:endParaRPr lang="ru-RU" sz="2000" b="1" dirty="0">
              <a:latin typeface="Times New Roman" panose="02020603050405020304" pitchFamily="18" charset="0"/>
              <a:ea typeface="Calibri" panose="020F0502020204030204" pitchFamily="34" charset="0"/>
              <a:cs typeface="Times New Roman" panose="02020603050405020304" pitchFamily="18" charset="0"/>
            </a:endParaRPr>
          </a:p>
          <a:p>
            <a:pPr>
              <a:spcAft>
                <a:spcPts val="1950"/>
              </a:spcAft>
            </a:pPr>
            <a:r>
              <a:rPr lang="ru-RU" sz="20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2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8184" y="4891971"/>
            <a:ext cx="2928835" cy="1966029"/>
          </a:xfrm>
          <a:prstGeom prst="rect">
            <a:avLst/>
          </a:prstGeom>
        </p:spPr>
      </p:pic>
      <p:sp>
        <p:nvSpPr>
          <p:cNvPr id="5" name="Прямоугольник 4"/>
          <p:cNvSpPr/>
          <p:nvPr/>
        </p:nvSpPr>
        <p:spPr>
          <a:xfrm>
            <a:off x="179512" y="112374"/>
            <a:ext cx="6192688" cy="646331"/>
          </a:xfrm>
          <a:prstGeom prst="rect">
            <a:avLst/>
          </a:prstGeom>
          <a:noFill/>
        </p:spPr>
        <p:txBody>
          <a:bodyPr wrap="square" lIns="91440" tIns="45720" rIns="91440" bIns="45720">
            <a:spAutoFit/>
          </a:bodyPr>
          <a:lstStyle/>
          <a:p>
            <a:pPr algn="ctr"/>
            <a:r>
              <a:rPr lang="ru-RU" sz="3600" b="1" dirty="0" smtClean="0">
                <a:ln/>
                <a:solidFill>
                  <a:srgbClr val="130CA4"/>
                </a:solid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СКОПУЛЯ ДЕВИЧЬЯ</a:t>
            </a:r>
            <a:endParaRPr lang="ru-RU" sz="3600" b="1" cap="none" spc="0" dirty="0">
              <a:ln/>
              <a:solidFill>
                <a:srgbClr val="130CA4"/>
              </a:solid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4039" y="11015"/>
            <a:ext cx="2259959" cy="2265857"/>
          </a:xfrm>
          <a:prstGeom prst="rect">
            <a:avLst/>
          </a:prstGeom>
        </p:spPr>
      </p:pic>
      <p:pic>
        <p:nvPicPr>
          <p:cNvPr id="1026" name="Picture 2" descr="http://butterflies-32.net/gallery/img_6278_thum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0729" y="4859143"/>
            <a:ext cx="2060617" cy="1966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300454"/>
      </p:ext>
    </p:extLst>
  </p:cSld>
  <p:clrMapOvr>
    <a:masterClrMapping/>
  </p:clrMapOvr>
  <p:transition>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38"/>
            <a:ext cx="2123728" cy="1841485"/>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72" y="3338"/>
            <a:ext cx="2123728" cy="1937574"/>
          </a:xfrm>
          <a:prstGeom prst="rect">
            <a:avLst/>
          </a:prstGeom>
          <a:noFill/>
        </p:spPr>
      </p:pic>
      <p:sp>
        <p:nvSpPr>
          <p:cNvPr id="4" name="Прямоугольник 3"/>
          <p:cNvSpPr/>
          <p:nvPr/>
        </p:nvSpPr>
        <p:spPr>
          <a:xfrm>
            <a:off x="2123728" y="-315416"/>
            <a:ext cx="5184576" cy="2739211"/>
          </a:xfrm>
          <a:prstGeom prst="rect">
            <a:avLst/>
          </a:prstGeom>
        </p:spPr>
        <p:txBody>
          <a:bodyPr wrap="square">
            <a:spAutoFit/>
          </a:bodyPr>
          <a:lstStyle/>
          <a:p>
            <a:endParaRPr lang="ru-RU" dirty="0">
              <a:solidFill>
                <a:srgbClr val="111111"/>
              </a:solidFill>
              <a:latin typeface="Lucida Grande"/>
            </a:endParaRPr>
          </a:p>
          <a:p>
            <a:r>
              <a:rPr lang="ru-RU" sz="2000" b="1" dirty="0" smtClean="0">
                <a:solidFill>
                  <a:srgbClr val="111111"/>
                </a:solidFill>
                <a:latin typeface="Times New Roman" panose="02020603050405020304" pitchFamily="18" charset="0"/>
                <a:cs typeface="Times New Roman" panose="02020603050405020304" pitchFamily="18" charset="0"/>
              </a:rPr>
              <a:t>         </a:t>
            </a:r>
            <a:r>
              <a:rPr lang="ru-RU" sz="2200" b="1" dirty="0" smtClean="0">
                <a:latin typeface="Times New Roman" panose="02020603050405020304" pitchFamily="18" charset="0"/>
                <a:cs typeface="Times New Roman" panose="02020603050405020304" pitchFamily="18" charset="0"/>
              </a:rPr>
              <a:t>Размах </a:t>
            </a:r>
            <a:r>
              <a:rPr lang="ru-RU" sz="2200" b="1" dirty="0">
                <a:latin typeface="Times New Roman" panose="02020603050405020304" pitchFamily="18" charset="0"/>
                <a:cs typeface="Times New Roman" panose="02020603050405020304" pitchFamily="18" charset="0"/>
              </a:rPr>
              <a:t>крыльев 48-70 мм</a:t>
            </a:r>
          </a:p>
          <a:p>
            <a:r>
              <a:rPr lang="ru-RU" sz="2200" b="1" dirty="0" smtClean="0">
                <a:latin typeface="Times New Roman" panose="02020603050405020304" pitchFamily="18" charset="0"/>
                <a:cs typeface="Times New Roman" panose="02020603050405020304" pitchFamily="18" charset="0"/>
              </a:rPr>
              <a:t>Семейство </a:t>
            </a:r>
            <a:r>
              <a:rPr lang="ru-RU" sz="2200" b="1" dirty="0" err="1">
                <a:latin typeface="Times New Roman" panose="02020603050405020304" pitchFamily="18" charset="0"/>
                <a:cs typeface="Times New Roman" panose="02020603050405020304" pitchFamily="18" charset="0"/>
              </a:rPr>
              <a:t>Hesperiidae</a:t>
            </a:r>
            <a:r>
              <a:rPr lang="ru-RU" sz="2200" b="1" dirty="0">
                <a:latin typeface="Times New Roman" panose="02020603050405020304" pitchFamily="18" charset="0"/>
                <a:cs typeface="Times New Roman" panose="02020603050405020304" pitchFamily="18" charset="0"/>
              </a:rPr>
              <a:t> (Толстоголовки) </a:t>
            </a:r>
            <a:r>
              <a:rPr lang="ru-RU" sz="2200" b="1" dirty="0" smtClean="0">
                <a:latin typeface="Times New Roman" panose="02020603050405020304" pitchFamily="18" charset="0"/>
                <a:cs typeface="Times New Roman" panose="02020603050405020304" pitchFamily="18" charset="0"/>
              </a:rPr>
              <a:t>мелкие </a:t>
            </a:r>
            <a:r>
              <a:rPr lang="ru-RU" sz="2200" b="1" dirty="0">
                <a:latin typeface="Times New Roman" panose="02020603050405020304" pitchFamily="18" charset="0"/>
                <a:cs typeface="Times New Roman" panose="02020603050405020304" pitchFamily="18" charset="0"/>
              </a:rPr>
              <a:t>бабочки с несоразмерно большой головой. Такое впечатление возникает из-за сильно раздвинутых глаз. В данном семействе насчитывается свыше 3500 </a:t>
            </a:r>
            <a:r>
              <a:rPr lang="ru-RU" sz="2200" b="1" dirty="0" smtClean="0">
                <a:latin typeface="Times New Roman" panose="02020603050405020304" pitchFamily="18" charset="0"/>
                <a:cs typeface="Times New Roman" panose="02020603050405020304" pitchFamily="18" charset="0"/>
              </a:rPr>
              <a:t>видов</a:t>
            </a:r>
            <a:r>
              <a:rPr lang="ru-RU" sz="2200" b="1" dirty="0">
                <a:latin typeface="Times New Roman" panose="02020603050405020304" pitchFamily="18" charset="0"/>
                <a:cs typeface="Times New Roman" panose="02020603050405020304" pitchFamily="18" charset="0"/>
              </a:rPr>
              <a:t>.</a:t>
            </a:r>
            <a:endParaRPr lang="ru-RU" sz="2200" b="1" i="0" dirty="0">
              <a:effectLst/>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992584"/>
            <a:ext cx="2344137" cy="1875309"/>
          </a:xfrm>
          <a:prstGeom prst="rect">
            <a:avLst/>
          </a:prstGeom>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0" y="5080746"/>
            <a:ext cx="2286000" cy="1698983"/>
          </a:xfrm>
          <a:prstGeom prst="rect">
            <a:avLst/>
          </a:prstGeom>
        </p:spPr>
      </p:pic>
      <p:sp>
        <p:nvSpPr>
          <p:cNvPr id="7" name="Прямоугольник 6"/>
          <p:cNvSpPr/>
          <p:nvPr/>
        </p:nvSpPr>
        <p:spPr>
          <a:xfrm>
            <a:off x="0" y="1700808"/>
            <a:ext cx="9144000" cy="3077766"/>
          </a:xfrm>
          <a:prstGeom prst="rect">
            <a:avLst/>
          </a:prstGeom>
        </p:spPr>
        <p:txBody>
          <a:bodyPr wrap="square">
            <a:spAutoFit/>
          </a:bodyPr>
          <a:lstStyle/>
          <a:p>
            <a:endParaRPr lang="ru-RU" dirty="0" smtClean="0"/>
          </a:p>
          <a:p>
            <a:endParaRPr lang="ru-RU" sz="2200" b="1" dirty="0" smtClean="0">
              <a:latin typeface="Times New Roman" panose="02020603050405020304" pitchFamily="18" charset="0"/>
              <a:cs typeface="Times New Roman" panose="02020603050405020304" pitchFamily="18" charset="0"/>
            </a:endParaRPr>
          </a:p>
          <a:p>
            <a:r>
              <a:rPr lang="ru-RU" sz="2200" b="1" dirty="0" smtClean="0">
                <a:latin typeface="Times New Roman" panose="02020603050405020304" pitchFamily="18" charset="0"/>
                <a:cs typeface="Times New Roman" panose="02020603050405020304" pitchFamily="18" charset="0"/>
              </a:rPr>
              <a:t>Дневная </a:t>
            </a:r>
            <a:r>
              <a:rPr lang="ru-RU" sz="2200" b="1" dirty="0" err="1">
                <a:latin typeface="Times New Roman" panose="02020603050405020304" pitchFamily="18" charset="0"/>
                <a:cs typeface="Times New Roman" panose="02020603050405020304" pitchFamily="18" charset="0"/>
              </a:rPr>
              <a:t>булавоусая</a:t>
            </a:r>
            <a:r>
              <a:rPr lang="ru-RU" sz="2200" b="1" dirty="0">
                <a:latin typeface="Times New Roman" panose="02020603050405020304" pitchFamily="18" charset="0"/>
                <a:cs typeface="Times New Roman" panose="02020603050405020304" pitchFamily="18" charset="0"/>
              </a:rPr>
              <a:t> бабочка.</a:t>
            </a:r>
            <a:br>
              <a:rPr lang="ru-RU" sz="2200" b="1" dirty="0">
                <a:latin typeface="Times New Roman" panose="02020603050405020304" pitchFamily="18" charset="0"/>
                <a:cs typeface="Times New Roman" panose="02020603050405020304" pitchFamily="18" charset="0"/>
              </a:rPr>
            </a:br>
            <a:r>
              <a:rPr lang="ru-RU" sz="2200" b="1" dirty="0">
                <a:latin typeface="Times New Roman" panose="02020603050405020304" pitchFamily="18" charset="0"/>
                <a:cs typeface="Times New Roman" panose="02020603050405020304" pitchFamily="18" charset="0"/>
              </a:rPr>
              <a:t>Цвет крыльев на верхней стороне чёрный или </a:t>
            </a:r>
            <a:r>
              <a:rPr lang="ru-RU" sz="2200" b="1" dirty="0" err="1">
                <a:latin typeface="Times New Roman" panose="02020603050405020304" pitchFamily="18" charset="0"/>
                <a:cs typeface="Times New Roman" panose="02020603050405020304" pitchFamily="18" charset="0"/>
              </a:rPr>
              <a:t>буровато</a:t>
            </a:r>
            <a:r>
              <a:rPr lang="ru-RU" sz="2200" b="1" dirty="0">
                <a:latin typeface="Times New Roman" panose="02020603050405020304" pitchFamily="18" charset="0"/>
                <a:cs typeface="Times New Roman" panose="02020603050405020304" pitchFamily="18" charset="0"/>
              </a:rPr>
              <a:t>-коричневый с неровными рядами белых пятен. Задние крылья снизу бежевого цвета с белыми крупными пятнами.</a:t>
            </a:r>
            <a:br>
              <a:rPr lang="ru-RU" sz="2200" b="1" dirty="0">
                <a:latin typeface="Times New Roman" panose="02020603050405020304" pitchFamily="18" charset="0"/>
                <a:cs typeface="Times New Roman" panose="02020603050405020304" pitchFamily="18" charset="0"/>
              </a:rPr>
            </a:br>
            <a:r>
              <a:rPr lang="ru-RU" sz="2200" b="1" dirty="0">
                <a:latin typeface="Times New Roman" panose="02020603050405020304" pitchFamily="18" charset="0"/>
                <a:cs typeface="Times New Roman" panose="02020603050405020304" pitchFamily="18" charset="0"/>
              </a:rPr>
              <a:t>Гусеницы питаются на растениях семейства розоцветных. Взрослые бабочки питаются нектаром и пыльцой на цветущих растениях.</a:t>
            </a:r>
            <a:br>
              <a:rPr lang="ru-RU" sz="2200" b="1" dirty="0">
                <a:latin typeface="Times New Roman" panose="02020603050405020304" pitchFamily="18" charset="0"/>
                <a:cs typeface="Times New Roman" panose="02020603050405020304" pitchFamily="18" charset="0"/>
              </a:rPr>
            </a:br>
            <a:r>
              <a:rPr lang="ru-RU" sz="2200" b="1" dirty="0">
                <a:latin typeface="Times New Roman" panose="02020603050405020304" pitchFamily="18" charset="0"/>
                <a:cs typeface="Times New Roman" panose="02020603050405020304" pitchFamily="18" charset="0"/>
              </a:rPr>
              <a:t>Обитает толстоголовка зубчатая на сухих лугах, на цветниках.</a:t>
            </a:r>
          </a:p>
        </p:txBody>
      </p:sp>
      <p:sp>
        <p:nvSpPr>
          <p:cNvPr id="9" name="Прямоугольник 8"/>
          <p:cNvSpPr/>
          <p:nvPr/>
        </p:nvSpPr>
        <p:spPr>
          <a:xfrm>
            <a:off x="2627783" y="5229200"/>
            <a:ext cx="4104457" cy="1200329"/>
          </a:xfrm>
          <a:prstGeom prst="rect">
            <a:avLst/>
          </a:prstGeom>
          <a:noFill/>
        </p:spPr>
        <p:txBody>
          <a:bodyPr wrap="square" lIns="91440" tIns="45720" rIns="91440" bIns="45720">
            <a:spAutoFit/>
          </a:bodyPr>
          <a:lstStyle/>
          <a:p>
            <a:pPr algn="ctr"/>
            <a:r>
              <a:rPr lang="ru-RU" sz="3600" b="1" cap="none" spc="0" dirty="0" smtClean="0">
                <a:ln w="12700">
                  <a:solidFill>
                    <a:schemeClr val="accent3">
                      <a:lumMod val="50000"/>
                    </a:schemeClr>
                  </a:solidFill>
                  <a:prstDash val="solid"/>
                </a:ln>
                <a:solidFill>
                  <a:srgbClr val="00B0F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ПИГРУС ЗУБЧАТЫЙ</a:t>
            </a:r>
            <a:endParaRPr lang="ru-RU" sz="3600" b="1" cap="none" spc="0" dirty="0">
              <a:ln w="12700">
                <a:solidFill>
                  <a:schemeClr val="accent3">
                    <a:lumMod val="50000"/>
                  </a:schemeClr>
                </a:solidFill>
                <a:prstDash val="solid"/>
              </a:ln>
              <a:solidFill>
                <a:srgbClr val="00B0F0"/>
              </a:solidFill>
              <a:effectLst>
                <a:innerShdw blurRad="177800">
                  <a:schemeClr val="accent3">
                    <a:lumMod val="50000"/>
                  </a:schemeClr>
                </a:innerShdw>
              </a:effectLst>
            </a:endParaRPr>
          </a:p>
        </p:txBody>
      </p:sp>
    </p:spTree>
    <p:extLst>
      <p:ext uri="{BB962C8B-B14F-4D97-AF65-F5344CB8AC3E}">
        <p14:creationId xmlns:p14="http://schemas.microsoft.com/office/powerpoint/2010/main" val="1474455082"/>
      </p:ext>
    </p:extLst>
  </p:cSld>
  <p:clrMapOvr>
    <a:masterClrMapping/>
  </p:clrMapOvr>
  <p:transition>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53"/>
            <a:ext cx="2267744" cy="2007288"/>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232" y="15696"/>
            <a:ext cx="2482661" cy="1983839"/>
          </a:xfrm>
          <a:prstGeom prst="rect">
            <a:avLst/>
          </a:prstGeom>
        </p:spPr>
      </p:pic>
      <p:sp>
        <p:nvSpPr>
          <p:cNvPr id="5" name="Прямоугольник 4"/>
          <p:cNvSpPr/>
          <p:nvPr/>
        </p:nvSpPr>
        <p:spPr>
          <a:xfrm>
            <a:off x="2267744" y="454940"/>
            <a:ext cx="4968552" cy="487506"/>
          </a:xfrm>
          <a:prstGeom prst="rect">
            <a:avLst/>
          </a:prstGeom>
        </p:spPr>
        <p:txBody>
          <a:bodyPr wrap="square">
            <a:spAutoFit/>
          </a:bodyPr>
          <a:lstStyle/>
          <a:p>
            <a:pPr algn="ctr">
              <a:lnSpc>
                <a:spcPct val="107000"/>
              </a:lnSpc>
              <a:spcAft>
                <a:spcPts val="0"/>
              </a:spcAft>
            </a:pPr>
            <a:r>
              <a:rPr lang="ru-RU" sz="2400" b="1" dirty="0" smtClean="0"/>
              <a:t>     </a:t>
            </a:r>
            <a:endParaRPr lang="ru-RU" sz="2400" b="1" dirty="0">
              <a:ea typeface="Calibri" panose="020F0502020204030204" pitchFamily="34" charset="0"/>
              <a:cs typeface="Times New Roman" panose="02020603050405020304" pitchFamily="18" charset="0"/>
            </a:endParaRPr>
          </a:p>
        </p:txBody>
      </p:sp>
      <p:sp>
        <p:nvSpPr>
          <p:cNvPr id="6" name="Прямоугольник 5"/>
          <p:cNvSpPr/>
          <p:nvPr/>
        </p:nvSpPr>
        <p:spPr>
          <a:xfrm>
            <a:off x="323528" y="1999535"/>
            <a:ext cx="8819364" cy="4965413"/>
          </a:xfrm>
          <a:prstGeom prst="rect">
            <a:avLst/>
          </a:prstGeom>
        </p:spPr>
        <p:txBody>
          <a:bodyPr wrap="square">
            <a:spAutoFit/>
          </a:bodyPr>
          <a:lstStyle/>
          <a:p>
            <a:r>
              <a:rPr lang="ru-RU" sz="2000" b="1" dirty="0" smtClean="0">
                <a:latin typeface="Times New Roman" panose="02020603050405020304" pitchFamily="18" charset="0"/>
                <a:cs typeface="Times New Roman" panose="02020603050405020304" pitchFamily="18" charset="0"/>
              </a:rPr>
              <a:t>         </a:t>
            </a:r>
            <a:r>
              <a:rPr lang="ru-RU" sz="2200" b="1" dirty="0" smtClean="0">
                <a:latin typeface="Times New Roman" panose="02020603050405020304" pitchFamily="18" charset="0"/>
                <a:cs typeface="Times New Roman" panose="02020603050405020304" pitchFamily="18" charset="0"/>
              </a:rPr>
              <a:t>Длина </a:t>
            </a:r>
            <a:r>
              <a:rPr lang="ru-RU" sz="2200" b="1" dirty="0">
                <a:latin typeface="Times New Roman" panose="02020603050405020304" pitchFamily="18" charset="0"/>
                <a:cs typeface="Times New Roman" panose="02020603050405020304" pitchFamily="18" charset="0"/>
              </a:rPr>
              <a:t>передних крыльев до 2.5 см. Характерный признак - пятно в виде буквы С на нижней стороне крыльев. Форма пятна сильно изменчива, иногда пятно может отсутствовать.</a:t>
            </a:r>
            <a:br>
              <a:rPr lang="ru-RU" sz="2200" b="1" dirty="0">
                <a:latin typeface="Times New Roman" panose="02020603050405020304" pitchFamily="18" charset="0"/>
                <a:cs typeface="Times New Roman" panose="02020603050405020304" pitchFamily="18" charset="0"/>
              </a:rPr>
            </a:br>
            <a:r>
              <a:rPr lang="ru-RU" sz="2200" b="1" dirty="0">
                <a:latin typeface="Times New Roman" panose="02020603050405020304" pitchFamily="18" charset="0"/>
                <a:cs typeface="Times New Roman" panose="02020603050405020304" pitchFamily="18" charset="0"/>
              </a:rPr>
              <a:t>Также отличается от похожих бабочек более угловатой формой крыльев, особенно задних. Верхняя сторона крыльев </a:t>
            </a:r>
            <a:r>
              <a:rPr lang="ru-RU" sz="2200" b="1" dirty="0" err="1">
                <a:latin typeface="Times New Roman" panose="02020603050405020304" pitchFamily="18" charset="0"/>
                <a:cs typeface="Times New Roman" panose="02020603050405020304" pitchFamily="18" charset="0"/>
              </a:rPr>
              <a:t>буровато</a:t>
            </a:r>
            <a:r>
              <a:rPr lang="ru-RU" sz="2200" b="1" dirty="0">
                <a:latin typeface="Times New Roman" panose="02020603050405020304" pitchFamily="18" charset="0"/>
                <a:cs typeface="Times New Roman" panose="02020603050405020304" pitchFamily="18" charset="0"/>
              </a:rPr>
              <a:t>-рыжая с черными и бурыми пятнами, по краю бурая кайма, вдоль неё проходит ряд светлых пятен. Низ крыльев чёрно-бурый, с белым штрихом. Цвета могут незначительно меняться в разных поколениях</a:t>
            </a:r>
            <a:r>
              <a:rPr lang="ru-RU" sz="2200" b="1" dirty="0" smtClean="0">
                <a:latin typeface="Times New Roman" panose="02020603050405020304" pitchFamily="18" charset="0"/>
                <a:cs typeface="Times New Roman" panose="02020603050405020304" pitchFamily="18" charset="0"/>
              </a:rPr>
              <a:t>. Эта </a:t>
            </a:r>
            <a:r>
              <a:rPr lang="ru-RU" sz="2200" b="1" dirty="0">
                <a:latin typeface="Times New Roman" panose="02020603050405020304" pitchFamily="18" charset="0"/>
                <a:cs typeface="Times New Roman" panose="02020603050405020304" pitchFamily="18" charset="0"/>
              </a:rPr>
              <a:t>бабочка, находясь в положении покоя, выдвигает передние крылья вперед так, что их нижняя поверхность, имеющая защитную окраску, открыта почти на всем протяжении. Неподвижно сидящая бабочка малозаметна и похожа на сухой лист.</a:t>
            </a:r>
            <a:br>
              <a:rPr lang="ru-RU" sz="2200" b="1" dirty="0">
                <a:latin typeface="Times New Roman" panose="02020603050405020304" pitchFamily="18" charset="0"/>
                <a:cs typeface="Times New Roman" panose="02020603050405020304" pitchFamily="18" charset="0"/>
              </a:rPr>
            </a:br>
            <a:r>
              <a:rPr lang="ru-RU" sz="2200" b="1" dirty="0">
                <a:latin typeface="Times New Roman" panose="02020603050405020304" pitchFamily="18" charset="0"/>
                <a:cs typeface="Times New Roman" panose="02020603050405020304" pitchFamily="18" charset="0"/>
              </a:rPr>
              <a:t> Место лёта: Опушки леса, поляны, заросли кустарника, заливные луга, сады, </a:t>
            </a:r>
            <a:r>
              <a:rPr lang="ru-RU" sz="2200" b="1" dirty="0" smtClean="0">
                <a:latin typeface="Times New Roman" panose="02020603050405020304" pitchFamily="18" charset="0"/>
                <a:cs typeface="Times New Roman" panose="02020603050405020304" pitchFamily="18" charset="0"/>
              </a:rPr>
              <a:t>долины.</a:t>
            </a:r>
            <a:endParaRPr lang="ru-RU" sz="2200" b="1"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rot="10800000" flipV="1">
            <a:off x="2267744" y="657850"/>
            <a:ext cx="4392488" cy="1077218"/>
          </a:xfrm>
          <a:prstGeom prst="rect">
            <a:avLst/>
          </a:prstGeom>
          <a:noFill/>
        </p:spPr>
        <p:txBody>
          <a:bodyPr wrap="square" lIns="91440" tIns="45720" rIns="91440" bIns="45720">
            <a:spAutoFit/>
          </a:bodyPr>
          <a:lstStyle/>
          <a:p>
            <a:pPr algn="ctr"/>
            <a:r>
              <a:rPr lang="ru-RU" sz="3200" b="1" cap="none" spc="50" dirty="0" smtClean="0">
                <a:ln w="0"/>
                <a:solidFill>
                  <a:srgbClr val="FF00FF"/>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УГЛОКРЫЛЬНИЦА</a:t>
            </a:r>
          </a:p>
          <a:p>
            <a:pPr algn="ctr"/>
            <a:r>
              <a:rPr lang="ru-RU" sz="3200" b="1" cap="none" spc="50" dirty="0" smtClean="0">
                <a:ln w="0"/>
                <a:solidFill>
                  <a:srgbClr val="FF00FF"/>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С-белое</a:t>
            </a:r>
            <a:endParaRPr lang="ru-RU" sz="3200" b="1" cap="none" spc="50" dirty="0">
              <a:ln w="0"/>
              <a:solidFill>
                <a:srgbClr val="FF00FF"/>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415756335"/>
      </p:ext>
    </p:extLst>
  </p:cSld>
  <p:clrMapOvr>
    <a:masterClrMapping/>
  </p:clrMapOvr>
  <p:transition>
    <p:circl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836712"/>
            <a:ext cx="9144000" cy="6494085"/>
          </a:xfrm>
          <a:prstGeom prst="rect">
            <a:avLst/>
          </a:prstGeom>
        </p:spPr>
        <p:txBody>
          <a:bodyPr wrap="square">
            <a:spAutoFit/>
          </a:bodyPr>
          <a:lstStyle/>
          <a:p>
            <a:pPr indent="142875">
              <a:spcAft>
                <a:spcPts val="0"/>
              </a:spcAft>
            </a:pPr>
            <a:r>
              <a:rPr lang="ru-RU" sz="2000"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0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В </a:t>
            </a:r>
            <a:r>
              <a:rPr lang="ru-RU" sz="2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мифах Эллады бабочки часто являлись символом любви, а на древнегреческом языке бабочка и душа назывались одним словом – «психе</a:t>
            </a:r>
            <a:r>
              <a:rPr lang="ru-RU" sz="20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p>
          <a:p>
            <a:pPr indent="142875">
              <a:spcAft>
                <a:spcPts val="0"/>
              </a:spcAft>
            </a:pPr>
            <a:r>
              <a:rPr lang="ru-RU" sz="2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r>
            <a:br>
              <a:rPr lang="ru-RU" sz="2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br>
            <a:r>
              <a:rPr lang="ru-RU" sz="2000"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0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В </a:t>
            </a:r>
            <a:r>
              <a:rPr lang="ru-RU"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Японии считают, что увидеть бабочку у себя в доме – к счастью: бабочка символизирует все лучшее в жизни человека. Поэтому ритуальный «танец бабочек», выражающий радость жизни, традиционно открывает в этой стране торжественные шествия и праздни</a:t>
            </a:r>
            <a:r>
              <a:rPr lang="ru-RU"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ки</a:t>
            </a:r>
            <a:r>
              <a:rPr lang="ru-RU" sz="20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p>
          <a:p>
            <a:pPr indent="142875">
              <a:spcAft>
                <a:spcPts val="0"/>
              </a:spcAft>
            </a:pP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r>
            <a:b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ru-RU" sz="20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000" b="1" dirty="0" smtClean="0">
                <a:solidFill>
                  <a:srgbClr val="003217"/>
                </a:solidFill>
                <a:latin typeface="Times New Roman" panose="02020603050405020304" pitchFamily="18" charset="0"/>
                <a:ea typeface="Calibri" panose="020F0502020204030204" pitchFamily="34" charset="0"/>
                <a:cs typeface="Times New Roman" panose="02020603050405020304" pitchFamily="18" charset="0"/>
              </a:rPr>
              <a:t>Буддисты </a:t>
            </a:r>
            <a:r>
              <a:rPr lang="ru-RU" sz="2000" b="1" dirty="0">
                <a:solidFill>
                  <a:srgbClr val="003217"/>
                </a:solidFill>
                <a:latin typeface="Times New Roman" panose="02020603050405020304" pitchFamily="18" charset="0"/>
                <a:ea typeface="Calibri" panose="020F0502020204030204" pitchFamily="34" charset="0"/>
                <a:cs typeface="Times New Roman" panose="02020603050405020304" pitchFamily="18" charset="0"/>
              </a:rPr>
              <a:t>с глубочайшим почтением относятся к бабочкам: ведь именно к ней обратился Будда со своей проповедью</a:t>
            </a:r>
            <a:r>
              <a:rPr lang="ru-RU" sz="2000" b="1" dirty="0" smtClean="0">
                <a:solidFill>
                  <a:srgbClr val="003217"/>
                </a:solidFill>
                <a:latin typeface="Times New Roman" panose="02020603050405020304" pitchFamily="18" charset="0"/>
                <a:ea typeface="Calibri" panose="020F0502020204030204" pitchFamily="34" charset="0"/>
                <a:cs typeface="Times New Roman" panose="02020603050405020304" pitchFamily="18" charset="0"/>
              </a:rPr>
              <a:t>.</a:t>
            </a:r>
          </a:p>
          <a:p>
            <a:pPr indent="142875">
              <a:spcAft>
                <a:spcPts val="0"/>
              </a:spcAft>
            </a:pPr>
            <a:r>
              <a:rPr lang="ru-RU" sz="2000" b="1" dirty="0">
                <a:solidFill>
                  <a:srgbClr val="003217"/>
                </a:solidFill>
                <a:latin typeface="Times New Roman" panose="02020603050405020304" pitchFamily="18" charset="0"/>
                <a:ea typeface="Calibri" panose="020F0502020204030204" pitchFamily="34" charset="0"/>
                <a:cs typeface="Times New Roman" panose="02020603050405020304" pitchFamily="18" charset="0"/>
              </a:rPr>
              <a:t/>
            </a:r>
            <a:br>
              <a:rPr lang="ru-RU" sz="2000" b="1" dirty="0">
                <a:solidFill>
                  <a:srgbClr val="003217"/>
                </a:solidFill>
                <a:latin typeface="Times New Roman" panose="02020603050405020304" pitchFamily="18" charset="0"/>
                <a:ea typeface="Calibri" panose="020F0502020204030204" pitchFamily="34" charset="0"/>
                <a:cs typeface="Times New Roman" panose="02020603050405020304" pitchFamily="18" charset="0"/>
              </a:rPr>
            </a:br>
            <a:r>
              <a:rPr lang="ru-RU" sz="2000" b="1" dirty="0" smtClean="0">
                <a:solidFill>
                  <a:srgbClr val="003217"/>
                </a:solidFill>
                <a:latin typeface="Times New Roman" panose="02020603050405020304" pitchFamily="18" charset="0"/>
                <a:ea typeface="Calibri" panose="020F0502020204030204" pitchFamily="34" charset="0"/>
                <a:cs typeface="Times New Roman" panose="02020603050405020304" pitchFamily="18" charset="0"/>
              </a:rPr>
              <a:t>       </a:t>
            </a:r>
            <a:r>
              <a:rPr lang="ru-RU" sz="20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У </a:t>
            </a:r>
            <a:r>
              <a:rPr lang="ru-RU" sz="20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христиан бабочка иногда изображается сидящей на руке младенца Христа и символизирует возрождение и воскресение души</a:t>
            </a:r>
            <a:r>
              <a:rPr lang="ru-RU" sz="20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p>
          <a:p>
            <a:pPr indent="142875">
              <a:spcAft>
                <a:spcPts val="0"/>
              </a:spcAft>
            </a:pPr>
            <a:r>
              <a:rPr lang="ru-RU" sz="20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r>
            <a:br>
              <a:rPr lang="ru-RU" sz="20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br>
            <a:r>
              <a:rPr lang="ru-RU" sz="20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ru-RU" sz="20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У </a:t>
            </a:r>
            <a:r>
              <a:rPr lang="ru-RU"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ацтеков бабочка была одним из атрибутов бога растительности, весны и любви, «Принца цветов» </a:t>
            </a:r>
            <a:r>
              <a:rPr lang="ru-RU" sz="2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Шочипильи</a:t>
            </a:r>
            <a:r>
              <a:rPr lang="ru-RU" sz="20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indent="142875">
              <a:spcAft>
                <a:spcPts val="0"/>
              </a:spcAft>
            </a:pP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r>
            <a:b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ru-RU"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000" b="1" dirty="0" smtClean="0">
                <a:solidFill>
                  <a:srgbClr val="FF3300"/>
                </a:solidFill>
                <a:latin typeface="Times New Roman" panose="02020603050405020304" pitchFamily="18" charset="0"/>
                <a:ea typeface="Calibri" panose="020F0502020204030204" pitchFamily="34" charset="0"/>
                <a:cs typeface="Times New Roman" panose="02020603050405020304" pitchFamily="18" charset="0"/>
              </a:rPr>
              <a:t>Увидеть </a:t>
            </a:r>
            <a:r>
              <a:rPr lang="ru-RU" sz="2000" b="1" dirty="0">
                <a:solidFill>
                  <a:srgbClr val="FF3300"/>
                </a:solidFill>
                <a:latin typeface="Times New Roman" panose="02020603050405020304" pitchFamily="18" charset="0"/>
                <a:ea typeface="Calibri" panose="020F0502020204030204" pitchFamily="34" charset="0"/>
                <a:cs typeface="Times New Roman" panose="02020603050405020304" pitchFamily="18" charset="0"/>
              </a:rPr>
              <a:t>бабочку во сне – тоже очень благоприятный знак. Сонники единогласно трактуют такой сон, как сулящий удачу, богатство, любовь</a:t>
            </a:r>
            <a:r>
              <a:rPr lang="ru-RU" b="1" dirty="0">
                <a:solidFill>
                  <a:srgbClr val="FF3300"/>
                </a:solidFill>
                <a:latin typeface="Verdana" panose="020B0604030504040204" pitchFamily="34" charset="0"/>
                <a:ea typeface="Calibri" panose="020F0502020204030204" pitchFamily="34" charset="0"/>
                <a:cs typeface="Times New Roman" panose="02020603050405020304" pitchFamily="18" charset="0"/>
              </a:rPr>
              <a:t>.</a:t>
            </a:r>
            <a:br>
              <a:rPr lang="ru-RU" b="1" dirty="0">
                <a:solidFill>
                  <a:srgbClr val="FF3300"/>
                </a:solidFill>
                <a:latin typeface="Verdana" panose="020B0604030504040204" pitchFamily="34" charset="0"/>
                <a:ea typeface="Calibri" panose="020F0502020204030204" pitchFamily="34" charset="0"/>
                <a:cs typeface="Times New Roman" panose="02020603050405020304" pitchFamily="18" charset="0"/>
              </a:rPr>
            </a:br>
            <a:r>
              <a:rPr lang="ru-RU" b="1" dirty="0">
                <a:solidFill>
                  <a:srgbClr val="FF3300"/>
                </a:solidFill>
                <a:latin typeface="Verdana" panose="020B0604030504040204" pitchFamily="34" charset="0"/>
                <a:ea typeface="Calibri" panose="020F0502020204030204" pitchFamily="34" charset="0"/>
                <a:cs typeface="Times New Roman" panose="02020603050405020304" pitchFamily="18" charset="0"/>
              </a:rPr>
              <a:t/>
            </a:r>
            <a:br>
              <a:rPr lang="ru-RU" b="1" dirty="0">
                <a:solidFill>
                  <a:srgbClr val="FF3300"/>
                </a:solidFill>
                <a:latin typeface="Verdana" panose="020B0604030504040204" pitchFamily="34" charset="0"/>
                <a:ea typeface="Calibri" panose="020F0502020204030204" pitchFamily="34" charset="0"/>
                <a:cs typeface="Times New Roman" panose="02020603050405020304" pitchFamily="18" charset="0"/>
              </a:rPr>
            </a:br>
            <a:endParaRPr lang="ru-RU" b="1" dirty="0">
              <a:solidFill>
                <a:srgbClr val="FF3300"/>
              </a:solidFill>
              <a:ea typeface="Calibri" panose="020F0502020204030204" pitchFamily="34" charset="0"/>
              <a:cs typeface="Times New Roman" panose="02020603050405020304" pitchFamily="18" charset="0"/>
            </a:endParaRPr>
          </a:p>
        </p:txBody>
      </p:sp>
      <p:sp>
        <p:nvSpPr>
          <p:cNvPr id="3" name="Заголовок 2"/>
          <p:cNvSpPr>
            <a:spLocks noGrp="1"/>
          </p:cNvSpPr>
          <p:nvPr>
            <p:ph type="title"/>
          </p:nvPr>
        </p:nvSpPr>
        <p:spPr>
          <a:xfrm>
            <a:off x="0" y="0"/>
            <a:ext cx="7740352" cy="646332"/>
          </a:xfrm>
        </p:spPr>
        <p:txBody>
          <a:bodyPr>
            <a:normAutofit/>
          </a:bodyPr>
          <a:lstStyle/>
          <a:p>
            <a:pPr algn="ctr"/>
            <a:endParaRPr lang="ru-RU" sz="2800" b="1" i="1"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0" y="2089732"/>
            <a:ext cx="9144000" cy="4768268"/>
          </a:xfrm>
        </p:spPr>
        <p:txBody>
          <a:bodyPr/>
          <a:lstStyle/>
          <a:p>
            <a:endParaRPr lang="ru-RU" dirty="0" smtClean="0"/>
          </a:p>
          <a:p>
            <a:endParaRPr lang="ru-RU" dirty="0" smtClean="0"/>
          </a:p>
          <a:p>
            <a:endParaRPr lang="ru-RU" dirty="0"/>
          </a:p>
          <a:p>
            <a:endParaRPr lang="ru-RU" b="1" dirty="0" smtClean="0"/>
          </a:p>
          <a:p>
            <a:endParaRPr lang="ru-RU" b="1" dirty="0" smtClean="0"/>
          </a:p>
          <a:p>
            <a:endParaRPr lang="ru-RU" b="1" dirty="0" smtClean="0"/>
          </a:p>
          <a:p>
            <a:endParaRPr lang="ru-RU" b="1" dirty="0" smtClean="0"/>
          </a:p>
          <a:p>
            <a:endParaRPr lang="ru-RU" b="1" dirty="0"/>
          </a:p>
        </p:txBody>
      </p:sp>
      <p:sp>
        <p:nvSpPr>
          <p:cNvPr id="5" name="Прямоугольник 4"/>
          <p:cNvSpPr/>
          <p:nvPr/>
        </p:nvSpPr>
        <p:spPr>
          <a:xfrm>
            <a:off x="899593" y="1"/>
            <a:ext cx="6998960" cy="646331"/>
          </a:xfrm>
          <a:prstGeom prst="rect">
            <a:avLst/>
          </a:prstGeom>
          <a:noFill/>
        </p:spPr>
        <p:txBody>
          <a:bodyPr wrap="square" lIns="91440" tIns="45720" rIns="91440" bIns="45720">
            <a:spAutoFit/>
          </a:bodyPr>
          <a:lstStyle/>
          <a:p>
            <a:pPr algn="ctr"/>
            <a:r>
              <a:rPr lang="ru-RU" sz="3600" b="1" i="1" cap="none" spc="0" dirty="0" smtClean="0">
                <a:ln w="12700">
                  <a:solidFill>
                    <a:schemeClr val="tx2">
                      <a:lumMod val="75000"/>
                    </a:schemeClr>
                  </a:solidFill>
                  <a:prstDash val="solid"/>
                </a:ln>
                <a:solidFill>
                  <a:srgbClr val="FF00FF"/>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Интересные факты о бабочках</a:t>
            </a:r>
            <a:endParaRPr lang="ru-RU" sz="3600" b="1" cap="none" spc="0" dirty="0">
              <a:ln w="12700">
                <a:solidFill>
                  <a:schemeClr val="tx2">
                    <a:lumMod val="75000"/>
                  </a:schemeClr>
                </a:solidFill>
                <a:prstDash val="solid"/>
              </a:ln>
              <a:solidFill>
                <a:srgbClr val="FF00FF"/>
              </a:solidFill>
              <a:effectLst>
                <a:outerShdw dist="38100" dir="2640000" algn="bl" rotWithShape="0">
                  <a:schemeClr val="tx2">
                    <a:lumMod val="75000"/>
                  </a:schemeClr>
                </a:outerShdw>
              </a:effectLst>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2959" y="5373216"/>
            <a:ext cx="933450" cy="847725"/>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60779"/>
            <a:ext cx="1524000" cy="1524000"/>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4988" y="3330866"/>
            <a:ext cx="2857500" cy="1143000"/>
          </a:xfrm>
          <a:prstGeom prst="rect">
            <a:avLst/>
          </a:prstGeom>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0779"/>
            <a:ext cx="1266825" cy="1266825"/>
          </a:xfrm>
          <a:prstGeom prst="rect">
            <a:avLst/>
          </a:prstGeom>
        </p:spPr>
      </p:pic>
    </p:spTree>
    <p:extLst>
      <p:ext uri="{BB962C8B-B14F-4D97-AF65-F5344CB8AC3E}">
        <p14:creationId xmlns:p14="http://schemas.microsoft.com/office/powerpoint/2010/main" val="574649844"/>
      </p:ext>
    </p:extLst>
  </p:cSld>
  <p:clrMapOvr>
    <a:masterClrMapping/>
  </p:clrMapOvr>
  <p:transition>
    <p:circl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sp>
        <p:nvSpPr>
          <p:cNvPr id="4" name="Прямоугольник 3"/>
          <p:cNvSpPr/>
          <p:nvPr/>
        </p:nvSpPr>
        <p:spPr>
          <a:xfrm rot="20454799">
            <a:off x="628935" y="2921169"/>
            <a:ext cx="7886133" cy="1015663"/>
          </a:xfrm>
          <a:prstGeom prst="rect">
            <a:avLst/>
          </a:prstGeom>
          <a:noFill/>
        </p:spPr>
        <p:txBody>
          <a:bodyPr wrap="none" lIns="91440" tIns="45720" rIns="91440" bIns="45720">
            <a:spAutoFit/>
          </a:bodyPr>
          <a:lstStyle/>
          <a:p>
            <a:pPr algn="ctr"/>
            <a:r>
              <a:rPr lang="ru-RU" sz="6000" b="1" dirty="0" smtClean="0">
                <a:ln w="6600">
                  <a:solidFill>
                    <a:schemeClr val="accent2"/>
                  </a:solidFill>
                  <a:prstDash val="solid"/>
                </a:ln>
                <a:solidFill>
                  <a:srgbClr val="9900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Спасибо за внимание!</a:t>
            </a:r>
            <a:endParaRPr lang="ru-RU" sz="6000" b="1" cap="none" spc="0" dirty="0">
              <a:ln w="6600">
                <a:solidFill>
                  <a:schemeClr val="accent2"/>
                </a:solidFill>
                <a:prstDash val="solid"/>
              </a:ln>
              <a:solidFill>
                <a:srgbClr val="9900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3717032"/>
            <a:ext cx="3100270" cy="2304256"/>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888" y="332656"/>
            <a:ext cx="2769951" cy="2592288"/>
          </a:xfrm>
          <a:prstGeom prst="rect">
            <a:avLst/>
          </a:prstGeom>
        </p:spPr>
      </p:pic>
    </p:spTree>
    <p:extLst>
      <p:ext uri="{BB962C8B-B14F-4D97-AF65-F5344CB8AC3E}">
        <p14:creationId xmlns:p14="http://schemas.microsoft.com/office/powerpoint/2010/main" val="629044266"/>
      </p:ext>
    </p:extLst>
  </p:cSld>
  <p:clrMapOvr>
    <a:masterClrMapping/>
  </p:clrMapOvr>
  <p:transition>
    <p:circl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0" y="799065"/>
            <a:ext cx="9144000" cy="6058935"/>
          </a:xfrm>
          <a:prstGeom prst="rect">
            <a:avLst/>
          </a:prstGeom>
          <a:noFill/>
          <a:ln w="9525">
            <a:noFill/>
            <a:miter lim="800000"/>
            <a:headEnd/>
            <a:tailEnd/>
          </a:ln>
          <a:effectLst/>
        </p:spPr>
      </p:pic>
      <p:sp>
        <p:nvSpPr>
          <p:cNvPr id="4" name="TextBox 3"/>
          <p:cNvSpPr txBox="1"/>
          <p:nvPr/>
        </p:nvSpPr>
        <p:spPr>
          <a:xfrm>
            <a:off x="1979712" y="0"/>
            <a:ext cx="4824536" cy="646331"/>
          </a:xfrm>
          <a:prstGeom prst="rect">
            <a:avLst/>
          </a:prstGeom>
          <a:noFill/>
        </p:spPr>
        <p:txBody>
          <a:bodyPr wrap="square" rtlCol="0">
            <a:spAutoFit/>
          </a:bodyPr>
          <a:lstStyle/>
          <a:p>
            <a:pPr algn="ctr"/>
            <a:r>
              <a:rPr lang="ru-RU" sz="3600" b="1" i="1" dirty="0" smtClean="0">
                <a:latin typeface="Times New Roman" panose="02020603050405020304" pitchFamily="18" charset="0"/>
                <a:cs typeface="Times New Roman" panose="02020603050405020304" pitchFamily="18" charset="0"/>
              </a:rPr>
              <a:t>Тверская область</a:t>
            </a:r>
            <a:endParaRPr lang="ru-RU" sz="3600" b="1" i="1" dirty="0">
              <a:latin typeface="Times New Roman" panose="02020603050405020304" pitchFamily="18" charset="0"/>
              <a:cs typeface="Times New Roman" panose="02020603050405020304" pitchFamily="18" charset="0"/>
            </a:endParaRPr>
          </a:p>
        </p:txBody>
      </p:sp>
    </p:spTree>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0"/>
            <a:ext cx="6174432" cy="1754326"/>
          </a:xfrm>
          <a:prstGeom prst="rect">
            <a:avLst/>
          </a:prstGeom>
        </p:spPr>
        <p:txBody>
          <a:bodyPr wrap="square">
            <a:spAutoFit/>
          </a:bodyPr>
          <a:lstStyle/>
          <a:p>
            <a:r>
              <a:rPr lang="ru-RU" sz="3600" b="1" i="1" dirty="0">
                <a:solidFill>
                  <a:srgbClr val="7030A0"/>
                </a:solidFill>
                <a:latin typeface="Times New Roman" panose="02020603050405020304" pitchFamily="18" charset="0"/>
                <a:cs typeface="Times New Roman" panose="02020603050405020304" pitchFamily="18" charset="0"/>
              </a:rPr>
              <a:t>В 2002 году опубликована первая Красная книга Тверской области</a:t>
            </a:r>
            <a:endParaRPr lang="ru-RU" sz="3600" dirty="0">
              <a:latin typeface="Times New Roman" panose="02020603050405020304" pitchFamily="18" charset="0"/>
              <a:cs typeface="Times New Roman" panose="02020603050405020304" pitchFamily="18" charset="0"/>
            </a:endParaRPr>
          </a:p>
        </p:txBody>
      </p:sp>
      <p:pic>
        <p:nvPicPr>
          <p:cNvPr id="3" name="Рисунок 2" descr="Красная-книга-Тверской-области-2002.jpg"/>
          <p:cNvPicPr>
            <a:picLocks noChangeAspect="1"/>
          </p:cNvPicPr>
          <p:nvPr/>
        </p:nvPicPr>
        <p:blipFill>
          <a:blip r:embed="rId2" cstate="print"/>
          <a:stretch>
            <a:fillRect/>
          </a:stretch>
        </p:blipFill>
        <p:spPr>
          <a:xfrm>
            <a:off x="2267744" y="2348880"/>
            <a:ext cx="5495513" cy="388843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711631267"/>
      </p:ext>
    </p:extLst>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Содержимое 3" descr="0005-006-Poznakomimsja-s-Krasnoj-knigoj.png"/>
          <p:cNvPicPr>
            <a:picLocks noGrp="1" noChangeAspect="1"/>
          </p:cNvPicPr>
          <p:nvPr/>
        </p:nvPicPr>
        <p:blipFill>
          <a:blip r:embed="rId2" cstate="print"/>
          <a:stretch>
            <a:fillRect/>
          </a:stretch>
        </p:blipFill>
        <p:spPr>
          <a:xfrm>
            <a:off x="11124" y="0"/>
            <a:ext cx="4258815" cy="4351908"/>
          </a:xfrm>
          <a:prstGeom prst="rect">
            <a:avLst/>
          </a:prstGeom>
        </p:spPr>
      </p:pic>
      <p:sp>
        <p:nvSpPr>
          <p:cNvPr id="3" name="Прямоугольник 2"/>
          <p:cNvSpPr/>
          <p:nvPr/>
        </p:nvSpPr>
        <p:spPr>
          <a:xfrm>
            <a:off x="4788024" y="620689"/>
            <a:ext cx="4355976" cy="4893647"/>
          </a:xfrm>
          <a:prstGeom prst="rect">
            <a:avLst/>
          </a:prstGeom>
        </p:spPr>
        <p:txBody>
          <a:bodyPr wrap="square">
            <a:spAutoFit/>
          </a:bodyPr>
          <a:lstStyle/>
          <a:p>
            <a:r>
              <a:rPr lang="ru-RU" sz="2400" b="1" i="1" dirty="0">
                <a:solidFill>
                  <a:srgbClr val="FF0000"/>
                </a:solidFill>
                <a:latin typeface="Times New Roman" panose="02020603050405020304" pitchFamily="18" charset="0"/>
                <a:cs typeface="Times New Roman" panose="02020603050405020304" pitchFamily="18" charset="0"/>
              </a:rPr>
              <a:t>Красная книга Тверской области </a:t>
            </a:r>
            <a:r>
              <a:rPr lang="ru-RU" sz="2400" b="1" i="1" dirty="0" smtClean="0">
                <a:solidFill>
                  <a:srgbClr val="FF0000"/>
                </a:solidFill>
                <a:latin typeface="Times New Roman" panose="02020603050405020304" pitchFamily="18" charset="0"/>
                <a:cs typeface="Times New Roman" panose="02020603050405020304" pitchFamily="18" charset="0"/>
              </a:rPr>
              <a:t>ведётся </a:t>
            </a:r>
            <a:r>
              <a:rPr lang="ru-RU" sz="2400" b="1" i="1" dirty="0">
                <a:solidFill>
                  <a:srgbClr val="FF0000"/>
                </a:solidFill>
                <a:latin typeface="Times New Roman" panose="02020603050405020304" pitchFamily="18" charset="0"/>
                <a:cs typeface="Times New Roman" panose="02020603050405020304" pitchFamily="18" charset="0"/>
              </a:rPr>
              <a:t>Министерством природных ресурсов и экологии Тверской области. Научное обеспечение ведения Красной книги осуществляет кафедра экологии </a:t>
            </a:r>
            <a:r>
              <a:rPr lang="ru-RU" sz="2400" b="1" i="1" dirty="0" err="1">
                <a:solidFill>
                  <a:srgbClr val="FF0000"/>
                </a:solidFill>
                <a:latin typeface="Times New Roman" panose="02020603050405020304" pitchFamily="18" charset="0"/>
                <a:cs typeface="Times New Roman" panose="02020603050405020304" pitchFamily="18" charset="0"/>
              </a:rPr>
              <a:t>ТвГУ</a:t>
            </a:r>
            <a:r>
              <a:rPr lang="ru-RU" sz="2400" b="1" i="1" dirty="0">
                <a:solidFill>
                  <a:srgbClr val="FF0000"/>
                </a:solidFill>
                <a:latin typeface="Times New Roman" panose="02020603050405020304" pitchFamily="18" charset="0"/>
                <a:cs typeface="Times New Roman" panose="02020603050405020304" pitchFamily="18" charset="0"/>
              </a:rPr>
              <a:t>. Неоценимую помощь в этом деле оказывают специалисты – биологи, учителя и учащиеся, охотники и рыболовы и просто любители </a:t>
            </a:r>
            <a:r>
              <a:rPr lang="ru-RU" sz="2400" b="1" i="1" dirty="0" smtClean="0">
                <a:solidFill>
                  <a:srgbClr val="FF0000"/>
                </a:solidFill>
                <a:latin typeface="Times New Roman" panose="02020603050405020304" pitchFamily="18" charset="0"/>
                <a:cs typeface="Times New Roman" panose="02020603050405020304" pitchFamily="18" charset="0"/>
              </a:rPr>
              <a:t>природы.</a:t>
            </a:r>
            <a:endParaRPr lang="ru-RU" sz="2400" i="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4509120"/>
            <a:ext cx="2304256" cy="2160239"/>
          </a:xfrm>
          <a:prstGeom prst="rect">
            <a:avLst/>
          </a:prstGeom>
        </p:spPr>
      </p:pic>
    </p:spTree>
    <p:extLst>
      <p:ext uri="{BB962C8B-B14F-4D97-AF65-F5344CB8AC3E}">
        <p14:creationId xmlns:p14="http://schemas.microsoft.com/office/powerpoint/2010/main" val="1332347344"/>
      </p:ext>
    </p:extLst>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81428" y="3704327"/>
            <a:ext cx="3439044" cy="3108543"/>
          </a:xfrm>
          <a:prstGeom prst="rect">
            <a:avLst/>
          </a:prstGeom>
        </p:spPr>
        <p:txBody>
          <a:bodyPr wrap="square">
            <a:spAutoFit/>
          </a:bodyPr>
          <a:lstStyle/>
          <a:p>
            <a:r>
              <a:rPr lang="ru-RU" sz="2800" b="1" i="1" dirty="0" smtClean="0">
                <a:solidFill>
                  <a:srgbClr val="7030A0"/>
                </a:solidFill>
                <a:latin typeface="Times New Roman" panose="02020603050405020304" pitchFamily="18" charset="0"/>
                <a:cs typeface="Times New Roman" panose="02020603050405020304" pitchFamily="18" charset="0"/>
              </a:rPr>
              <a:t>В </a:t>
            </a:r>
            <a:r>
              <a:rPr lang="ru-RU" sz="2800" b="1" i="1" dirty="0">
                <a:solidFill>
                  <a:srgbClr val="7030A0"/>
                </a:solidFill>
                <a:latin typeface="Times New Roman" panose="02020603050405020304" pitchFamily="18" charset="0"/>
                <a:cs typeface="Times New Roman" panose="02020603050405020304" pitchFamily="18" charset="0"/>
              </a:rPr>
              <a:t>Красной книге </a:t>
            </a:r>
            <a:r>
              <a:rPr lang="ru-RU" sz="2800" b="1" i="1" dirty="0" smtClean="0">
                <a:solidFill>
                  <a:srgbClr val="7030A0"/>
                </a:solidFill>
                <a:latin typeface="Times New Roman" panose="02020603050405020304" pitchFamily="18" charset="0"/>
                <a:cs typeface="Times New Roman" panose="02020603050405020304" pitchFamily="18" charset="0"/>
              </a:rPr>
              <a:t>Тверского </a:t>
            </a:r>
            <a:r>
              <a:rPr lang="ru-RU" sz="2800" b="1" i="1" dirty="0">
                <a:solidFill>
                  <a:srgbClr val="7030A0"/>
                </a:solidFill>
                <a:latin typeface="Times New Roman" panose="02020603050405020304" pitchFamily="18" charset="0"/>
                <a:cs typeface="Times New Roman" panose="02020603050405020304" pitchFamily="18" charset="0"/>
              </a:rPr>
              <a:t>региона представлены более 30 редких видов бабочек. Каждый из них – под угрозой исчезновения.</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84" y="2492896"/>
            <a:ext cx="2423628" cy="1939233"/>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7262" y="9019"/>
            <a:ext cx="2326738" cy="1933246"/>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339752" cy="1942265"/>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8732" y="112043"/>
            <a:ext cx="2090778" cy="1834044"/>
          </a:xfrm>
          <a:prstGeom prst="rect">
            <a:avLst/>
          </a:prstGeom>
        </p:spPr>
      </p:pic>
      <p:pic>
        <p:nvPicPr>
          <p:cNvPr id="10" name="Объект 3"/>
          <p:cNvPicPr>
            <a:picLocks noGrp="1"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2979" y="237593"/>
            <a:ext cx="2410807" cy="1704672"/>
          </a:xfrm>
          <a:prstGeom prst="rect">
            <a:avLst/>
          </a:prstGeom>
        </p:spPr>
      </p:pic>
      <p:pic>
        <p:nvPicPr>
          <p:cNvPr id="13" name="Рисунок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45247" y="1844670"/>
            <a:ext cx="2272361" cy="1783331"/>
          </a:xfrm>
          <a:prstGeom prst="rect">
            <a:avLst/>
          </a:prstGeom>
        </p:spPr>
      </p:pic>
      <p:pic>
        <p:nvPicPr>
          <p:cNvPr id="12" name="Рисунок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99460" y="1974808"/>
            <a:ext cx="2326738" cy="1630677"/>
          </a:xfrm>
          <a:prstGeom prst="rect">
            <a:avLst/>
          </a:prstGeom>
        </p:spPr>
      </p:pic>
      <p:pic>
        <p:nvPicPr>
          <p:cNvPr id="14" name="Рисунок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70012" y="2657086"/>
            <a:ext cx="2066116" cy="1896478"/>
          </a:xfrm>
          <a:prstGeom prst="rect">
            <a:avLst/>
          </a:prstGeom>
        </p:spPr>
      </p:pic>
      <p:pic>
        <p:nvPicPr>
          <p:cNvPr id="4" name="Рисунок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15816" y="5064017"/>
            <a:ext cx="2221384" cy="1634468"/>
          </a:xfrm>
          <a:prstGeom prst="rect">
            <a:avLst/>
          </a:prstGeom>
        </p:spPr>
      </p:pic>
      <p:pic>
        <p:nvPicPr>
          <p:cNvPr id="16" name="Рисунок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730" y="4894594"/>
            <a:ext cx="2419747" cy="1973315"/>
          </a:xfrm>
          <a:prstGeom prst="rect">
            <a:avLst/>
          </a:prstGeom>
        </p:spPr>
      </p:pic>
    </p:spTree>
    <p:extLst>
      <p:ext uri="{BB962C8B-B14F-4D97-AF65-F5344CB8AC3E}">
        <p14:creationId xmlns:p14="http://schemas.microsoft.com/office/powerpoint/2010/main" val="4199191148"/>
      </p:ext>
    </p:extLst>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548680"/>
            <a:ext cx="2952328" cy="6001643"/>
          </a:xfrm>
          <a:prstGeom prst="rect">
            <a:avLst/>
          </a:prstGeom>
        </p:spPr>
        <p:txBody>
          <a:bodyPr wrap="square">
            <a:spAutoFit/>
          </a:bodyPr>
          <a:lstStyle/>
          <a:p>
            <a:r>
              <a:rPr lang="ru-RU" sz="2400" b="1" i="1" dirty="0">
                <a:solidFill>
                  <a:srgbClr val="7030A0"/>
                </a:solidFill>
                <a:latin typeface="Times New Roman" panose="02020603050405020304" pitchFamily="18" charset="0"/>
                <a:cs typeface="Times New Roman" panose="02020603050405020304" pitchFamily="18" charset="0"/>
              </a:rPr>
              <a:t>На небе распустились,</a:t>
            </a:r>
          </a:p>
          <a:p>
            <a:r>
              <a:rPr lang="ru-RU" sz="2400" b="1" i="1" dirty="0">
                <a:solidFill>
                  <a:srgbClr val="7030A0"/>
                </a:solidFill>
                <a:latin typeface="Times New Roman" panose="02020603050405020304" pitchFamily="18" charset="0"/>
                <a:cs typeface="Times New Roman" panose="02020603050405020304" pitchFamily="18" charset="0"/>
              </a:rPr>
              <a:t>Чудесные цветы,</a:t>
            </a:r>
          </a:p>
          <a:p>
            <a:r>
              <a:rPr lang="ru-RU" sz="2400" b="1" i="1" dirty="0">
                <a:solidFill>
                  <a:srgbClr val="7030A0"/>
                </a:solidFill>
                <a:latin typeface="Times New Roman" panose="02020603050405020304" pitchFamily="18" charset="0"/>
                <a:cs typeface="Times New Roman" panose="02020603050405020304" pitchFamily="18" charset="0"/>
              </a:rPr>
              <a:t>То бабочки вспорхнули,</a:t>
            </a:r>
          </a:p>
          <a:p>
            <a:r>
              <a:rPr lang="ru-RU" sz="2400" b="1" i="1" dirty="0">
                <a:solidFill>
                  <a:srgbClr val="7030A0"/>
                </a:solidFill>
                <a:latin typeface="Times New Roman" panose="02020603050405020304" pitchFamily="18" charset="0"/>
                <a:cs typeface="Times New Roman" panose="02020603050405020304" pitchFamily="18" charset="0"/>
              </a:rPr>
              <a:t>Невиданной красы.</a:t>
            </a:r>
          </a:p>
          <a:p>
            <a:r>
              <a:rPr lang="ru-RU" sz="2400" b="1" i="1" dirty="0">
                <a:solidFill>
                  <a:srgbClr val="7030A0"/>
                </a:solidFill>
                <a:latin typeface="Times New Roman" panose="02020603050405020304" pitchFamily="18" charset="0"/>
                <a:cs typeface="Times New Roman" panose="02020603050405020304" pitchFamily="18" charset="0"/>
              </a:rPr>
              <a:t> </a:t>
            </a:r>
          </a:p>
          <a:p>
            <a:r>
              <a:rPr lang="ru-RU" sz="2400" b="1" i="1" dirty="0">
                <a:solidFill>
                  <a:srgbClr val="7030A0"/>
                </a:solidFill>
                <a:latin typeface="Times New Roman" panose="02020603050405020304" pitchFamily="18" charset="0"/>
                <a:cs typeface="Times New Roman" panose="02020603050405020304" pitchFamily="18" charset="0"/>
              </a:rPr>
              <a:t>И красные, и жёлтые,</a:t>
            </a:r>
          </a:p>
          <a:p>
            <a:r>
              <a:rPr lang="ru-RU" sz="2400" b="1" i="1" dirty="0">
                <a:solidFill>
                  <a:srgbClr val="7030A0"/>
                </a:solidFill>
                <a:latin typeface="Times New Roman" panose="02020603050405020304" pitchFamily="18" charset="0"/>
                <a:cs typeface="Times New Roman" panose="02020603050405020304" pitchFamily="18" charset="0"/>
              </a:rPr>
              <a:t>Цветов не сосчитать,</a:t>
            </a:r>
          </a:p>
          <a:p>
            <a:r>
              <a:rPr lang="ru-RU" sz="2400" b="1" i="1" dirty="0">
                <a:solidFill>
                  <a:srgbClr val="7030A0"/>
                </a:solidFill>
                <a:latin typeface="Times New Roman" panose="02020603050405020304" pitchFamily="18" charset="0"/>
                <a:cs typeface="Times New Roman" panose="02020603050405020304" pitchFamily="18" charset="0"/>
              </a:rPr>
              <a:t>Так Мир собою бабочки,</a:t>
            </a:r>
          </a:p>
          <a:p>
            <a:r>
              <a:rPr lang="ru-RU" sz="2400" b="1" i="1" dirty="0">
                <a:solidFill>
                  <a:srgbClr val="7030A0"/>
                </a:solidFill>
                <a:latin typeface="Times New Roman" panose="02020603050405020304" pitchFamily="18" charset="0"/>
                <a:cs typeface="Times New Roman" panose="02020603050405020304" pitchFamily="18" charset="0"/>
              </a:rPr>
              <a:t>Привыкли </a:t>
            </a:r>
            <a:r>
              <a:rPr lang="ru-RU" sz="2400" b="1" i="1" dirty="0" smtClean="0">
                <a:solidFill>
                  <a:srgbClr val="7030A0"/>
                </a:solidFill>
                <a:latin typeface="Times New Roman" panose="02020603050405020304" pitchFamily="18" charset="0"/>
                <a:cs typeface="Times New Roman" panose="02020603050405020304" pitchFamily="18" charset="0"/>
              </a:rPr>
              <a:t>украшать!</a:t>
            </a:r>
            <a:r>
              <a:rPr lang="ru-RU" sz="2400" b="1" i="1" dirty="0">
                <a:solidFill>
                  <a:srgbClr val="7030A0"/>
                </a:solidFill>
                <a:latin typeface="Times New Roman" panose="02020603050405020304" pitchFamily="18" charset="0"/>
                <a:cs typeface="Times New Roman" panose="02020603050405020304" pitchFamily="18" charset="0"/>
              </a:rPr>
              <a:t/>
            </a:r>
            <a:br>
              <a:rPr lang="ru-RU" sz="2400" b="1" i="1" dirty="0">
                <a:solidFill>
                  <a:srgbClr val="7030A0"/>
                </a:solidFill>
                <a:latin typeface="Times New Roman" panose="02020603050405020304" pitchFamily="18" charset="0"/>
                <a:cs typeface="Times New Roman" panose="02020603050405020304" pitchFamily="18" charset="0"/>
              </a:rPr>
            </a:br>
            <a:r>
              <a:rPr lang="ru-RU" sz="2400" b="1" i="1" dirty="0" smtClean="0">
                <a:solidFill>
                  <a:srgbClr val="7030A0"/>
                </a:solidFill>
                <a:latin typeface="Times New Roman" panose="02020603050405020304" pitchFamily="18" charset="0"/>
                <a:cs typeface="Times New Roman" panose="02020603050405020304" pitchFamily="18" charset="0"/>
              </a:rPr>
              <a:t>         Леонов </a:t>
            </a:r>
            <a:r>
              <a:rPr lang="ru-RU" sz="2400" b="1" i="1" dirty="0">
                <a:solidFill>
                  <a:srgbClr val="7030A0"/>
                </a:solidFill>
                <a:latin typeface="Times New Roman" panose="02020603050405020304" pitchFamily="18" charset="0"/>
                <a:cs typeface="Times New Roman" panose="02020603050405020304" pitchFamily="18" charset="0"/>
              </a:rPr>
              <a:t>В.А</a:t>
            </a:r>
            <a:r>
              <a:rPr lang="ru-RU" sz="2400" b="1" i="1" dirty="0" smtClean="0">
                <a:solidFill>
                  <a:srgbClr val="7030A0"/>
                </a:solidFill>
                <a:latin typeface="Times New Roman" panose="02020603050405020304" pitchFamily="18" charset="0"/>
                <a:cs typeface="Times New Roman" panose="02020603050405020304" pitchFamily="18" charset="0"/>
              </a:rPr>
              <a:t>.</a:t>
            </a:r>
            <a:endParaRPr lang="ru-RU" sz="2400" b="1" i="1" dirty="0">
              <a:solidFill>
                <a:srgbClr val="7030A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243408"/>
            <a:ext cx="4762500" cy="4286250"/>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28" y="4221088"/>
            <a:ext cx="2880320" cy="2636912"/>
          </a:xfrm>
          <a:prstGeom prst="rect">
            <a:avLst/>
          </a:prstGeom>
        </p:spPr>
      </p:pic>
    </p:spTree>
    <p:extLst>
      <p:ext uri="{BB962C8B-B14F-4D97-AF65-F5344CB8AC3E}">
        <p14:creationId xmlns:p14="http://schemas.microsoft.com/office/powerpoint/2010/main" val="1156368851"/>
      </p:ext>
    </p:extLst>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3152" y="0"/>
            <a:ext cx="9144000" cy="3416320"/>
          </a:xfrm>
          <a:prstGeom prst="rect">
            <a:avLst/>
          </a:prstGeom>
        </p:spPr>
        <p:txBody>
          <a:bodyPr wrap="square">
            <a:spAutoFit/>
          </a:bodyPr>
          <a:lstStyle/>
          <a:p>
            <a:r>
              <a:rPr lang="ru-RU" b="1" dirty="0" smtClean="0">
                <a:solidFill>
                  <a:srgbClr val="006699"/>
                </a:solidFill>
                <a:latin typeface="Times New Roman" panose="02020603050405020304" pitchFamily="18" charset="0"/>
                <a:cs typeface="Times New Roman" panose="02020603050405020304" pitchFamily="18" charset="0"/>
              </a:rPr>
              <a:t>                                                 </a:t>
            </a:r>
            <a:r>
              <a:rPr lang="ru-RU" sz="2000" b="1" dirty="0" smtClean="0">
                <a:solidFill>
                  <a:srgbClr val="FF0000"/>
                </a:solidFill>
                <a:latin typeface="Times New Roman" panose="02020603050405020304" pitchFamily="18" charset="0"/>
                <a:cs typeface="Times New Roman" panose="02020603050405020304" pitchFamily="18" charset="0"/>
              </a:rPr>
              <a:t>Польза </a:t>
            </a:r>
            <a:r>
              <a:rPr lang="ru-RU" sz="2000" b="1" dirty="0">
                <a:solidFill>
                  <a:srgbClr val="FF0000"/>
                </a:solidFill>
                <a:latin typeface="Times New Roman" panose="02020603050405020304" pitchFamily="18" charset="0"/>
                <a:cs typeface="Times New Roman" panose="02020603050405020304" pitchFamily="18" charset="0"/>
              </a:rPr>
              <a:t>бабочек в саду</a:t>
            </a:r>
          </a:p>
          <a:p>
            <a:r>
              <a:rPr lang="ru-RU" b="1" dirty="0" smtClean="0">
                <a:latin typeface="Times New Roman" panose="02020603050405020304" pitchFamily="18" charset="0"/>
                <a:cs typeface="Times New Roman" panose="02020603050405020304" pitchFamily="18" charset="0"/>
              </a:rPr>
              <a:t>         Основная </a:t>
            </a:r>
            <a:r>
              <a:rPr lang="ru-RU" b="1" dirty="0">
                <a:latin typeface="Times New Roman" panose="02020603050405020304" pitchFamily="18" charset="0"/>
                <a:cs typeface="Times New Roman" panose="02020603050405020304" pitchFamily="18" charset="0"/>
              </a:rPr>
              <a:t>еда для бабочек – это нектар, который они получают из растений. Бабочки переносят собранную ими пыльцу с цветка на цветок, </a:t>
            </a:r>
            <a:r>
              <a:rPr lang="ru-RU" b="1" dirty="0">
                <a:solidFill>
                  <a:srgbClr val="0070C0"/>
                </a:solidFill>
                <a:latin typeface="Times New Roman" panose="02020603050405020304" pitchFamily="18" charset="0"/>
                <a:cs typeface="Times New Roman" panose="02020603050405020304" pitchFamily="18" charset="0"/>
              </a:rPr>
              <a:t>опыляя таким образом разные культуры</a:t>
            </a:r>
            <a:r>
              <a:rPr lang="ru-RU" b="1" dirty="0">
                <a:latin typeface="Times New Roman" panose="02020603050405020304" pitchFamily="18" charset="0"/>
                <a:cs typeface="Times New Roman" panose="02020603050405020304" pitchFamily="18" charset="0"/>
              </a:rPr>
              <a:t>. Бабочки занимают второе место в мире среди опылителей, после пчел и шершней. Без них многие растения, у которых нектарники расположены так глубоко, что опылять их могут только бабочки с длинным хоботком, были бы подвержены исчезновению.</a:t>
            </a:r>
          </a:p>
          <a:p>
            <a:r>
              <a:rPr lang="ru-RU" b="1" dirty="0">
                <a:latin typeface="Times New Roman" panose="02020603050405020304" pitchFamily="18" charset="0"/>
                <a:cs typeface="Times New Roman" panose="02020603050405020304" pitchFamily="18" charset="0"/>
              </a:rPr>
              <a:t>Также большую пользу на приусадебном участке </a:t>
            </a:r>
            <a:r>
              <a:rPr lang="ru-RU" b="1" dirty="0">
                <a:solidFill>
                  <a:srgbClr val="0070C0"/>
                </a:solidFill>
                <a:latin typeface="Times New Roman" panose="02020603050405020304" pitchFamily="18" charset="0"/>
                <a:cs typeface="Times New Roman" panose="02020603050405020304" pitchFamily="18" charset="0"/>
              </a:rPr>
              <a:t>приносят гусеницы, которые питаются только сорняками.</a:t>
            </a:r>
            <a:r>
              <a:rPr lang="ru-RU" b="1" dirty="0">
                <a:latin typeface="Times New Roman" panose="02020603050405020304" pitchFamily="18" charset="0"/>
                <a:cs typeface="Times New Roman" panose="02020603050405020304" pitchFamily="18" charset="0"/>
              </a:rPr>
              <a:t> Это дает возможность избежать применения химических средств, которые вредны не только для растений, но и для здоровья человека. А еще бабочки и их личики - это </a:t>
            </a:r>
            <a:r>
              <a:rPr lang="ru-RU" b="1" dirty="0">
                <a:solidFill>
                  <a:srgbClr val="0070C0"/>
                </a:solidFill>
                <a:latin typeface="Times New Roman" panose="02020603050405020304" pitchFamily="18" charset="0"/>
                <a:cs typeface="Times New Roman" panose="02020603050405020304" pitchFamily="18" charset="0"/>
              </a:rPr>
              <a:t>прекрасный корм </a:t>
            </a:r>
            <a:r>
              <a:rPr lang="ru-RU" b="1" dirty="0">
                <a:latin typeface="Times New Roman" panose="02020603050405020304" pitchFamily="18" charset="0"/>
                <a:cs typeface="Times New Roman" panose="02020603050405020304" pitchFamily="18" charset="0"/>
              </a:rPr>
              <a:t>для тех птиц, которые приносят пользу  приусадебному хозяйству.</a:t>
            </a:r>
            <a:endParaRPr lang="ru-RU" b="1" i="0" dirty="0">
              <a:effectLst/>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90179"/>
            <a:ext cx="1979712" cy="1542461"/>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9278" y="5290179"/>
            <a:ext cx="1936030" cy="1507604"/>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2890" y="5290179"/>
            <a:ext cx="2016486" cy="1507604"/>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6972" y="3441255"/>
            <a:ext cx="1907704" cy="1341411"/>
          </a:xfrm>
          <a:prstGeom prst="rect">
            <a:avLst/>
          </a:prstGeom>
        </p:spPr>
      </p:pic>
      <p:pic>
        <p:nvPicPr>
          <p:cNvPr id="7" name="Рисунок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80313" y="3488697"/>
            <a:ext cx="1962274" cy="1420975"/>
          </a:xfrm>
          <a:prstGeom prst="rect">
            <a:avLst/>
          </a:prstGeom>
        </p:spPr>
      </p:pic>
      <p:pic>
        <p:nvPicPr>
          <p:cNvPr id="8" name="Рисунок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88224" y="3453815"/>
            <a:ext cx="1962274" cy="1455857"/>
          </a:xfrm>
          <a:prstGeom prst="rect">
            <a:avLst/>
          </a:prstGeom>
        </p:spPr>
      </p:pic>
      <p:pic>
        <p:nvPicPr>
          <p:cNvPr id="9" name="Рисунок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68603" y="4909672"/>
            <a:ext cx="1590675" cy="1428750"/>
          </a:xfrm>
          <a:prstGeom prst="rect">
            <a:avLst/>
          </a:prstGeom>
        </p:spPr>
      </p:pic>
      <p:pic>
        <p:nvPicPr>
          <p:cNvPr id="10" name="Рисунок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50874" y="4814422"/>
            <a:ext cx="1524000" cy="1524000"/>
          </a:xfrm>
          <a:prstGeom prst="rect">
            <a:avLst/>
          </a:prstGeom>
        </p:spPr>
      </p:pic>
    </p:spTree>
    <p:extLst>
      <p:ext uri="{BB962C8B-B14F-4D97-AF65-F5344CB8AC3E}">
        <p14:creationId xmlns:p14="http://schemas.microsoft.com/office/powerpoint/2010/main" val="4186870663"/>
      </p:ext>
    </p:extLst>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47430"/>
            <a:ext cx="2339752" cy="1610569"/>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248" y="5247430"/>
            <a:ext cx="2339752" cy="1574799"/>
          </a:xfrm>
          <a:prstGeom prst="rect">
            <a:avLst/>
          </a:prstGeom>
        </p:spPr>
      </p:pic>
      <p:sp>
        <p:nvSpPr>
          <p:cNvPr id="4" name="Прямоугольник 3"/>
          <p:cNvSpPr/>
          <p:nvPr/>
        </p:nvSpPr>
        <p:spPr>
          <a:xfrm>
            <a:off x="0" y="116633"/>
            <a:ext cx="9144000" cy="2246769"/>
          </a:xfrm>
          <a:prstGeom prst="rect">
            <a:avLst/>
          </a:prstGeom>
        </p:spPr>
        <p:txBody>
          <a:bodyPr wrap="square">
            <a:spAutoFit/>
          </a:bodyPr>
          <a:lstStyle/>
          <a:p>
            <a:pPr fontAlgn="base">
              <a:spcAft>
                <a:spcPts val="0"/>
              </a:spcAft>
            </a:pPr>
            <a:r>
              <a:rPr lang="ru-RU"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Бабочка </a:t>
            </a:r>
            <a:r>
              <a:rPr lang="ru-RU"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павлиний глаз</a:t>
            </a:r>
            <a:r>
              <a:rPr lang="ru-RU"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сразу привлекает к себе внимание огромными глазами. Это 4 ярких больших пятна на крыльях насекомого, которые очень напоминают пятна на павлиньем хвосте, за что крылатое насекомое и получило свое название. Пятна являются не только украшением насекомого, они служат средством защиты от врагов. Когда к ней приближается птица, бабочка взмахивает яркими крылышкам и птица испуганно улетает.</a:t>
            </a:r>
            <a:endParaRPr lang="ru-RU" sz="2000" b="1" dirty="0">
              <a:latin typeface="Times New Roman" panose="02020603050405020304" pitchFamily="18" charset="0"/>
              <a:ea typeface="Times New Roman" panose="02020603050405020304" pitchFamily="18" charset="0"/>
              <a:cs typeface="Times New Roman" panose="02020603050405020304" pitchFamily="18" charset="0"/>
            </a:endParaRPr>
          </a:p>
          <a:p>
            <a:r>
              <a:rPr lang="ru-RU"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Бабочка павлиний глаз относится к дневному виду </a:t>
            </a:r>
            <a:r>
              <a:rPr lang="ru-RU" sz="20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семейства.</a:t>
            </a:r>
          </a:p>
        </p:txBody>
      </p:sp>
      <p:sp>
        <p:nvSpPr>
          <p:cNvPr id="5" name="Прямоугольник 4"/>
          <p:cNvSpPr/>
          <p:nvPr/>
        </p:nvSpPr>
        <p:spPr>
          <a:xfrm>
            <a:off x="0" y="2117182"/>
            <a:ext cx="9144000" cy="3139321"/>
          </a:xfrm>
          <a:prstGeom prst="rect">
            <a:avLst/>
          </a:prstGeom>
        </p:spPr>
        <p:txBody>
          <a:bodyPr wrap="square">
            <a:spAutoFit/>
          </a:bodyPr>
          <a:lstStyle/>
          <a:p>
            <a:pPr fontAlgn="base">
              <a:spcAft>
                <a:spcPts val="0"/>
              </a:spcAft>
            </a:pPr>
            <a:endParaRPr lang="ru-RU" dirty="0" smtClean="0">
              <a:solidFill>
                <a:srgbClr val="000000"/>
              </a:solidFill>
              <a:latin typeface="Arial" panose="020B0604020202020204" pitchFamily="34" charset="0"/>
              <a:ea typeface="Times New Roman" panose="02020603050405020304" pitchFamily="18" charset="0"/>
            </a:endParaRPr>
          </a:p>
          <a:p>
            <a:pPr fontAlgn="base">
              <a:spcAft>
                <a:spcPts val="0"/>
              </a:spcAft>
            </a:pPr>
            <a:r>
              <a:rPr lang="ru-RU" sz="20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ru-RU" sz="2000" b="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ea typeface="Times New Roman" panose="02020603050405020304" pitchFamily="18" charset="0"/>
                <a:cs typeface="Times New Roman" panose="02020603050405020304" pitchFamily="18" charset="0"/>
              </a:rPr>
              <a:t>Окрас </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их крыльев красно-бурого цвета с черно-красной окантовкой по краю. В четырех углах крыльев расположены большие пятна-глаза голубовато-синего цвета. Под крыльями хорошо просматривается оттенок черно-серого цвета. </a:t>
            </a:r>
            <a:r>
              <a:rPr lang="ru-RU" sz="2000" b="1" dirty="0" smtClean="0">
                <a:latin typeface="Times New Roman" panose="02020603050405020304" pitchFamily="18" charset="0"/>
                <a:ea typeface="Times New Roman" panose="02020603050405020304" pitchFamily="18" charset="0"/>
                <a:cs typeface="Times New Roman" panose="02020603050405020304" pitchFamily="18" charset="0"/>
              </a:rPr>
              <a:t>Туловище </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черного цвета и только в верхней части можно увидеть рыжеватый оттенок.</a:t>
            </a:r>
          </a:p>
          <a:p>
            <a:r>
              <a:rPr lang="ru-RU" sz="2000" b="1" dirty="0">
                <a:latin typeface="Times New Roman" panose="02020603050405020304" pitchFamily="18" charset="0"/>
                <a:ea typeface="Calibri" panose="020F0502020204030204" pitchFamily="34" charset="0"/>
                <a:cs typeface="Times New Roman" panose="02020603050405020304" pitchFamily="18" charset="0"/>
              </a:rPr>
              <a:t>Самки более крупные по размерам, у них размах хрупких крыльев достигает 5–6 см. У самцов он немного меньше и максимально может достичь всего 4,5–5,5 см. Интенсивность цвета окраски бабочек всегда зависит от температуры воздуха в момент ее </a:t>
            </a:r>
            <a:r>
              <a:rPr lang="ru-RU" sz="2000" b="1" dirty="0" smtClean="0">
                <a:latin typeface="Times New Roman" panose="02020603050405020304" pitchFamily="18" charset="0"/>
                <a:ea typeface="Calibri" panose="020F0502020204030204" pitchFamily="34" charset="0"/>
                <a:cs typeface="Times New Roman" panose="02020603050405020304" pitchFamily="18" charset="0"/>
              </a:rPr>
              <a:t>окукливания.</a:t>
            </a:r>
            <a:endParaRPr lang="ru-RU" sz="2000" b="1"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483768" y="5183326"/>
            <a:ext cx="4176464" cy="144655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ru-RU" sz="4400" b="1" dirty="0" smtClean="0">
                <a:ln/>
                <a:solidFill>
                  <a:srgbClr val="00B050"/>
                </a:solidFill>
                <a:latin typeface="Times New Roman" panose="02020603050405020304" pitchFamily="18" charset="0"/>
                <a:cs typeface="Times New Roman" panose="02020603050405020304" pitchFamily="18" charset="0"/>
              </a:rPr>
              <a:t>ПАВЛИНИЙ ГЛАЗ</a:t>
            </a:r>
            <a:endParaRPr lang="ru-RU" sz="4400" b="1" cap="none" spc="0" dirty="0">
              <a:ln/>
              <a:solidFill>
                <a:srgbClr val="00B05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721338"/>
      </p:ext>
    </p:extLst>
  </p:cSld>
  <p:clrMapOvr>
    <a:masterClrMapping/>
  </p:clrMapOvr>
  <p:transition>
    <p:circl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нтеграл">
  <a:themeElements>
    <a:clrScheme name="Интеграл">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Интеграл">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Интеграл">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883</TotalTime>
  <Words>1696</Words>
  <Application>Microsoft Office PowerPoint</Application>
  <PresentationFormat>Экран (4:3)</PresentationFormat>
  <Paragraphs>134</Paragraphs>
  <Slides>28</Slides>
  <Notes>3</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28</vt:i4>
      </vt:variant>
    </vt:vector>
  </HeadingPairs>
  <TitlesOfParts>
    <vt:vector size="39" baseType="lpstr">
      <vt:lpstr>Arial</vt:lpstr>
      <vt:lpstr>Calibri</vt:lpstr>
      <vt:lpstr>Lucida Grande</vt:lpstr>
      <vt:lpstr>Tahoma</vt:lpstr>
      <vt:lpstr>Times New Roman</vt:lpstr>
      <vt:lpstr>Tw Cen MT</vt:lpstr>
      <vt:lpstr>Tw Cen MT Condensed</vt:lpstr>
      <vt:lpstr>Verdana</vt:lpstr>
      <vt:lpstr>Wingdings</vt:lpstr>
      <vt:lpstr>Wingdings 3</vt:lpstr>
      <vt:lpstr>Интеграл</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Учитель</dc:creator>
  <cp:lastModifiedBy>Tany</cp:lastModifiedBy>
  <cp:revision>189</cp:revision>
  <dcterms:created xsi:type="dcterms:W3CDTF">2012-01-04T18:04:15Z</dcterms:created>
  <dcterms:modified xsi:type="dcterms:W3CDTF">2016-12-25T18:43:37Z</dcterms:modified>
</cp:coreProperties>
</file>