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  <p:sldMasterId id="2147483720" r:id="rId5"/>
  </p:sldMasterIdLst>
  <p:notesMasterIdLst>
    <p:notesMasterId r:id="rId32"/>
  </p:notesMasterIdLst>
  <p:sldIdLst>
    <p:sldId id="283" r:id="rId6"/>
    <p:sldId id="279" r:id="rId7"/>
    <p:sldId id="284" r:id="rId8"/>
    <p:sldId id="285" r:id="rId9"/>
    <p:sldId id="286" r:id="rId10"/>
    <p:sldId id="287" r:id="rId11"/>
    <p:sldId id="272" r:id="rId12"/>
    <p:sldId id="261" r:id="rId13"/>
    <p:sldId id="290" r:id="rId14"/>
    <p:sldId id="293" r:id="rId15"/>
    <p:sldId id="278" r:id="rId16"/>
    <p:sldId id="291" r:id="rId17"/>
    <p:sldId id="292" r:id="rId18"/>
    <p:sldId id="294" r:id="rId19"/>
    <p:sldId id="296" r:id="rId20"/>
    <p:sldId id="267" r:id="rId21"/>
    <p:sldId id="299" r:id="rId22"/>
    <p:sldId id="298" r:id="rId23"/>
    <p:sldId id="297" r:id="rId24"/>
    <p:sldId id="303" r:id="rId25"/>
    <p:sldId id="263" r:id="rId26"/>
    <p:sldId id="271" r:id="rId27"/>
    <p:sldId id="266" r:id="rId28"/>
    <p:sldId id="273" r:id="rId29"/>
    <p:sldId id="304" r:id="rId30"/>
    <p:sldId id="302" r:id="rId31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A2D6"/>
    <a:srgbClr val="53542A"/>
    <a:srgbClr val="989A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0" autoAdjust="0"/>
    <p:restoredTop sz="94637" autoAdjust="0"/>
  </p:normalViewPr>
  <p:slideViewPr>
    <p:cSldViewPr>
      <p:cViewPr varScale="1">
        <p:scale>
          <a:sx n="72" d="100"/>
          <a:sy n="72" d="100"/>
        </p:scale>
        <p:origin x="127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4E84E-76AE-430D-8D99-BD3FF1453326}" type="datetimeFigureOut">
              <a:rPr lang="ru-RU" smtClean="0"/>
              <a:t>25.12.2016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717D3-933C-4184-8177-2BBE725162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175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717D3-933C-4184-8177-2BBE7251624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3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717D3-933C-4184-8177-2BBE7251624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386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717D3-933C-4184-8177-2BBE7251624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078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37549-DEA5-41DF-8EE5-13146B70786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10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D30A6-9DFB-464C-9D51-B65DCED1978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990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B207D-5868-4391-B4EA-BCFE504020C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716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4CEA0C-5FED-49A8-8206-FDDDF74EBE2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465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48953D-B45A-4A26-8705-C51C7D486E4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190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7A2D0F-AEA6-4637-AF48-E9445DE30F0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668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6D37CC-08C4-4099-B129-03F6C142B96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381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47E780-00E7-4071-B78F-FC0B6B8447E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684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B4EB23-2C2E-416A-BD0B-88E4B14E0A1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831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757869-2D6E-4D42-BA04-B0976933873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785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92A03-5DF1-432F-A726-15FA893CB76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8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D124E6-F063-42C4-AE03-56086C3B5B2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438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8D34C-44CC-4106-849E-B754C8F0767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28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501F99-07C0-435F-A4AD-59EDA6CBAF0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33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BA74B-1221-4DF8-A466-1F9070F3B8E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758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EB391-2EE6-419F-9967-5B871E6C6B3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024073"/>
      </p:ext>
    </p:extLst>
  </p:cSld>
  <p:clrMapOvr>
    <a:masterClrMapping/>
  </p:clrMapOvr>
  <p:transition spd="med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C68D5-902A-4BEF-97D7-4839928D1A8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23186"/>
      </p:ext>
    </p:extLst>
  </p:cSld>
  <p:clrMapOvr>
    <a:masterClrMapping/>
  </p:clrMapOvr>
  <p:transition spd="med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E5F1C-112E-47B4-B6FF-A536C511F1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279910"/>
      </p:ext>
    </p:extLst>
  </p:cSld>
  <p:clrMapOvr>
    <a:masterClrMapping/>
  </p:clrMapOvr>
  <p:transition spd="med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F04E8-0F9F-43C0-BFC4-EF5BF5DB22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246627"/>
      </p:ext>
    </p:extLst>
  </p:cSld>
  <p:clrMapOvr>
    <a:masterClrMapping/>
  </p:clrMapOvr>
  <p:transition spd="med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D1971-1C06-47BA-94A2-18E812E8AA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90821"/>
      </p:ext>
    </p:extLst>
  </p:cSld>
  <p:clrMapOvr>
    <a:masterClrMapping/>
  </p:clrMapOvr>
  <p:transition spd="med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1113D-CF37-446A-A8D5-64E6C3EB2BF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53626"/>
      </p:ext>
    </p:extLst>
  </p:cSld>
  <p:clrMapOvr>
    <a:masterClrMapping/>
  </p:clrMapOvr>
  <p:transition spd="med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A9E0C-ADB9-40EC-B7E0-9106FD46676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61601"/>
      </p:ext>
    </p:extLst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5E77C-00C6-472E-A7CE-4643F14924E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212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DE519-8497-401C-9800-CEEC6AC0A51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907391"/>
      </p:ext>
    </p:extLst>
  </p:cSld>
  <p:clrMapOvr>
    <a:masterClrMapping/>
  </p:clrMapOvr>
  <p:transition spd="med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D1D6F-5227-494A-B520-C2F5E821379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21702"/>
      </p:ext>
    </p:extLst>
  </p:cSld>
  <p:clrMapOvr>
    <a:masterClrMapping/>
  </p:clrMapOvr>
  <p:transition spd="med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FA08D-505E-4841-9717-F14EE1F7C9C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081298"/>
      </p:ext>
    </p:extLst>
  </p:cSld>
  <p:clrMapOvr>
    <a:masterClrMapping/>
  </p:clrMapOvr>
  <p:transition spd="med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97715-B740-4E71-8CCA-AA9386092EF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23916"/>
      </p:ext>
    </p:extLst>
  </p:cSld>
  <p:clrMapOvr>
    <a:masterClrMapping/>
  </p:clrMapOvr>
  <p:transition spd="med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4499-075E-466C-B757-BD7AA7998CED}" type="datetimeFigureOut">
              <a:rPr lang="ru-RU" smtClean="0"/>
              <a:t>25.12.2016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CE8A-AB48-4556-A001-0315D184B30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4499-075E-466C-B757-BD7AA7998CED}" type="datetimeFigureOut">
              <a:rPr lang="ru-RU" smtClean="0"/>
              <a:t>25.12.2016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CE8A-AB48-4556-A001-0315D184B30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4499-075E-466C-B757-BD7AA7998CED}" type="datetimeFigureOut">
              <a:rPr lang="ru-RU" smtClean="0"/>
              <a:t>25.12.2016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CE8A-AB48-4556-A001-0315D184B3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4499-075E-466C-B757-BD7AA7998CED}" type="datetimeFigureOut">
              <a:rPr lang="ru-RU" smtClean="0"/>
              <a:t>25.12.2016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CE8A-AB48-4556-A001-0315D184B30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4499-075E-466C-B757-BD7AA7998CED}" type="datetimeFigureOut">
              <a:rPr lang="ru-RU" smtClean="0"/>
              <a:t>25.12.2016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CE8A-AB48-4556-A001-0315D184B30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4499-075E-466C-B757-BD7AA7998CED}" type="datetimeFigureOut">
              <a:rPr lang="ru-RU" smtClean="0"/>
              <a:t>25.12.2016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CE8A-AB48-4556-A001-0315D184B3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506BB-2932-457D-B719-366CE5172C5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4119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4499-075E-466C-B757-BD7AA7998CED}" type="datetimeFigureOut">
              <a:rPr lang="ru-RU" smtClean="0"/>
              <a:t>25.12.2016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CE8A-AB48-4556-A001-0315D184B3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4499-075E-466C-B757-BD7AA7998CED}" type="datetimeFigureOut">
              <a:rPr lang="ru-RU" smtClean="0"/>
              <a:t>25.12.2016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CE8A-AB48-4556-A001-0315D184B3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4499-075E-466C-B757-BD7AA7998CED}" type="datetimeFigureOut">
              <a:rPr lang="ru-RU" smtClean="0"/>
              <a:t>25.12.2016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CE8A-AB48-4556-A001-0315D184B30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4499-075E-466C-B757-BD7AA7998CED}" type="datetimeFigureOut">
              <a:rPr lang="ru-RU" smtClean="0"/>
              <a:t>25.12.2016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CE8A-AB48-4556-A001-0315D184B3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4499-075E-466C-B757-BD7AA7998CED}" type="datetimeFigureOut">
              <a:rPr lang="ru-RU" smtClean="0"/>
              <a:t>25.12.2016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CE8A-AB48-4556-A001-0315D184B3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4499-075E-466C-B757-BD7AA7998C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CE8A-AB48-4556-A001-0315D184B30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746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4499-075E-466C-B757-BD7AA7998C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CE8A-AB48-4556-A001-0315D184B30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308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4499-075E-466C-B757-BD7AA7998C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CE8A-AB48-4556-A001-0315D184B30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617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4499-075E-466C-B757-BD7AA7998C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CE8A-AB48-4556-A001-0315D184B30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69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4499-075E-466C-B757-BD7AA7998C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CE8A-AB48-4556-A001-0315D184B30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233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D07479-F9C7-476A-8970-677125AB5E5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7829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4499-075E-466C-B757-BD7AA7998C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CE8A-AB48-4556-A001-0315D184B30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2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4499-075E-466C-B757-BD7AA7998C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CE8A-AB48-4556-A001-0315D184B30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57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4499-075E-466C-B757-BD7AA7998C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CE8A-AB48-4556-A001-0315D184B30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147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4499-075E-466C-B757-BD7AA7998C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CE8A-AB48-4556-A001-0315D184B30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838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4499-075E-466C-B757-BD7AA7998C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CE8A-AB48-4556-A001-0315D184B30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54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4499-075E-466C-B757-BD7AA7998C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CE8A-AB48-4556-A001-0315D184B30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841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BAE9AB-7F60-4D14-9D4F-4955804E526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609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26365-CB29-467B-BE2C-ECF82ED787D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558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81204-40DB-4416-B20A-7D24B9B8ADD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508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A3301A-B6E8-4895-9A0A-D5DDB62B193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89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/>
            </a:gs>
            <a:gs pos="50000">
              <a:srgbClr val="9999FF"/>
            </a:gs>
            <a:gs pos="100000">
              <a:srgbClr val="FFC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3EE623-FF65-4B50-A314-BC8F5F1F7FED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82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F26158-4C09-4049-987C-9A709BCB42B6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6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EFCB04-3E49-4C32-A1B8-82C40820A82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4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65F4499-075E-466C-B757-BD7AA7998CED}" type="datetimeFigureOut">
              <a:rPr lang="ru-RU" smtClean="0"/>
              <a:t>25.12.2016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977CE8A-AB48-4556-A001-0315D184B30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65F4499-075E-466C-B757-BD7AA7998C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977CE8A-AB48-4556-A001-0315D184B30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75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jpeg"/><Relationship Id="rId5" Type="http://schemas.openxmlformats.org/officeDocument/2006/relationships/image" Target="../media/image21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.jpe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jpeg"/><Relationship Id="rId5" Type="http://schemas.openxmlformats.org/officeDocument/2006/relationships/image" Target="../media/image28.gif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5.gif"/><Relationship Id="rId12" Type="http://schemas.openxmlformats.org/officeDocument/2006/relationships/image" Target="../media/image2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gif"/><Relationship Id="rId11" Type="http://schemas.openxmlformats.org/officeDocument/2006/relationships/image" Target="../media/image19.gif"/><Relationship Id="rId5" Type="http://schemas.openxmlformats.org/officeDocument/2006/relationships/image" Target="../media/image13.gif"/><Relationship Id="rId10" Type="http://schemas.openxmlformats.org/officeDocument/2006/relationships/image" Target="../media/image18.gif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48681"/>
            <a:ext cx="7772400" cy="2016224"/>
          </a:xfrm>
        </p:spPr>
        <p:txBody>
          <a:bodyPr/>
          <a:lstStyle/>
          <a:p>
            <a:pPr eaLnBrk="1" hangingPunct="1"/>
            <a:r>
              <a:rPr lang="ru-RU" sz="4800" dirty="0" smtClean="0">
                <a:solidFill>
                  <a:srgbClr val="7030A0"/>
                </a:solidFill>
                <a:latin typeface="Arial Black" pitchFamily="34" charset="0"/>
              </a:rPr>
              <a:t>МАТЕМАТИКА</a:t>
            </a:r>
            <a:br>
              <a:rPr lang="ru-RU" sz="4800" dirty="0" smtClean="0">
                <a:solidFill>
                  <a:srgbClr val="7030A0"/>
                </a:solidFill>
                <a:latin typeface="Arial Black" pitchFamily="34" charset="0"/>
              </a:rPr>
            </a:br>
            <a:r>
              <a:rPr lang="ru-RU" sz="4800" dirty="0" smtClean="0">
                <a:solidFill>
                  <a:srgbClr val="7030A0"/>
                </a:solidFill>
                <a:latin typeface="Arial Black" pitchFamily="34" charset="0"/>
              </a:rPr>
              <a:t>1 класс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624" y="2564904"/>
            <a:ext cx="5200650" cy="2520280"/>
          </a:xfrm>
        </p:spPr>
        <p:txBody>
          <a:bodyPr/>
          <a:lstStyle/>
          <a:p>
            <a:pPr eaLnBrk="1" hangingPunct="1"/>
            <a:r>
              <a:rPr lang="ru-RU" sz="5400" dirty="0" smtClean="0">
                <a:solidFill>
                  <a:srgbClr val="00B050"/>
                </a:solidFill>
                <a:latin typeface="Arial Black" pitchFamily="34" charset="0"/>
              </a:rPr>
              <a:t>Думай, отгадывай </a:t>
            </a:r>
          </a:p>
          <a:p>
            <a:pPr eaLnBrk="1" hangingPunct="1"/>
            <a:r>
              <a:rPr lang="ru-RU" sz="5400" dirty="0" smtClean="0">
                <a:solidFill>
                  <a:srgbClr val="00B050"/>
                </a:solidFill>
                <a:latin typeface="Arial Black" pitchFamily="34" charset="0"/>
              </a:rPr>
              <a:t>и решай.</a:t>
            </a:r>
          </a:p>
        </p:txBody>
      </p:sp>
      <p:sp>
        <p:nvSpPr>
          <p:cNvPr id="2052" name="Прямоугольник 3"/>
          <p:cNvSpPr>
            <a:spLocks noChangeArrowheads="1"/>
          </p:cNvSpPr>
          <p:nvPr/>
        </p:nvSpPr>
        <p:spPr bwMode="auto">
          <a:xfrm>
            <a:off x="1500188" y="5357813"/>
            <a:ext cx="53578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 err="1" smtClean="0">
                <a:solidFill>
                  <a:srgbClr val="000000"/>
                </a:solidFill>
                <a:latin typeface="Calibri" pitchFamily="34" charset="0"/>
              </a:rPr>
              <a:t>Жигарина</a:t>
            </a:r>
            <a:r>
              <a:rPr lang="ru-RU" i="1" dirty="0" smtClean="0">
                <a:solidFill>
                  <a:srgbClr val="000000"/>
                </a:solidFill>
                <a:latin typeface="Calibri" pitchFamily="34" charset="0"/>
              </a:rPr>
              <a:t> Ольга Николаевна,</a:t>
            </a:r>
            <a:br>
              <a:rPr lang="ru-RU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i="1" dirty="0" smtClean="0">
                <a:solidFill>
                  <a:srgbClr val="000000"/>
                </a:solidFill>
                <a:latin typeface="Calibri" pitchFamily="34" charset="0"/>
              </a:rPr>
              <a:t>учитель начальных классов</a:t>
            </a:r>
            <a:br>
              <a:rPr lang="ru-RU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i="1" dirty="0" smtClean="0">
                <a:solidFill>
                  <a:srgbClr val="000000"/>
                </a:solidFill>
                <a:latin typeface="Calibri" pitchFamily="34" charset="0"/>
              </a:rPr>
              <a:t>КОУ «</a:t>
            </a:r>
            <a:r>
              <a:rPr lang="ru-RU" i="1" dirty="0" err="1" smtClean="0">
                <a:solidFill>
                  <a:srgbClr val="000000"/>
                </a:solidFill>
                <a:latin typeface="Calibri" pitchFamily="34" charset="0"/>
              </a:rPr>
              <a:t>Радужнинская</a:t>
            </a:r>
            <a:r>
              <a:rPr lang="ru-RU" i="1" dirty="0" smtClean="0">
                <a:solidFill>
                  <a:srgbClr val="000000"/>
                </a:solidFill>
                <a:latin typeface="Calibri" pitchFamily="34" charset="0"/>
              </a:rPr>
              <a:t> школа для обучающихся с ограниченными возможностями здоровья»</a:t>
            </a:r>
            <a:endParaRPr lang="ru-RU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10911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2160239"/>
          </a:xfrm>
        </p:spPr>
        <p:txBody>
          <a:bodyPr/>
          <a:lstStyle/>
          <a:p>
            <a:r>
              <a:rPr lang="ru-RU" dirty="0" smtClean="0"/>
              <a:t>Что обозначает число?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73016"/>
            <a:ext cx="251777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ьная выноска 5"/>
          <p:cNvSpPr/>
          <p:nvPr/>
        </p:nvSpPr>
        <p:spPr>
          <a:xfrm rot="19889267">
            <a:off x="2987824" y="2780928"/>
            <a:ext cx="1152128" cy="86409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?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2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/>
          <a:lstStyle/>
          <a:p>
            <a:r>
              <a:rPr lang="ru-RU" dirty="0"/>
              <a:t>Число предметов</a:t>
            </a:r>
          </a:p>
        </p:txBody>
      </p:sp>
      <p:sp>
        <p:nvSpPr>
          <p:cNvPr id="4" name="Блок-схема: узел 3"/>
          <p:cNvSpPr/>
          <p:nvPr/>
        </p:nvSpPr>
        <p:spPr>
          <a:xfrm>
            <a:off x="1283196" y="4299535"/>
            <a:ext cx="457200" cy="457200"/>
          </a:xfrm>
          <a:prstGeom prst="flowChartConnector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4"/>
          <p:cNvSpPr/>
          <p:nvPr/>
        </p:nvSpPr>
        <p:spPr>
          <a:xfrm>
            <a:off x="7203866" y="4299535"/>
            <a:ext cx="457200" cy="457200"/>
          </a:xfrm>
          <a:prstGeom prst="flowChartConnector">
            <a:avLst/>
          </a:prstGeom>
          <a:solidFill>
            <a:srgbClr val="53542A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узел 5"/>
          <p:cNvSpPr/>
          <p:nvPr/>
        </p:nvSpPr>
        <p:spPr>
          <a:xfrm>
            <a:off x="6677392" y="4300746"/>
            <a:ext cx="457200" cy="457200"/>
          </a:xfrm>
          <a:prstGeom prst="flowChartConnector">
            <a:avLst/>
          </a:prstGeom>
          <a:solidFill>
            <a:srgbClr val="53542A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6176708" y="4299535"/>
            <a:ext cx="457200" cy="457200"/>
          </a:xfrm>
          <a:prstGeom prst="flowChartConnector">
            <a:avLst/>
          </a:prstGeom>
          <a:solidFill>
            <a:srgbClr val="53542A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4166165" y="4300746"/>
            <a:ext cx="457200" cy="457200"/>
          </a:xfrm>
          <a:prstGeom prst="flowChartConnector">
            <a:avLst/>
          </a:prstGeom>
          <a:solidFill>
            <a:srgbClr val="E2A2D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3647943" y="4300746"/>
            <a:ext cx="457200" cy="457200"/>
          </a:xfrm>
          <a:prstGeom prst="flowChartConnector">
            <a:avLst/>
          </a:prstGeom>
          <a:solidFill>
            <a:srgbClr val="E2A2D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Users\Olga\Pictures\Картинки для презентации\0_6c1ad_d26c914e_XL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785" y="1916832"/>
            <a:ext cx="1572356" cy="137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Olga\Pictures\Картинки для презентации\12119467-sn--n----n----------nzn-n-n--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" y="1787331"/>
            <a:ext cx="1548036" cy="153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Olga\Pictures\Картинки для презентации\i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102" y="1787331"/>
            <a:ext cx="1380688" cy="169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Olga\Pictures\54374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0" y="268969"/>
            <a:ext cx="1667927" cy="135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ШКОЛА\МОЙ открытый урок ДУМАЙ, ОТГАДЫВАЙ И РЕШАЙ\Картинки для презентации\о школе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01484"/>
            <a:ext cx="1152128" cy="11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82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564949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Хитрая плутовка, 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Рыжая головка, 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Хвост пушистый –краса!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А зовут её…                         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                       </a:t>
            </a:r>
            <a:r>
              <a:rPr lang="ru-RU" sz="3600" b="1" dirty="0">
                <a:solidFill>
                  <a:srgbClr val="FF0000"/>
                </a:solidFill>
              </a:rPr>
              <a:t>Лиса</a:t>
            </a:r>
            <a:endParaRPr lang="ru-RU" sz="3600" b="1" dirty="0" smtClean="0"/>
          </a:p>
          <a:p>
            <a:pPr marL="0" indent="0">
              <a:buNone/>
            </a:pPr>
            <a:endParaRPr lang="ru-RU" sz="3600" b="1" dirty="0" smtClean="0">
              <a:solidFill>
                <a:srgbClr val="FF0000"/>
              </a:solidFill>
            </a:endParaRPr>
          </a:p>
          <a:p>
            <a:endParaRPr lang="ru-RU" sz="3600" b="1" dirty="0"/>
          </a:p>
        </p:txBody>
      </p:sp>
      <p:pic>
        <p:nvPicPr>
          <p:cNvPr id="19458" name="Picture 2" descr="D:\ШКОЛА\МОЙ открытый урок ДУМАЙ, ОТГАДЫВАЙ И РЕШАЙ\Картинки для презентации\sdnemrozhdenija-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80884"/>
            <a:ext cx="3076575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D:\ШКОЛА\МОЙ открытый урок ДУМАЙ, ОТГАДЫВАЙ И РЕШАЙ\Картинки для презентации\i (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6826">
            <a:off x="6732240" y="1052736"/>
            <a:ext cx="13716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ШКОЛА\МОЙ открытый урок ДУМАЙ, ОТГАДЫВАЙ И РЕШАЙ\Картинки для презентации\о школе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3502"/>
            <a:ext cx="1152128" cy="11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03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32656" y="274638"/>
            <a:ext cx="10019456" cy="114300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Чем обозначаются числа?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 descr="D:\ШКОЛА\МОЙ открытый урок ДУМАЙ, ОТГАДЫВАЙ И РЕШАЙ\Картинки для презентации\sdnemrozhdenija-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80884"/>
            <a:ext cx="3076575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ШКОЛА\МОЙ открытый урок ДУМАЙ, ОТГАДЫВАЙ И РЕШАЙ\Картинки для презентации\i 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3167">
            <a:off x="6699017" y="1141355"/>
            <a:ext cx="13716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ьная выноска 4"/>
          <p:cNvSpPr/>
          <p:nvPr/>
        </p:nvSpPr>
        <p:spPr>
          <a:xfrm>
            <a:off x="5405148" y="1980884"/>
            <a:ext cx="1152128" cy="864097"/>
          </a:xfrm>
          <a:prstGeom prst="wedgeEllipseCallout">
            <a:avLst>
              <a:gd name="adj1" fmla="val 32823"/>
              <a:gd name="adj2" fmla="val 65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?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D:\ШКОЛА\МОЙ открытый урок ДУМАЙ, ОТГАДЫВАЙ И РЕШАЙ\Картинки для презентации\о школ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3502"/>
            <a:ext cx="1152128" cy="11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ьная выноска 6"/>
          <p:cNvSpPr/>
          <p:nvPr/>
        </p:nvSpPr>
        <p:spPr>
          <a:xfrm>
            <a:off x="5398177" y="1980884"/>
            <a:ext cx="1152128" cy="864097"/>
          </a:xfrm>
          <a:prstGeom prst="wedgeEllipseCallout">
            <a:avLst>
              <a:gd name="adj1" fmla="val 32823"/>
              <a:gd name="adj2" fmla="val 65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?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42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308839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Кто пугливей всех зверей?</a:t>
            </a:r>
          </a:p>
          <a:p>
            <a:pPr marL="0" indent="0">
              <a:buNone/>
            </a:pPr>
            <a:r>
              <a:rPr lang="ru-RU" sz="2800" dirty="0"/>
              <a:t>Уши у кого -длинней?</a:t>
            </a:r>
          </a:p>
          <a:p>
            <a:pPr marL="0" indent="0">
              <a:buNone/>
            </a:pPr>
            <a:r>
              <a:rPr lang="ru-RU" sz="2800" dirty="0"/>
              <a:t>В огороде ест морковку,</a:t>
            </a:r>
          </a:p>
          <a:p>
            <a:pPr marL="0" indent="0">
              <a:buNone/>
            </a:pPr>
            <a:r>
              <a:rPr lang="ru-RU" sz="2800" dirty="0" smtClean="0"/>
              <a:t>И </a:t>
            </a:r>
            <a:r>
              <a:rPr lang="ru-RU" sz="2800" dirty="0"/>
              <a:t>капустную листву,</a:t>
            </a:r>
          </a:p>
          <a:p>
            <a:pPr marL="0" indent="0">
              <a:buNone/>
            </a:pPr>
            <a:r>
              <a:rPr lang="ru-RU" sz="2800" dirty="0" smtClean="0"/>
              <a:t>Удирать </a:t>
            </a:r>
            <a:r>
              <a:rPr lang="ru-RU" sz="2800" dirty="0"/>
              <a:t>умеет ловко,</a:t>
            </a:r>
          </a:p>
          <a:p>
            <a:pPr marL="0" indent="0">
              <a:buNone/>
            </a:pPr>
            <a:r>
              <a:rPr lang="ru-RU" sz="2800" dirty="0"/>
              <a:t>Если встретит вдруг лису...</a:t>
            </a:r>
          </a:p>
          <a:p>
            <a:pPr marL="0" indent="0">
              <a:buNone/>
            </a:pPr>
            <a:r>
              <a:rPr lang="ru-RU" sz="2800" dirty="0"/>
              <a:t>Сильно глазками косит,</a:t>
            </a:r>
          </a:p>
          <a:p>
            <a:pPr marL="0" indent="0">
              <a:buNone/>
            </a:pPr>
            <a:r>
              <a:rPr lang="ru-RU" sz="2800" dirty="0"/>
              <a:t>всех боится и дрожит... </a:t>
            </a:r>
          </a:p>
          <a:p>
            <a:pPr marL="0" indent="0">
              <a:buNone/>
            </a:pPr>
            <a:r>
              <a:rPr lang="ru-RU" dirty="0" smtClean="0"/>
              <a:t>                                  </a:t>
            </a:r>
            <a:r>
              <a:rPr lang="ru-RU" dirty="0" smtClean="0">
                <a:solidFill>
                  <a:srgbClr val="C00000"/>
                </a:solidFill>
              </a:rPr>
              <a:t>Заяц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Picture 2" descr="D:\ШКОЛА\МОЙ открытый урок ДУМАЙ, ОТГАДЫВАЙ И РЕШАЙ\Картинки для презентации\о школ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3502"/>
            <a:ext cx="1152128" cy="11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D:\ШКОЛА\МОЙ открытый урок ДУМАЙ, ОТГАДЫВАЙ И РЕШАЙ\Картинки для презентации\724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72816"/>
            <a:ext cx="2220812" cy="377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29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/>
          <a:lstStyle/>
          <a:p>
            <a:r>
              <a:rPr lang="ru-RU" dirty="0" smtClean="0"/>
              <a:t>    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Каково место каждого числа 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в числовом ряду?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 descr="D:\ШКОЛА\МОЙ открытый урок ДУМАЙ, ОТГАДЫВАЙ И РЕШАЙ\Картинки для презентации\i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3167">
            <a:off x="7471613" y="1831668"/>
            <a:ext cx="13716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ШКОЛА\МОЙ открытый урок ДУМАЙ, ОТГАДЫВАЙ И РЕШАЙ\Картинки для презентации\о школ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" y="5713502"/>
            <a:ext cx="1152128" cy="11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ьная выноска 6"/>
          <p:cNvSpPr/>
          <p:nvPr/>
        </p:nvSpPr>
        <p:spPr>
          <a:xfrm rot="20864626">
            <a:off x="2200032" y="2440999"/>
            <a:ext cx="1152128" cy="864097"/>
          </a:xfrm>
          <a:prstGeom prst="wedgeEllipseCallout">
            <a:avLst>
              <a:gd name="adj1" fmla="val 32823"/>
              <a:gd name="adj2" fmla="val 65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</a:rPr>
              <a:t>?</a:t>
            </a:r>
            <a:endParaRPr lang="ru-RU" sz="2400" b="1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747" y="2844981"/>
            <a:ext cx="2219325" cy="377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81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Olga\Pictures\Картинки для презентации\44252529_1243240152_multpictnarodru211_sm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64904"/>
            <a:ext cx="2066881" cy="356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D:\ШКОЛА\МОЙ открытый урок ДУМАЙ, ОТГАДЫВАЙ И РЕШАЙ\Картинки для презентации\i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81248"/>
            <a:ext cx="9715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D:\ШКОЛА\МОЙ открытый урок ДУМАЙ, ОТГАДЫВАЙ И РЕШАЙ\Картинки для презентации\i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538" y="3212976"/>
            <a:ext cx="9715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D:\ШКОЛА\МОЙ открытый урок ДУМАЙ, ОТГАДЫВАЙ И РЕШАЙ\Картинки для презентации\i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70203"/>
            <a:ext cx="720080" cy="105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ШКОЛА\МОЙ открытый урок ДУМАЙ, ОТГАДЫВАЙ И РЕШАЙ\Картинки для презентации\о школ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" y="5713502"/>
            <a:ext cx="1152128" cy="11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395536" y="476672"/>
            <a:ext cx="8136904" cy="2880320"/>
          </a:xfrm>
        </p:spPr>
        <p:txBody>
          <a:bodyPr>
            <a:normAutofit fontScale="32500" lnSpcReduction="20000"/>
          </a:bodyPr>
          <a:lstStyle/>
          <a:p>
            <a:pPr marL="45720" indent="0">
              <a:buNone/>
            </a:pPr>
            <a:r>
              <a:rPr lang="ru-RU" sz="7000" dirty="0" smtClean="0"/>
              <a:t>В красной шапочке она </a:t>
            </a:r>
          </a:p>
          <a:p>
            <a:pPr marL="45720" indent="0">
              <a:buNone/>
            </a:pPr>
            <a:r>
              <a:rPr lang="ru-RU" sz="7000" dirty="0"/>
              <a:t>П</a:t>
            </a:r>
            <a:r>
              <a:rPr lang="ru-RU" sz="7000" dirty="0" smtClean="0"/>
              <a:t>утешествует одна. </a:t>
            </a:r>
          </a:p>
          <a:p>
            <a:pPr marL="45720" indent="0">
              <a:buNone/>
            </a:pPr>
            <a:r>
              <a:rPr lang="ru-RU" sz="7000" dirty="0" smtClean="0"/>
              <a:t>Любит бабушку свою, </a:t>
            </a:r>
          </a:p>
          <a:p>
            <a:pPr marL="45720" indent="0">
              <a:buNone/>
            </a:pPr>
            <a:r>
              <a:rPr lang="ru-RU" sz="7000" dirty="0"/>
              <a:t>Н</a:t>
            </a:r>
            <a:r>
              <a:rPr lang="ru-RU" sz="7000" dirty="0" smtClean="0"/>
              <a:t>е боится быть в лесу.</a:t>
            </a:r>
          </a:p>
          <a:p>
            <a:pPr marL="45720" indent="0">
              <a:buNone/>
            </a:pPr>
            <a:r>
              <a:rPr lang="ru-RU" sz="7000" dirty="0" smtClean="0"/>
              <a:t>Но не много непослушна, </a:t>
            </a:r>
          </a:p>
          <a:p>
            <a:pPr marL="45720" indent="0">
              <a:buNone/>
            </a:pPr>
            <a:r>
              <a:rPr lang="ru-RU" sz="7000" dirty="0"/>
              <a:t>Е</a:t>
            </a:r>
            <a:r>
              <a:rPr lang="ru-RU" sz="7000" dirty="0" smtClean="0"/>
              <a:t>ё волк едва не скушал.</a:t>
            </a:r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r>
              <a:rPr lang="ru-RU" sz="7400" dirty="0" smtClean="0">
                <a:solidFill>
                  <a:srgbClr val="C00000"/>
                </a:solidFill>
              </a:rPr>
              <a:t>                     Красная Шапочка</a:t>
            </a:r>
          </a:p>
        </p:txBody>
      </p:sp>
    </p:spTree>
    <p:extLst>
      <p:ext uri="{BB962C8B-B14F-4D97-AF65-F5344CB8AC3E}">
        <p14:creationId xmlns:p14="http://schemas.microsoft.com/office/powerpoint/2010/main" val="108051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9614" y="1412223"/>
            <a:ext cx="1714512" cy="16430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3316705" y="477281"/>
            <a:ext cx="2500330" cy="928694"/>
          </a:xfrm>
          <a:prstGeom prst="triangl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4" name="Равнобедренный треугольник 13"/>
          <p:cNvSpPr/>
          <p:nvPr/>
        </p:nvSpPr>
        <p:spPr>
          <a:xfrm>
            <a:off x="5857884" y="600599"/>
            <a:ext cx="2571768" cy="857256"/>
          </a:xfrm>
          <a:prstGeom prst="triangl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prstClr val="white"/>
                </a:solidFill>
              </a:rPr>
              <a:t>3</a:t>
            </a:r>
            <a:endParaRPr lang="ru-RU" sz="3600" b="1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4297174" y="600599"/>
            <a:ext cx="285752" cy="28575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7032430" y="680210"/>
            <a:ext cx="285752" cy="28575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746" y="1696836"/>
            <a:ext cx="554037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013" y="1696835"/>
            <a:ext cx="554037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6286512" y="1446503"/>
            <a:ext cx="1714512" cy="16430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1783655"/>
            <a:ext cx="554037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85" y="1783655"/>
            <a:ext cx="554037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 descr="C:\Users\Olga\Pictures\Картинки для презентации\44252529_1243240152_multpictnarodru211_sma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05975"/>
            <a:ext cx="2066881" cy="356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вальная выноска 21"/>
          <p:cNvSpPr/>
          <p:nvPr/>
        </p:nvSpPr>
        <p:spPr>
          <a:xfrm rot="18604659">
            <a:off x="880988" y="509579"/>
            <a:ext cx="1152128" cy="864097"/>
          </a:xfrm>
          <a:prstGeom prst="wedgeEllipseCallout">
            <a:avLst/>
          </a:prstGeom>
          <a:solidFill>
            <a:srgbClr val="31B6FD"/>
          </a:solidFill>
          <a:ln w="25400" cap="flat" cmpd="sng" algn="ctr">
            <a:solidFill>
              <a:srgbClr val="31B6F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Picture 2" descr="D:\ШКОЛА\МОЙ открытый урок ДУМАЙ, ОТГАДЫВАЙ И РЕШАЙ\Картинки для презентации\о школе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" y="5713502"/>
            <a:ext cx="1152128" cy="11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9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9614" y="1412223"/>
            <a:ext cx="1714512" cy="16430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3316705" y="516826"/>
            <a:ext cx="2500330" cy="928694"/>
          </a:xfrm>
          <a:prstGeom prst="triangl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4" name="Равнобедренный треугольник 13"/>
          <p:cNvSpPr/>
          <p:nvPr/>
        </p:nvSpPr>
        <p:spPr>
          <a:xfrm>
            <a:off x="5857884" y="600599"/>
            <a:ext cx="2571768" cy="857256"/>
          </a:xfrm>
          <a:prstGeom prst="triangl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prstClr val="white"/>
                </a:solidFill>
              </a:rPr>
              <a:t>3</a:t>
            </a:r>
            <a:endParaRPr lang="ru-RU" sz="3600" b="1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4440050" y="587688"/>
            <a:ext cx="285752" cy="28575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7032430" y="680210"/>
            <a:ext cx="285752" cy="28575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746" y="1696836"/>
            <a:ext cx="554037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013" y="1696835"/>
            <a:ext cx="554037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6286512" y="1446503"/>
            <a:ext cx="1714512" cy="16430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1783655"/>
            <a:ext cx="554037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85" y="1783655"/>
            <a:ext cx="554037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79327" y="177901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</a:rPr>
              <a:t>1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1897" y="1753812"/>
            <a:ext cx="36740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</a:rPr>
              <a:t>1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7962" y="191598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</a:rPr>
              <a:t>2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55956" y="192765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</a:rPr>
              <a:t>1</a:t>
            </a:r>
            <a:endParaRPr lang="ru-RU" sz="2800" b="1" dirty="0">
              <a:solidFill>
                <a:prstClr val="black"/>
              </a:solidFill>
            </a:endParaRPr>
          </a:p>
        </p:txBody>
      </p:sp>
      <p:pic>
        <p:nvPicPr>
          <p:cNvPr id="42" name="Picture 2" descr="C:\Users\Olga\Pictures\Картинки для презентации\44252529_1243240152_multpictnarodru211_sma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53812"/>
            <a:ext cx="2066881" cy="356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Овал 39"/>
          <p:cNvSpPr/>
          <p:nvPr/>
        </p:nvSpPr>
        <p:spPr>
          <a:xfrm>
            <a:off x="3886013" y="3789040"/>
            <a:ext cx="554037" cy="57606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4566870" y="3783509"/>
            <a:ext cx="554037" cy="576064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6391333" y="3789040"/>
            <a:ext cx="554037" cy="57606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6985623" y="3789040"/>
            <a:ext cx="554037" cy="57606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7840681" y="3812721"/>
            <a:ext cx="554037" cy="576064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Picture 2" descr="D:\ШКОЛА\МОЙ открытый урок ДУМАЙ, ОТГАДЫВАЙ И РЕШАЙ\Картинки для презентации\о школе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" y="5713502"/>
            <a:ext cx="1152128" cy="11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36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21" grpId="0"/>
      <p:bldP spid="40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У кого большая шляпа? </a:t>
            </a:r>
          </a:p>
          <a:p>
            <a:pPr marL="0" indent="0">
              <a:buNone/>
            </a:pPr>
            <a:r>
              <a:rPr lang="ru-RU" dirty="0" smtClean="0"/>
              <a:t>Кто бездельник и растяпа?</a:t>
            </a:r>
          </a:p>
          <a:p>
            <a:pPr marL="0" indent="0">
              <a:buNone/>
            </a:pPr>
            <a:r>
              <a:rPr lang="ru-RU" dirty="0" smtClean="0"/>
              <a:t>Кто хвастун, болтун, зазнайка?</a:t>
            </a:r>
          </a:p>
          <a:p>
            <a:pPr marL="0" indent="0">
              <a:buNone/>
            </a:pPr>
            <a:r>
              <a:rPr lang="ru-RU" dirty="0" smtClean="0"/>
              <a:t>Знают все, малыш…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</a:t>
            </a:r>
            <a:r>
              <a:rPr lang="ru-RU" dirty="0" smtClean="0">
                <a:solidFill>
                  <a:srgbClr val="C00000"/>
                </a:solidFill>
              </a:rPr>
              <a:t>Незнайка</a:t>
            </a:r>
            <a:endParaRPr lang="ru-RU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Picture 2" descr="C:\Users\Olga\Pictures\Картинки для презентации\i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56992"/>
            <a:ext cx="2376264" cy="281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ШКОЛА\МОЙ открытый урок ДУМАЙ, ОТГАДЫВАЙ И РЕШАЙ\Картинки для презентации\о школ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8" y="5713502"/>
            <a:ext cx="1152128" cy="11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92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ШКОЛА\МОЙ открытый урок ДУМАЙ, ОТГАДЫВАЙ И РЕШАЙ\Картинки для презентации\Солнце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429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4296" y="273050"/>
            <a:ext cx="6022504" cy="5853113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Встало солнышко давно,</a:t>
            </a:r>
          </a:p>
          <a:p>
            <a:pPr marL="0" indent="0">
              <a:buNone/>
            </a:pPr>
            <a:endParaRPr lang="ru-RU" sz="40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Заглянуло к нам в окно,</a:t>
            </a:r>
          </a:p>
          <a:p>
            <a:pPr marL="0" indent="0">
              <a:buNone/>
            </a:pPr>
            <a:endParaRPr lang="ru-RU" sz="40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На урок торопит нас –</a:t>
            </a:r>
          </a:p>
          <a:p>
            <a:pPr marL="0" indent="0">
              <a:buNone/>
            </a:pPr>
            <a:endParaRPr lang="ru-RU" sz="40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Математика сейчас.</a:t>
            </a:r>
          </a:p>
          <a:p>
            <a:endParaRPr lang="ru-RU" sz="4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412776"/>
            <a:ext cx="3008313" cy="469106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334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D:\ШКОЛА\МОЙ открытый урок ДУМАЙ, ОТГАДЫВАЙ И РЕШАЙ\Картинки для презентации\о школ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3502"/>
            <a:ext cx="1152128" cy="11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699792" y="0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600" b="1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Пальчиковая гимнастика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36" y="1700808"/>
            <a:ext cx="4615072" cy="38651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2527202"/>
            <a:ext cx="4249280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85800" y="1143000"/>
            <a:ext cx="4724400" cy="4724400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 flipV="1">
            <a:off x="2971800" y="1143000"/>
            <a:ext cx="2438400" cy="21336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 flipH="1">
            <a:off x="2895600" y="1143000"/>
            <a:ext cx="2514600" cy="47244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2895600" y="32004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2819400" y="57150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5334000" y="10668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1466">
            <a:off x="2187575" y="2003425"/>
            <a:ext cx="3873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" r="2000" b="3455"/>
          <a:stretch>
            <a:fillRect/>
          </a:stretch>
        </p:blipFill>
        <p:spPr bwMode="auto">
          <a:xfrm rot="3825410">
            <a:off x="5394218" y="1937132"/>
            <a:ext cx="3712793" cy="272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53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5578E-6 L 0.26458 -0.3168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-158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458 -0.31683 L -0.01042 0.38252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50" y="34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685800" y="1295400"/>
            <a:ext cx="4724400" cy="4724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5368" name="Arc 8"/>
          <p:cNvSpPr>
            <a:spLocks/>
          </p:cNvSpPr>
          <p:nvPr/>
        </p:nvSpPr>
        <p:spPr bwMode="auto">
          <a:xfrm rot="901265">
            <a:off x="3159125" y="1304925"/>
            <a:ext cx="2324100" cy="1433513"/>
          </a:xfrm>
          <a:custGeom>
            <a:avLst/>
            <a:gdLst>
              <a:gd name="G0" fmla="+- 21455 0 0"/>
              <a:gd name="G1" fmla="+- 21600 0 0"/>
              <a:gd name="G2" fmla="+- 21600 0 0"/>
              <a:gd name="T0" fmla="*/ 0 w 43055"/>
              <a:gd name="T1" fmla="*/ 19104 h 27179"/>
              <a:gd name="T2" fmla="*/ 42322 w 43055"/>
              <a:gd name="T3" fmla="*/ 27179 h 27179"/>
              <a:gd name="T4" fmla="*/ 21455 w 43055"/>
              <a:gd name="T5" fmla="*/ 21600 h 2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055" h="27179" fill="none" extrusionOk="0">
                <a:moveTo>
                  <a:pt x="-1" y="19103"/>
                </a:moveTo>
                <a:cubicBezTo>
                  <a:pt x="1266" y="8213"/>
                  <a:pt x="10491" y="-1"/>
                  <a:pt x="21455" y="0"/>
                </a:cubicBezTo>
                <a:cubicBezTo>
                  <a:pt x="33384" y="0"/>
                  <a:pt x="43055" y="9670"/>
                  <a:pt x="43055" y="21600"/>
                </a:cubicBezTo>
                <a:cubicBezTo>
                  <a:pt x="43055" y="23483"/>
                  <a:pt x="42808" y="25359"/>
                  <a:pt x="42322" y="27179"/>
                </a:cubicBezTo>
              </a:path>
              <a:path w="43055" h="27179" stroke="0" extrusionOk="0">
                <a:moveTo>
                  <a:pt x="-1" y="19103"/>
                </a:moveTo>
                <a:cubicBezTo>
                  <a:pt x="1266" y="8213"/>
                  <a:pt x="10491" y="-1"/>
                  <a:pt x="21455" y="0"/>
                </a:cubicBezTo>
                <a:cubicBezTo>
                  <a:pt x="33384" y="0"/>
                  <a:pt x="43055" y="9670"/>
                  <a:pt x="43055" y="21600"/>
                </a:cubicBezTo>
                <a:cubicBezTo>
                  <a:pt x="43055" y="23483"/>
                  <a:pt x="42808" y="25359"/>
                  <a:pt x="42322" y="27179"/>
                </a:cubicBezTo>
                <a:lnTo>
                  <a:pt x="21455" y="21600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5370" name="Oval 10"/>
          <p:cNvSpPr>
            <a:spLocks noChangeArrowheads="1"/>
          </p:cNvSpPr>
          <p:nvPr/>
        </p:nvSpPr>
        <p:spPr bwMode="auto">
          <a:xfrm>
            <a:off x="3048000" y="19812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H="1">
            <a:off x="2743200" y="2971800"/>
            <a:ext cx="2514600" cy="30480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5372" name="Freeform 12"/>
          <p:cNvSpPr>
            <a:spLocks/>
          </p:cNvSpPr>
          <p:nvPr/>
        </p:nvSpPr>
        <p:spPr bwMode="auto">
          <a:xfrm>
            <a:off x="2743200" y="5562600"/>
            <a:ext cx="2667000" cy="469900"/>
          </a:xfrm>
          <a:custGeom>
            <a:avLst/>
            <a:gdLst>
              <a:gd name="T0" fmla="*/ 0 w 1680"/>
              <a:gd name="T1" fmla="*/ 240 h 248"/>
              <a:gd name="T2" fmla="*/ 720 w 1680"/>
              <a:gd name="T3" fmla="*/ 48 h 248"/>
              <a:gd name="T4" fmla="*/ 1248 w 1680"/>
              <a:gd name="T5" fmla="*/ 240 h 248"/>
              <a:gd name="T6" fmla="*/ 1680 w 1680"/>
              <a:gd name="T7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80" h="248">
                <a:moveTo>
                  <a:pt x="0" y="240"/>
                </a:moveTo>
                <a:cubicBezTo>
                  <a:pt x="256" y="144"/>
                  <a:pt x="512" y="48"/>
                  <a:pt x="720" y="48"/>
                </a:cubicBezTo>
                <a:cubicBezTo>
                  <a:pt x="928" y="48"/>
                  <a:pt x="1088" y="248"/>
                  <a:pt x="1248" y="240"/>
                </a:cubicBezTo>
                <a:cubicBezTo>
                  <a:pt x="1408" y="232"/>
                  <a:pt x="1608" y="40"/>
                  <a:pt x="1680" y="0"/>
                </a:cubicBezTo>
              </a:path>
            </a:pathLst>
          </a:custGeom>
          <a:noFill/>
          <a:ln w="762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1466">
            <a:off x="2263775" y="708025"/>
            <a:ext cx="3873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27255" r="21600" b="18236"/>
          <a:stretch>
            <a:fillRect/>
          </a:stretch>
        </p:blipFill>
        <p:spPr bwMode="auto">
          <a:xfrm>
            <a:off x="6477000" y="1219200"/>
            <a:ext cx="2362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27255" r="21600" b="18236"/>
          <a:stretch>
            <a:fillRect/>
          </a:stretch>
        </p:blipFill>
        <p:spPr bwMode="auto">
          <a:xfrm>
            <a:off x="5638800" y="3581400"/>
            <a:ext cx="2362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Oval 3"/>
          <p:cNvSpPr>
            <a:spLocks noChangeArrowheads="1"/>
          </p:cNvSpPr>
          <p:nvPr/>
        </p:nvSpPr>
        <p:spPr bwMode="auto">
          <a:xfrm>
            <a:off x="2667000" y="58674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70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-0.00116 C 0.01319 -0.03215 0.02882 -0.06152 0.04583 -0.08025 C 0.06337 -0.09852 0.08212 -0.108 0.10191 -0.11355 C 0.12188 -0.11702 0.14722 -0.11702 0.16597 -0.11355 C 0.18507 -0.108 0.20208 -0.08881 0.21424 -0.08025 C 0.22622 -0.07077 0.23125 -0.07285 0.23819 -0.05782 C 0.24462 -0.04325 0.2526 -0.01758 0.25399 0.00856 C 0.25625 0.03469 0.2526 0.07169 0.24583 0.09783 C 0.23906 0.12327 0.2526 0.09598 0.21424 0.16466 C 0.175 0.23219 0.05399 0.43987 0.01406 0.50925 C -0.02622 0.57771 -0.02639 0.57007 -0.02622 0.57539 C -0.02483 0.58349 0.00434 0.55111 0.0217 0.54278 C 0.03889 0.53284 0.0592 0.52012 0.07813 0.52012 C 0.09688 0.52012 0.11788 0.53469 0.13403 0.54278 C 0.14965 0.54972 0.15799 0.56799 0.17378 0.56452 C 0.18976 0.56013 0.22049 0.52729 0.22969 0.52012 " pathEditMode="relative" rAng="0" ptsTypes="aaaaaaaaaaaaaaaA">
                                      <p:cBhvr>
                                        <p:cTn id="6" dur="5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234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09600" y="1066800"/>
            <a:ext cx="4724400" cy="4724400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Arc 12"/>
          <p:cNvSpPr>
            <a:spLocks/>
          </p:cNvSpPr>
          <p:nvPr/>
        </p:nvSpPr>
        <p:spPr bwMode="auto">
          <a:xfrm rot="876523" flipH="1">
            <a:off x="3276600" y="1066800"/>
            <a:ext cx="2055813" cy="209232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19695 w 42175"/>
              <a:gd name="T1" fmla="*/ 43116 h 43116"/>
              <a:gd name="T2" fmla="*/ 42175 w 42175"/>
              <a:gd name="T3" fmla="*/ 15025 h 43116"/>
              <a:gd name="T4" fmla="*/ 21600 w 42175"/>
              <a:gd name="T5" fmla="*/ 21600 h 43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175" h="43116" fill="none" extrusionOk="0">
                <a:moveTo>
                  <a:pt x="19695" y="43115"/>
                </a:moveTo>
                <a:cubicBezTo>
                  <a:pt x="8547" y="42128"/>
                  <a:pt x="0" y="3279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0996" y="-1"/>
                  <a:pt x="39314" y="6074"/>
                  <a:pt x="42174" y="15025"/>
                </a:cubicBezTo>
              </a:path>
              <a:path w="42175" h="43116" stroke="0" extrusionOk="0">
                <a:moveTo>
                  <a:pt x="19695" y="43115"/>
                </a:moveTo>
                <a:cubicBezTo>
                  <a:pt x="8547" y="42128"/>
                  <a:pt x="0" y="3279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0996" y="-1"/>
                  <a:pt x="39314" y="6074"/>
                  <a:pt x="42174" y="15025"/>
                </a:cubicBezTo>
                <a:lnTo>
                  <a:pt x="21600" y="21600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Arc 13"/>
          <p:cNvSpPr>
            <a:spLocks/>
          </p:cNvSpPr>
          <p:nvPr/>
        </p:nvSpPr>
        <p:spPr bwMode="auto">
          <a:xfrm>
            <a:off x="2895600" y="3200400"/>
            <a:ext cx="2438400" cy="2590800"/>
          </a:xfrm>
          <a:custGeom>
            <a:avLst/>
            <a:gdLst>
              <a:gd name="G0" fmla="+- 19611 0 0"/>
              <a:gd name="G1" fmla="+- 21600 0 0"/>
              <a:gd name="G2" fmla="+- 21600 0 0"/>
              <a:gd name="T0" fmla="*/ 19613 w 41211"/>
              <a:gd name="T1" fmla="*/ 0 h 43200"/>
              <a:gd name="T2" fmla="*/ 0 w 41211"/>
              <a:gd name="T3" fmla="*/ 30653 h 43200"/>
              <a:gd name="T4" fmla="*/ 19611 w 41211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211" h="43200" fill="none" extrusionOk="0">
                <a:moveTo>
                  <a:pt x="19612" y="0"/>
                </a:moveTo>
                <a:cubicBezTo>
                  <a:pt x="31541" y="1"/>
                  <a:pt x="41211" y="9671"/>
                  <a:pt x="41211" y="21600"/>
                </a:cubicBezTo>
                <a:cubicBezTo>
                  <a:pt x="41211" y="33529"/>
                  <a:pt x="31540" y="43200"/>
                  <a:pt x="19611" y="43200"/>
                </a:cubicBezTo>
                <a:cubicBezTo>
                  <a:pt x="11186" y="43200"/>
                  <a:pt x="3530" y="38301"/>
                  <a:pt x="-1" y="30653"/>
                </a:cubicBezTo>
              </a:path>
              <a:path w="41211" h="43200" stroke="0" extrusionOk="0">
                <a:moveTo>
                  <a:pt x="19612" y="0"/>
                </a:moveTo>
                <a:cubicBezTo>
                  <a:pt x="31541" y="1"/>
                  <a:pt x="41211" y="9671"/>
                  <a:pt x="41211" y="21600"/>
                </a:cubicBezTo>
                <a:cubicBezTo>
                  <a:pt x="41211" y="33529"/>
                  <a:pt x="31540" y="43200"/>
                  <a:pt x="19611" y="43200"/>
                </a:cubicBezTo>
                <a:cubicBezTo>
                  <a:pt x="11186" y="43200"/>
                  <a:pt x="3530" y="38301"/>
                  <a:pt x="-1" y="30653"/>
                </a:cubicBezTo>
                <a:lnTo>
                  <a:pt x="19611" y="21600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3276600" y="14478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1466">
            <a:off x="2492375" y="250825"/>
            <a:ext cx="3873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24"/>
          <p:cNvSpPr>
            <a:spLocks noChangeArrowheads="1"/>
          </p:cNvSpPr>
          <p:nvPr/>
        </p:nvSpPr>
        <p:spPr bwMode="auto">
          <a:xfrm>
            <a:off x="4038600" y="31242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919" y="221087"/>
            <a:ext cx="270510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919" y="2402745"/>
            <a:ext cx="270510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825" y="4653136"/>
            <a:ext cx="270510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43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-0.01133 C 0.01649 -0.02613 0.02882 -0.04093 0.04375 -0.05087 C 0.05868 -0.06082 0.07622 -0.0703 0.09444 -0.07146 C 0.11267 -0.07261 0.13681 -0.06914 0.15365 -0.05827 C 0.17049 -0.04741 0.18628 -0.02451 0.19583 -0.00578 C 0.20538 0.01296 0.20868 0.03331 0.21128 0.05435 C 0.21389 0.0754 0.2151 0.09968 0.21128 0.12003 C 0.20747 0.14038 0.19809 0.16097 0.18872 0.17623 C 0.17934 0.19149 0.16979 0.20236 0.15503 0.21185 C 0.14028 0.22133 0.1125 0.2278 0.1 0.23243 C 0.0875 0.23705 0.08056 0.23844 0.08038 0.24006 C 0.08021 0.24168 0.08924 0.23867 0.09861 0.24191 C 0.10799 0.24515 0.12188 0.24654 0.13663 0.25879 C 0.15139 0.27105 0.17517 0.29556 0.18733 0.31499 C 0.19948 0.33442 0.20521 0.3513 0.2099 0.37512 C 0.21458 0.39894 0.21771 0.43201 0.21563 0.45768 C 0.21354 0.48335 0.20538 0.50879 0.19722 0.52891 C 0.18906 0.54903 0.18351 0.56245 0.16632 0.57771 C 0.14913 0.59297 0.1191 0.61633 0.09444 0.62096 C 0.06979 0.62558 0.03767 0.61541 0.0184 0.60593 C -0.00087 0.59644 -0.0092 0.58118 -0.02101 0.56453 C -0.03281 0.54788 -0.04687 0.51619 -0.05208 0.50648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47" y="287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D:\ШКОЛА\МОЙ открытый урок ДУМАЙ, ОТГАДЫВАЙ И РЕШАЙ\Картинки для презентации\i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362" y="1692278"/>
            <a:ext cx="2448271" cy="25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ШКОЛА\МОЙ открытый урок ДУМАЙ, ОТГАДЫВАЙ И РЕШАЙ\Картинки для презентации\x_85ba2d1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298" y="1055236"/>
            <a:ext cx="2946323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D:\ШКОЛА\МОЙ открытый урок ДУМАЙ, ОТГАДЫВАЙ И РЕШАЙ\Картинки для презентации\x_85ba2d1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63" y="2185104"/>
            <a:ext cx="300088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ШКОЛА\МОЙ открытый урок ДУМАЙ, ОТГАДЫВАЙ И РЕШАЙ\Картинки для презентации\Photo 010 — копия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913" y="4759373"/>
            <a:ext cx="266700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:\ШКОЛА\МОЙ открытый урок ДУМАЙ, ОТГАДЫВАЙ И РЕШАЙ\Картинки для презентации\Photo 010 — копия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4165324"/>
            <a:ext cx="2160240" cy="168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ШКОЛА\МОЙ открытый урок ДУМАЙ, ОТГАДЫВАЙ И РЕШАЙ\Картинки для презентации\26dcad251bd83ef1c30c9d6ef83a67b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070" y="0"/>
            <a:ext cx="1718296" cy="126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D:\ШКОЛА\Картинки к уроку\Солнышк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7464"/>
            <a:ext cx="1196752" cy="119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1741252" y="207464"/>
            <a:ext cx="6014994" cy="1098656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ru-RU" kern="0" dirty="0"/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1741252" y="95356"/>
            <a:ext cx="5598843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kern="0" dirty="0" smtClean="0"/>
              <a:t>Назови и покажи число, изображённых предметов.</a:t>
            </a:r>
            <a:endParaRPr lang="ru-RU" sz="2800" kern="0" dirty="0"/>
          </a:p>
        </p:txBody>
      </p:sp>
    </p:spTree>
    <p:extLst>
      <p:ext uri="{BB962C8B-B14F-4D97-AF65-F5344CB8AC3E}">
        <p14:creationId xmlns:p14="http://schemas.microsoft.com/office/powerpoint/2010/main" val="180889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ьная выноска 1"/>
          <p:cNvSpPr/>
          <p:nvPr/>
        </p:nvSpPr>
        <p:spPr>
          <a:xfrm rot="20491893">
            <a:off x="1522335" y="1196752"/>
            <a:ext cx="1152128" cy="86409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?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" name="Овальная выноска 2"/>
          <p:cNvSpPr/>
          <p:nvPr/>
        </p:nvSpPr>
        <p:spPr>
          <a:xfrm rot="944133">
            <a:off x="2771800" y="1689071"/>
            <a:ext cx="1152128" cy="86409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?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" name="Овальная выноска 3"/>
          <p:cNvSpPr/>
          <p:nvPr/>
        </p:nvSpPr>
        <p:spPr>
          <a:xfrm rot="17949855">
            <a:off x="179512" y="1626883"/>
            <a:ext cx="1152128" cy="86409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?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Овальная выноска 4"/>
          <p:cNvSpPr/>
          <p:nvPr/>
        </p:nvSpPr>
        <p:spPr>
          <a:xfrm rot="2770038">
            <a:off x="3141715" y="3140968"/>
            <a:ext cx="1152128" cy="86409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?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Olga\Pictures\Картинки для презентации\i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37" y="2772510"/>
            <a:ext cx="1886093" cy="237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ЧИСЛО</a:t>
            </a:r>
            <a:endParaRPr lang="ru-RU" dirty="0"/>
          </a:p>
        </p:txBody>
      </p:sp>
      <p:sp>
        <p:nvSpPr>
          <p:cNvPr id="14" name="Объект 13"/>
          <p:cNvSpPr>
            <a:spLocks noGrp="1"/>
          </p:cNvSpPr>
          <p:nvPr>
            <p:ph sz="quarter" idx="4"/>
          </p:nvPr>
        </p:nvSpPr>
        <p:spPr>
          <a:xfrm>
            <a:off x="4649852" y="2153957"/>
            <a:ext cx="4041775" cy="3951288"/>
          </a:xfrm>
        </p:spPr>
        <p:txBody>
          <a:bodyPr/>
          <a:lstStyle/>
          <a:p>
            <a:r>
              <a:rPr lang="ru-RU" dirty="0" smtClean="0"/>
              <a:t>Обозначает…</a:t>
            </a:r>
          </a:p>
          <a:p>
            <a:r>
              <a:rPr lang="ru-RU" dirty="0" smtClean="0"/>
              <a:t>Обозначается…</a:t>
            </a:r>
          </a:p>
          <a:p>
            <a:r>
              <a:rPr lang="ru-RU" dirty="0" smtClean="0"/>
              <a:t>В числовом ряду стоит…</a:t>
            </a:r>
          </a:p>
          <a:p>
            <a:r>
              <a:rPr lang="ru-RU" dirty="0" smtClean="0"/>
              <a:t>Состоит из…</a:t>
            </a:r>
            <a:endParaRPr lang="ru-RU" dirty="0"/>
          </a:p>
        </p:txBody>
      </p:sp>
      <p:pic>
        <p:nvPicPr>
          <p:cNvPr id="17" name="Picture 2" descr="C:\Users\Olga\Pictures\54374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204" y="1345353"/>
            <a:ext cx="1040917" cy="96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ШКОЛА\МОЙ открытый урок ДУМАЙ, ОТГАДЫВАЙ И РЕШАЙ\Картинки для презентации\sdnemrozhdenija-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804" y="3006604"/>
            <a:ext cx="863929" cy="128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ШКОЛА\МОЙ открытый урок ДУМАЙ, ОТГАДЫВАЙ И РЕШАЙ\Картинки для презентации\724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15" y="4653135"/>
            <a:ext cx="864096" cy="146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D:\ШКОЛА\МОЙ открытый урок ДУМАЙ, ОТГАДЫВАЙ И РЕШАЙ\Картинки для презентации\i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3167">
            <a:off x="8348651" y="2795249"/>
            <a:ext cx="405799" cy="42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Olga\Pictures\Картинки для презентации\44252529_1243240152_multpictnarodru211_sm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149939"/>
            <a:ext cx="839837" cy="144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ШКОЛА\МОЙ открытый урок ДУМАЙ, ОТГАДЫВАЙ И РЕШАЙ\Картинки для презентации\о школе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3502"/>
            <a:ext cx="1152128" cy="11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40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78498"/>
          </a:xfrm>
        </p:spPr>
        <p:txBody>
          <a:bodyPr/>
          <a:lstStyle/>
          <a:p>
            <a:pPr algn="l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Сегодня я узнала…</a:t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Мне было интересно…</a:t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Мне было трудно…</a:t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4" name="Picture 2" descr="D:\ШКОЛА\МОЙ открытый урок ДУМАЙ, ОТГАДЫВАЙ И РЕШАЙ\Картинки для презентации\о школ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89240"/>
            <a:ext cx="1152128" cy="11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5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2" y="274638"/>
            <a:ext cx="8050088" cy="6249987"/>
          </a:xfrm>
        </p:spPr>
        <p:txBody>
          <a:bodyPr/>
          <a:lstStyle/>
          <a:p>
            <a:r>
              <a:rPr lang="ru-RU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  <a:t>ДУМАЙ, </a:t>
            </a:r>
            <a:br>
              <a:rPr lang="ru-RU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</a:br>
            <a:r>
              <a:rPr lang="ru-RU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  <a:t/>
            </a:r>
            <a:br>
              <a:rPr lang="ru-RU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</a:br>
            <a:r>
              <a:rPr lang="ru-RU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  <a:t>                 ОТГАДЫВАЙ </a:t>
            </a:r>
            <a:br>
              <a:rPr lang="ru-RU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</a:br>
            <a:r>
              <a:rPr lang="ru-RU" sz="4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  <a:t/>
            </a:r>
            <a:br>
              <a:rPr lang="ru-RU" sz="4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</a:br>
            <a:r>
              <a:rPr lang="ru-RU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  <a:t>                И </a:t>
            </a:r>
            <a:br>
              <a:rPr lang="ru-RU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</a:br>
            <a:r>
              <a:rPr lang="ru-RU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  <a:t/>
            </a:r>
            <a:br>
              <a:rPr lang="ru-RU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</a:br>
            <a:r>
              <a:rPr lang="ru-RU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  <a:t>                                          РЕШАЙ</a:t>
            </a:r>
            <a:endParaRPr lang="ru-RU" sz="48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pic>
        <p:nvPicPr>
          <p:cNvPr id="1027" name="Picture 3" descr="D:\ШКОЛА\МОЙ открытый урок ДУМАЙ, ОТГАДЫВАЙ И РЕШАЙ\Картинки для презентации\о школ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" y="3068960"/>
            <a:ext cx="4201998" cy="378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67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ШКОЛА\МОЙ открытый урок ДУМАЙ, ОТГАДЫВАЙ И РЕШАЙ\Картинки для презентации\о школ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69436"/>
            <a:ext cx="1152128" cy="11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Анимация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Анимация Де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914143" y="312738"/>
            <a:ext cx="1221937" cy="873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chemeClr val="tx1"/>
                </a:solidFill>
              </a:rPr>
              <a:t>1</a:t>
            </a:r>
            <a:endParaRPr lang="ru-RU" sz="7200" b="1" dirty="0">
              <a:solidFill>
                <a:schemeClr val="tx1"/>
              </a:solidFill>
            </a:endParaRPr>
          </a:p>
        </p:txBody>
      </p:sp>
      <p:sp>
        <p:nvSpPr>
          <p:cNvPr id="11" name="Плюс 10"/>
          <p:cNvSpPr/>
          <p:nvPr/>
        </p:nvSpPr>
        <p:spPr>
          <a:xfrm>
            <a:off x="1259632" y="472770"/>
            <a:ext cx="654511" cy="566402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7162" y="312738"/>
            <a:ext cx="1182470" cy="8864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chemeClr val="tx1"/>
                </a:solidFill>
              </a:rPr>
              <a:t>1</a:t>
            </a:r>
            <a:endParaRPr lang="ru-RU" sz="7200" b="1" dirty="0">
              <a:solidFill>
                <a:schemeClr val="tx1"/>
              </a:solidFill>
            </a:endParaRPr>
          </a:p>
        </p:txBody>
      </p:sp>
      <p:sp>
        <p:nvSpPr>
          <p:cNvPr id="13" name="Равно 12"/>
          <p:cNvSpPr/>
          <p:nvPr/>
        </p:nvSpPr>
        <p:spPr>
          <a:xfrm>
            <a:off x="3158603" y="535116"/>
            <a:ext cx="616013" cy="504056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774616" y="299900"/>
            <a:ext cx="1182470" cy="8864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2059" name="Picture 11" descr="D:\ШКОЛА\МОЙ открытый урок ДУМАЙ, ОТГАДЫВАЙ И РЕШАЙ\Картинки для презентации\Дети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616" y="1324696"/>
            <a:ext cx="4913511" cy="410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:\ШКОЛА\МОЙ открытый урок ДУМАЙ, ОТГАДЫВАЙ И РЕШАЙ\Картинки для презентации\penc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180" y="5416038"/>
            <a:ext cx="1223937" cy="122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D:\ШКОЛА\МОЙ открытый урок ДУМАЙ, ОТГАДЫВАЙ И РЕШАЙ\Картинки для презентации\penci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851" y="5335324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82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ШКОЛА\МОЙ открытый урок ДУМАЙ, ОТГАДЫВАЙ И РЕШАЙ\Картинки для презентации\Сказочный доми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62"/>
            <a:ext cx="91490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5" descr="http://www.nivagold.ru/raznoe/crolic/Photo%20010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55575" y="224644"/>
            <a:ext cx="1368152" cy="10801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chemeClr val="tx1"/>
                </a:solidFill>
              </a:rPr>
              <a:t>2</a:t>
            </a:r>
            <a:endParaRPr lang="ru-RU" sz="7200" b="1" dirty="0">
              <a:solidFill>
                <a:schemeClr val="tx1"/>
              </a:solidFill>
            </a:endParaRPr>
          </a:p>
        </p:txBody>
      </p:sp>
      <p:sp>
        <p:nvSpPr>
          <p:cNvPr id="3" name="Минус 2"/>
          <p:cNvSpPr/>
          <p:nvPr/>
        </p:nvSpPr>
        <p:spPr>
          <a:xfrm>
            <a:off x="1523727" y="494674"/>
            <a:ext cx="720080" cy="540060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2243807" y="224644"/>
            <a:ext cx="1368152" cy="10801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chemeClr val="tx1"/>
                </a:solidFill>
              </a:rPr>
              <a:t>1</a:t>
            </a:r>
            <a:endParaRPr lang="ru-RU" sz="7200" b="1" dirty="0">
              <a:solidFill>
                <a:schemeClr val="tx1"/>
              </a:solidFill>
            </a:endParaRPr>
          </a:p>
        </p:txBody>
      </p:sp>
      <p:sp>
        <p:nvSpPr>
          <p:cNvPr id="15" name="Равно 14"/>
          <p:cNvSpPr/>
          <p:nvPr/>
        </p:nvSpPr>
        <p:spPr>
          <a:xfrm>
            <a:off x="3611959" y="530678"/>
            <a:ext cx="616013" cy="504056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227972" y="242646"/>
            <a:ext cx="1368152" cy="10801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chemeClr val="tx1"/>
                </a:solidFill>
              </a:rPr>
              <a:t>1</a:t>
            </a:r>
            <a:endParaRPr lang="ru-RU" sz="7200" b="1" dirty="0">
              <a:solidFill>
                <a:schemeClr val="tx1"/>
              </a:solidFill>
            </a:endParaRPr>
          </a:p>
        </p:txBody>
      </p:sp>
      <p:pic>
        <p:nvPicPr>
          <p:cNvPr id="16392" name="Picture 8" descr="D:\ШКОЛА\МОЙ открытый урок ДУМАЙ, ОТГАДЫВАЙ И РЕШАЙ\Картинки для презентации\заяц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72357"/>
            <a:ext cx="2047447" cy="178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D:\ШКОЛА\МОЙ открытый урок ДУМАЙ, ОТГАДЫВАЙ И РЕШАЙ\Картинки для презентации\заяц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687" y="3140968"/>
            <a:ext cx="191373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87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ШКОЛА\МОЙ открытый урок ДУМАЙ, ОТГАДЫВАЙ И РЕШАЙ\Картинки для презентации\Плетен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http://danalibmv.narod.ru/gif/06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91738" y="2269722"/>
            <a:ext cx="2352262" cy="2205244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2699792" y="332656"/>
            <a:ext cx="1368152" cy="10801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chemeClr val="tx1"/>
                </a:solidFill>
              </a:rPr>
              <a:t>2</a:t>
            </a:r>
            <a:endParaRPr lang="ru-RU" sz="7200" b="1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788024" y="332656"/>
            <a:ext cx="1440160" cy="10801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chemeClr val="tx1"/>
                </a:solidFill>
              </a:rPr>
              <a:t>1</a:t>
            </a:r>
            <a:endParaRPr lang="ru-RU" sz="7200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948264" y="440668"/>
            <a:ext cx="1656184" cy="864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chemeClr val="tx1"/>
                </a:solidFill>
              </a:rPr>
              <a:t>3</a:t>
            </a:r>
            <a:endParaRPr lang="ru-RU" sz="7200" b="1" dirty="0">
              <a:solidFill>
                <a:schemeClr val="tx1"/>
              </a:solidFill>
            </a:endParaRPr>
          </a:p>
        </p:txBody>
      </p:sp>
      <p:sp>
        <p:nvSpPr>
          <p:cNvPr id="9" name="Плюс 8"/>
          <p:cNvSpPr/>
          <p:nvPr/>
        </p:nvSpPr>
        <p:spPr>
          <a:xfrm>
            <a:off x="4133513" y="558342"/>
            <a:ext cx="654511" cy="566402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Равно 9"/>
          <p:cNvSpPr/>
          <p:nvPr/>
        </p:nvSpPr>
        <p:spPr>
          <a:xfrm>
            <a:off x="6332251" y="620688"/>
            <a:ext cx="616013" cy="504056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AutoShape 4" descr="http://img0.liveinternet.ru/images/attach/c/0/44/203/44203212_volaille_009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7" descr="http://img0.liveinternet.ru/images/attach/c/0/44/203/44203212_volaille_009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7" name="Picture 9" descr="D:\ШКОЛА\МОЙ открытый урок ДУМАЙ, ОТГАДЫВАЙ И РЕШАЙ\Картинки для презентации\44203212_volaille_00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153356"/>
            <a:ext cx="2391817" cy="225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D:\ШКОЛА\МОЙ открытый урок ДУМАЙ, ОТГАДЫВАЙ И РЕШАЙ\Картинки для презентации\44203212_volaille_00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37" y="2096554"/>
            <a:ext cx="2504294" cy="236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09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2" name="Rectangle 26"/>
          <p:cNvSpPr>
            <a:spLocks noChangeArrowheads="1"/>
          </p:cNvSpPr>
          <p:nvPr/>
        </p:nvSpPr>
        <p:spPr bwMode="auto">
          <a:xfrm>
            <a:off x="0" y="2457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24" name="Rectangle 28"/>
          <p:cNvSpPr>
            <a:spLocks noChangeArrowheads="1"/>
          </p:cNvSpPr>
          <p:nvPr/>
        </p:nvSpPr>
        <p:spPr bwMode="auto">
          <a:xfrm>
            <a:off x="0" y="4398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689100" algn="l"/>
              </a:tabLst>
            </a:pPr>
            <a:endParaRPr lang="ru-RU" smtClean="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4127" name="Oval 31"/>
          <p:cNvSpPr>
            <a:spLocks noChangeArrowheads="1"/>
          </p:cNvSpPr>
          <p:nvPr/>
        </p:nvSpPr>
        <p:spPr bwMode="auto">
          <a:xfrm>
            <a:off x="1547813" y="2060575"/>
            <a:ext cx="576262" cy="576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28" name="Oval 32"/>
          <p:cNvSpPr>
            <a:spLocks noChangeArrowheads="1"/>
          </p:cNvSpPr>
          <p:nvPr/>
        </p:nvSpPr>
        <p:spPr bwMode="auto">
          <a:xfrm>
            <a:off x="1835150" y="620713"/>
            <a:ext cx="576263" cy="576262"/>
          </a:xfrm>
          <a:prstGeom prst="ellipse">
            <a:avLst/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29" name="Oval 33"/>
          <p:cNvSpPr>
            <a:spLocks noChangeArrowheads="1"/>
          </p:cNvSpPr>
          <p:nvPr/>
        </p:nvSpPr>
        <p:spPr bwMode="auto">
          <a:xfrm>
            <a:off x="3995738" y="2133600"/>
            <a:ext cx="576262" cy="5762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31" name="AutoShape 35"/>
          <p:cNvSpPr>
            <a:spLocks noChangeArrowheads="1"/>
          </p:cNvSpPr>
          <p:nvPr/>
        </p:nvSpPr>
        <p:spPr bwMode="auto">
          <a:xfrm>
            <a:off x="3995738" y="620713"/>
            <a:ext cx="576262" cy="647700"/>
          </a:xfrm>
          <a:prstGeom prst="triangle">
            <a:avLst>
              <a:gd name="adj" fmla="val 50000"/>
            </a:avLst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32" name="AutoShape 36"/>
          <p:cNvSpPr>
            <a:spLocks noChangeArrowheads="1"/>
          </p:cNvSpPr>
          <p:nvPr/>
        </p:nvSpPr>
        <p:spPr bwMode="auto">
          <a:xfrm>
            <a:off x="2843213" y="1628775"/>
            <a:ext cx="576262" cy="6477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35" name="Rectangle 39"/>
          <p:cNvSpPr>
            <a:spLocks noChangeArrowheads="1"/>
          </p:cNvSpPr>
          <p:nvPr/>
        </p:nvSpPr>
        <p:spPr bwMode="auto">
          <a:xfrm>
            <a:off x="2843213" y="765175"/>
            <a:ext cx="792162" cy="503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37" name="AutoShape 41"/>
          <p:cNvSpPr>
            <a:spLocks noChangeArrowheads="1"/>
          </p:cNvSpPr>
          <p:nvPr/>
        </p:nvSpPr>
        <p:spPr bwMode="auto">
          <a:xfrm>
            <a:off x="2555875" y="1341438"/>
            <a:ext cx="215900" cy="215900"/>
          </a:xfrm>
          <a:prstGeom prst="triangle">
            <a:avLst>
              <a:gd name="adj" fmla="val 50000"/>
            </a:avLst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38" name="AutoShape 42"/>
          <p:cNvSpPr>
            <a:spLocks noChangeArrowheads="1"/>
          </p:cNvSpPr>
          <p:nvPr/>
        </p:nvSpPr>
        <p:spPr bwMode="auto">
          <a:xfrm>
            <a:off x="3708400" y="836613"/>
            <a:ext cx="215900" cy="2159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39" name="AutoShape 43"/>
          <p:cNvSpPr>
            <a:spLocks noChangeArrowheads="1"/>
          </p:cNvSpPr>
          <p:nvPr/>
        </p:nvSpPr>
        <p:spPr bwMode="auto">
          <a:xfrm>
            <a:off x="3492500" y="1557338"/>
            <a:ext cx="215900" cy="215900"/>
          </a:xfrm>
          <a:prstGeom prst="triangle">
            <a:avLst>
              <a:gd name="adj" fmla="val 50000"/>
            </a:avLst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40" name="Rectangle 44"/>
          <p:cNvSpPr>
            <a:spLocks noChangeArrowheads="1"/>
          </p:cNvSpPr>
          <p:nvPr/>
        </p:nvSpPr>
        <p:spPr bwMode="auto">
          <a:xfrm>
            <a:off x="2484438" y="2420938"/>
            <a:ext cx="431800" cy="215900"/>
          </a:xfrm>
          <a:prstGeom prst="rect">
            <a:avLst/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41" name="Rectangle 45"/>
          <p:cNvSpPr>
            <a:spLocks noChangeArrowheads="1"/>
          </p:cNvSpPr>
          <p:nvPr/>
        </p:nvSpPr>
        <p:spPr bwMode="auto">
          <a:xfrm>
            <a:off x="1476375" y="1700213"/>
            <a:ext cx="431800" cy="215900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42" name="Rectangle 46"/>
          <p:cNvSpPr>
            <a:spLocks noChangeArrowheads="1"/>
          </p:cNvSpPr>
          <p:nvPr/>
        </p:nvSpPr>
        <p:spPr bwMode="auto">
          <a:xfrm>
            <a:off x="1547813" y="1196975"/>
            <a:ext cx="4318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43" name="Oval 47"/>
          <p:cNvSpPr>
            <a:spLocks noChangeArrowheads="1"/>
          </p:cNvSpPr>
          <p:nvPr/>
        </p:nvSpPr>
        <p:spPr bwMode="auto">
          <a:xfrm>
            <a:off x="2268538" y="1773238"/>
            <a:ext cx="215900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44" name="Oval 48"/>
          <p:cNvSpPr>
            <a:spLocks noChangeArrowheads="1"/>
          </p:cNvSpPr>
          <p:nvPr/>
        </p:nvSpPr>
        <p:spPr bwMode="auto">
          <a:xfrm>
            <a:off x="2555875" y="908050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45" name="Oval 49"/>
          <p:cNvSpPr>
            <a:spLocks noChangeArrowheads="1"/>
          </p:cNvSpPr>
          <p:nvPr/>
        </p:nvSpPr>
        <p:spPr bwMode="auto">
          <a:xfrm>
            <a:off x="4140200" y="1412875"/>
            <a:ext cx="215900" cy="215900"/>
          </a:xfrm>
          <a:prstGeom prst="ellipse">
            <a:avLst/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46" name="Oval 50"/>
          <p:cNvSpPr>
            <a:spLocks noChangeArrowheads="1"/>
          </p:cNvSpPr>
          <p:nvPr/>
        </p:nvSpPr>
        <p:spPr bwMode="auto">
          <a:xfrm>
            <a:off x="2051050" y="1341438"/>
            <a:ext cx="215900" cy="215900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47" name="Text Box 51"/>
          <p:cNvSpPr txBox="1">
            <a:spLocks noChangeArrowheads="1"/>
          </p:cNvSpPr>
          <p:nvPr/>
        </p:nvSpPr>
        <p:spPr bwMode="auto">
          <a:xfrm>
            <a:off x="1619250" y="115888"/>
            <a:ext cx="1536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FF0000"/>
                </a:solidFill>
                <a:latin typeface="Arial" charset="0"/>
              </a:rPr>
              <a:t>По цвету</a:t>
            </a:r>
          </a:p>
        </p:txBody>
      </p:sp>
      <p:sp>
        <p:nvSpPr>
          <p:cNvPr id="4174" name="AutoShape 78"/>
          <p:cNvSpPr>
            <a:spLocks noChangeArrowheads="1"/>
          </p:cNvSpPr>
          <p:nvPr/>
        </p:nvSpPr>
        <p:spPr bwMode="auto">
          <a:xfrm>
            <a:off x="5435600" y="836613"/>
            <a:ext cx="576263" cy="6477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75" name="AutoShape 79"/>
          <p:cNvSpPr>
            <a:spLocks noChangeArrowheads="1"/>
          </p:cNvSpPr>
          <p:nvPr/>
        </p:nvSpPr>
        <p:spPr bwMode="auto">
          <a:xfrm>
            <a:off x="5364163" y="1700213"/>
            <a:ext cx="576262" cy="647700"/>
          </a:xfrm>
          <a:prstGeom prst="triangle">
            <a:avLst>
              <a:gd name="adj" fmla="val 50000"/>
            </a:avLst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79" name="AutoShape 83"/>
          <p:cNvSpPr>
            <a:spLocks noChangeArrowheads="1"/>
          </p:cNvSpPr>
          <p:nvPr/>
        </p:nvSpPr>
        <p:spPr bwMode="auto">
          <a:xfrm>
            <a:off x="5508625" y="2492375"/>
            <a:ext cx="215900" cy="215900"/>
          </a:xfrm>
          <a:prstGeom prst="triangle">
            <a:avLst>
              <a:gd name="adj" fmla="val 50000"/>
            </a:avLst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80" name="AutoShape 84"/>
          <p:cNvSpPr>
            <a:spLocks noChangeArrowheads="1"/>
          </p:cNvSpPr>
          <p:nvPr/>
        </p:nvSpPr>
        <p:spPr bwMode="auto">
          <a:xfrm>
            <a:off x="5867400" y="1628775"/>
            <a:ext cx="215900" cy="2159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81" name="AutoShape 85"/>
          <p:cNvSpPr>
            <a:spLocks noChangeArrowheads="1"/>
          </p:cNvSpPr>
          <p:nvPr/>
        </p:nvSpPr>
        <p:spPr bwMode="auto">
          <a:xfrm>
            <a:off x="5292725" y="1628775"/>
            <a:ext cx="215900" cy="215900"/>
          </a:xfrm>
          <a:prstGeom prst="triangle">
            <a:avLst>
              <a:gd name="adj" fmla="val 50000"/>
            </a:avLst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82" name="Oval 86"/>
          <p:cNvSpPr>
            <a:spLocks noChangeArrowheads="1"/>
          </p:cNvSpPr>
          <p:nvPr/>
        </p:nvSpPr>
        <p:spPr bwMode="auto">
          <a:xfrm>
            <a:off x="7451725" y="1484313"/>
            <a:ext cx="215900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83" name="Oval 87"/>
          <p:cNvSpPr>
            <a:spLocks noChangeArrowheads="1"/>
          </p:cNvSpPr>
          <p:nvPr/>
        </p:nvSpPr>
        <p:spPr bwMode="auto">
          <a:xfrm>
            <a:off x="6732588" y="1484313"/>
            <a:ext cx="215900" cy="215900"/>
          </a:xfrm>
          <a:prstGeom prst="ellipse">
            <a:avLst/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84" name="Oval 88"/>
          <p:cNvSpPr>
            <a:spLocks noChangeArrowheads="1"/>
          </p:cNvSpPr>
          <p:nvPr/>
        </p:nvSpPr>
        <p:spPr bwMode="auto">
          <a:xfrm>
            <a:off x="7380288" y="2205038"/>
            <a:ext cx="215900" cy="215900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85" name="Oval 89"/>
          <p:cNvSpPr>
            <a:spLocks noChangeArrowheads="1"/>
          </p:cNvSpPr>
          <p:nvPr/>
        </p:nvSpPr>
        <p:spPr bwMode="auto">
          <a:xfrm>
            <a:off x="6659563" y="220503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86" name="Rectangle 90"/>
          <p:cNvSpPr>
            <a:spLocks noChangeArrowheads="1"/>
          </p:cNvSpPr>
          <p:nvPr/>
        </p:nvSpPr>
        <p:spPr bwMode="auto">
          <a:xfrm>
            <a:off x="7956550" y="2133600"/>
            <a:ext cx="431800" cy="215900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87" name="Rectangle 91"/>
          <p:cNvSpPr>
            <a:spLocks noChangeArrowheads="1"/>
          </p:cNvSpPr>
          <p:nvPr/>
        </p:nvSpPr>
        <p:spPr bwMode="auto">
          <a:xfrm>
            <a:off x="8101013" y="1125538"/>
            <a:ext cx="4318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88" name="Rectangle 92"/>
          <p:cNvSpPr>
            <a:spLocks noChangeArrowheads="1"/>
          </p:cNvSpPr>
          <p:nvPr/>
        </p:nvSpPr>
        <p:spPr bwMode="auto">
          <a:xfrm>
            <a:off x="8532813" y="2133600"/>
            <a:ext cx="431800" cy="215900"/>
          </a:xfrm>
          <a:prstGeom prst="rect">
            <a:avLst/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89" name="Rectangle 93"/>
          <p:cNvSpPr>
            <a:spLocks noChangeArrowheads="1"/>
          </p:cNvSpPr>
          <p:nvPr/>
        </p:nvSpPr>
        <p:spPr bwMode="auto">
          <a:xfrm>
            <a:off x="7885113" y="1484313"/>
            <a:ext cx="862012" cy="503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90" name="Oval 94"/>
          <p:cNvSpPr>
            <a:spLocks noChangeArrowheads="1"/>
          </p:cNvSpPr>
          <p:nvPr/>
        </p:nvSpPr>
        <p:spPr bwMode="auto">
          <a:xfrm>
            <a:off x="6877050" y="1700213"/>
            <a:ext cx="576263" cy="5762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91" name="Oval 95"/>
          <p:cNvSpPr>
            <a:spLocks noChangeArrowheads="1"/>
          </p:cNvSpPr>
          <p:nvPr/>
        </p:nvSpPr>
        <p:spPr bwMode="auto">
          <a:xfrm>
            <a:off x="6877050" y="2349500"/>
            <a:ext cx="576263" cy="576263"/>
          </a:xfrm>
          <a:prstGeom prst="ellipse">
            <a:avLst/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92" name="Oval 96"/>
          <p:cNvSpPr>
            <a:spLocks noChangeArrowheads="1"/>
          </p:cNvSpPr>
          <p:nvPr/>
        </p:nvSpPr>
        <p:spPr bwMode="auto">
          <a:xfrm>
            <a:off x="6877050" y="981075"/>
            <a:ext cx="576263" cy="5762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193" name="Text Box 97"/>
          <p:cNvSpPr txBox="1">
            <a:spLocks noChangeArrowheads="1"/>
          </p:cNvSpPr>
          <p:nvPr/>
        </p:nvSpPr>
        <p:spPr bwMode="auto">
          <a:xfrm>
            <a:off x="5703888" y="207963"/>
            <a:ext cx="1706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FF0000"/>
                </a:solidFill>
                <a:latin typeface="Arial" charset="0"/>
              </a:rPr>
              <a:t>По форме</a:t>
            </a:r>
          </a:p>
        </p:txBody>
      </p:sp>
      <p:sp>
        <p:nvSpPr>
          <p:cNvPr id="4210" name="AutoShape 114"/>
          <p:cNvSpPr>
            <a:spLocks noChangeArrowheads="1"/>
          </p:cNvSpPr>
          <p:nvPr/>
        </p:nvSpPr>
        <p:spPr bwMode="auto">
          <a:xfrm>
            <a:off x="5076825" y="4797425"/>
            <a:ext cx="576263" cy="647700"/>
          </a:xfrm>
          <a:prstGeom prst="triangle">
            <a:avLst>
              <a:gd name="adj" fmla="val 50000"/>
            </a:avLst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211" name="AutoShape 115"/>
          <p:cNvSpPr>
            <a:spLocks noChangeArrowheads="1"/>
          </p:cNvSpPr>
          <p:nvPr/>
        </p:nvSpPr>
        <p:spPr bwMode="auto">
          <a:xfrm>
            <a:off x="4284663" y="4076700"/>
            <a:ext cx="576262" cy="6477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212" name="AutoShape 116"/>
          <p:cNvSpPr>
            <a:spLocks noChangeArrowheads="1"/>
          </p:cNvSpPr>
          <p:nvPr/>
        </p:nvSpPr>
        <p:spPr bwMode="auto">
          <a:xfrm>
            <a:off x="7092950" y="4221163"/>
            <a:ext cx="215900" cy="215900"/>
          </a:xfrm>
          <a:prstGeom prst="triangle">
            <a:avLst>
              <a:gd name="adj" fmla="val 50000"/>
            </a:avLst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213" name="AutoShape 117"/>
          <p:cNvSpPr>
            <a:spLocks noChangeArrowheads="1"/>
          </p:cNvSpPr>
          <p:nvPr/>
        </p:nvSpPr>
        <p:spPr bwMode="auto">
          <a:xfrm>
            <a:off x="7235825" y="5516563"/>
            <a:ext cx="215900" cy="215900"/>
          </a:xfrm>
          <a:prstGeom prst="triangle">
            <a:avLst>
              <a:gd name="adj" fmla="val 50000"/>
            </a:avLst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214" name="AutoShape 118"/>
          <p:cNvSpPr>
            <a:spLocks noChangeArrowheads="1"/>
          </p:cNvSpPr>
          <p:nvPr/>
        </p:nvSpPr>
        <p:spPr bwMode="auto">
          <a:xfrm>
            <a:off x="6659563" y="5589588"/>
            <a:ext cx="215900" cy="2159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215" name="Oval 119"/>
          <p:cNvSpPr>
            <a:spLocks noChangeArrowheads="1"/>
          </p:cNvSpPr>
          <p:nvPr/>
        </p:nvSpPr>
        <p:spPr bwMode="auto">
          <a:xfrm>
            <a:off x="7164388" y="5157788"/>
            <a:ext cx="215900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216" name="Oval 120"/>
          <p:cNvSpPr>
            <a:spLocks noChangeArrowheads="1"/>
          </p:cNvSpPr>
          <p:nvPr/>
        </p:nvSpPr>
        <p:spPr bwMode="auto">
          <a:xfrm>
            <a:off x="6659563" y="4652963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217" name="Oval 121"/>
          <p:cNvSpPr>
            <a:spLocks noChangeArrowheads="1"/>
          </p:cNvSpPr>
          <p:nvPr/>
        </p:nvSpPr>
        <p:spPr bwMode="auto">
          <a:xfrm>
            <a:off x="6732588" y="5013325"/>
            <a:ext cx="215900" cy="215900"/>
          </a:xfrm>
          <a:prstGeom prst="ellipse">
            <a:avLst/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218" name="Oval 122"/>
          <p:cNvSpPr>
            <a:spLocks noChangeArrowheads="1"/>
          </p:cNvSpPr>
          <p:nvPr/>
        </p:nvSpPr>
        <p:spPr bwMode="auto">
          <a:xfrm>
            <a:off x="6948488" y="5445125"/>
            <a:ext cx="215900" cy="215900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219" name="Rectangle 123"/>
          <p:cNvSpPr>
            <a:spLocks noChangeArrowheads="1"/>
          </p:cNvSpPr>
          <p:nvPr/>
        </p:nvSpPr>
        <p:spPr bwMode="auto">
          <a:xfrm>
            <a:off x="6948488" y="4581525"/>
            <a:ext cx="431800" cy="215900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220" name="Rectangle 124"/>
          <p:cNvSpPr>
            <a:spLocks noChangeArrowheads="1"/>
          </p:cNvSpPr>
          <p:nvPr/>
        </p:nvSpPr>
        <p:spPr bwMode="auto">
          <a:xfrm>
            <a:off x="6443663" y="4221163"/>
            <a:ext cx="4318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221" name="Rectangle 125"/>
          <p:cNvSpPr>
            <a:spLocks noChangeArrowheads="1"/>
          </p:cNvSpPr>
          <p:nvPr/>
        </p:nvSpPr>
        <p:spPr bwMode="auto">
          <a:xfrm>
            <a:off x="7235825" y="4868863"/>
            <a:ext cx="431800" cy="215900"/>
          </a:xfrm>
          <a:prstGeom prst="rect">
            <a:avLst/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222" name="Rectangle 126"/>
          <p:cNvSpPr>
            <a:spLocks noChangeArrowheads="1"/>
          </p:cNvSpPr>
          <p:nvPr/>
        </p:nvSpPr>
        <p:spPr bwMode="auto">
          <a:xfrm>
            <a:off x="3924300" y="5589588"/>
            <a:ext cx="935038" cy="503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223" name="Oval 127"/>
          <p:cNvSpPr>
            <a:spLocks noChangeArrowheads="1"/>
          </p:cNvSpPr>
          <p:nvPr/>
        </p:nvSpPr>
        <p:spPr bwMode="auto">
          <a:xfrm>
            <a:off x="5076825" y="5516563"/>
            <a:ext cx="576263" cy="5762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224" name="Oval 128"/>
          <p:cNvSpPr>
            <a:spLocks noChangeArrowheads="1"/>
          </p:cNvSpPr>
          <p:nvPr/>
        </p:nvSpPr>
        <p:spPr bwMode="auto">
          <a:xfrm>
            <a:off x="4284663" y="4941888"/>
            <a:ext cx="576262" cy="576262"/>
          </a:xfrm>
          <a:prstGeom prst="ellipse">
            <a:avLst/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225" name="Oval 129"/>
          <p:cNvSpPr>
            <a:spLocks noChangeArrowheads="1"/>
          </p:cNvSpPr>
          <p:nvPr/>
        </p:nvSpPr>
        <p:spPr bwMode="auto">
          <a:xfrm>
            <a:off x="5076825" y="4149725"/>
            <a:ext cx="576263" cy="5762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FF"/>
              </a:solidFill>
            </a:endParaRPr>
          </a:p>
        </p:txBody>
      </p:sp>
      <p:sp>
        <p:nvSpPr>
          <p:cNvPr id="4226" name="Text Box 130"/>
          <p:cNvSpPr txBox="1">
            <a:spLocks noChangeArrowheads="1"/>
          </p:cNvSpPr>
          <p:nvPr/>
        </p:nvSpPr>
        <p:spPr bwMode="auto">
          <a:xfrm>
            <a:off x="4695825" y="3448050"/>
            <a:ext cx="193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FF0000"/>
                </a:solidFill>
                <a:latin typeface="Arial" charset="0"/>
              </a:rPr>
              <a:t>По размеру</a:t>
            </a:r>
          </a:p>
        </p:txBody>
      </p:sp>
      <p:pic>
        <p:nvPicPr>
          <p:cNvPr id="55" name="Picture 2" descr="D:\ШКОЛА\МОЙ открытый урок ДУМАЙ, ОТГАДЫВАЙ И РЕШАЙ\Картинки для презентации\о школ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0" y="5661025"/>
            <a:ext cx="1152128" cy="11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2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2.59259E-6 L -0.14167 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6 L -0.20486 -0.01041 " pathEditMode="relative" ptsTypes="AA">
                                      <p:cBhvr>
                                        <p:cTn id="9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-0.19688 -0.09445 " pathEditMode="relative" ptsTypes="AA">
                                      <p:cBhvr>
                                        <p:cTn id="12" dur="5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4.07407E-6 L -0.38593 0.1155 " pathEditMode="relative" ptsTypes="AA">
                                      <p:cBhvr>
                                        <p:cTn id="15" dur="500" fill="hold"/>
                                        <p:tgtEl>
                                          <p:spTgt spid="4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0741E-7 L -0.12604 -0.12592 " pathEditMode="relative" ptsTypes="AA">
                                      <p:cBhvr>
                                        <p:cTn id="18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L -0.11024 0.08402 " pathEditMode="relative" ptsTypes="AA">
                                      <p:cBhvr>
                                        <p:cTn id="21" dur="500" fill="hold"/>
                                        <p:tgtEl>
                                          <p:spTgt spid="4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5.92593E-6 L -0.18889 0.11551 " pathEditMode="relative" ptsTypes="AA">
                                      <p:cBhvr>
                                        <p:cTn id="24" dur="500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L -0.14167 -0.05232 " pathEditMode="relative" ptsTypes="AA">
                                      <p:cBhvr>
                                        <p:cTn id="27" dur="50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5.92593E-6 L 0.10243 -0.05255 " pathEditMode="relative" ptsTypes="AA">
                                      <p:cBhvr>
                                        <p:cTn id="30" dur="500" fill="hold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5.92593E-6 L 0.13385 0.16805 " pathEditMode="relative" ptsTypes="AA">
                                      <p:cBhvr>
                                        <p:cTn id="33" dur="5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3149 L 0.29931 -0.04213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4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6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07407E-6 L 0.23629 0.07338 " pathEditMode="relative" ptsTypes="AA">
                                      <p:cBhvr>
                                        <p:cTn id="39" dur="500" fill="hold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6 L 0.10243 7.40741E-6 " pathEditMode="relative" ptsTypes="AA">
                                      <p:cBhvr>
                                        <p:cTn id="42" dur="5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4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4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8" grpId="0" animBg="1"/>
      <p:bldP spid="4129" grpId="0" animBg="1"/>
      <p:bldP spid="4132" grpId="0" animBg="1"/>
      <p:bldP spid="4137" grpId="0" animBg="1"/>
      <p:bldP spid="4138" grpId="0" animBg="1"/>
      <p:bldP spid="4139" grpId="0" animBg="1"/>
      <p:bldP spid="4140" grpId="0" animBg="1"/>
      <p:bldP spid="4141" grpId="0" animBg="1"/>
      <p:bldP spid="4142" grpId="0" animBg="1"/>
      <p:bldP spid="4143" grpId="0" animBg="1"/>
      <p:bldP spid="4144" grpId="0" animBg="1"/>
      <p:bldP spid="4145" grpId="0" animBg="1"/>
      <p:bldP spid="4146" grpId="0" animBg="1"/>
      <p:bldP spid="4147" grpId="0"/>
      <p:bldP spid="4174" grpId="0" animBg="1"/>
      <p:bldP spid="4175" grpId="0" animBg="1"/>
      <p:bldP spid="4179" grpId="0" animBg="1"/>
      <p:bldP spid="4180" grpId="0" animBg="1"/>
      <p:bldP spid="4181" grpId="0" animBg="1"/>
      <p:bldP spid="4182" grpId="0" animBg="1"/>
      <p:bldP spid="4183" grpId="0" animBg="1"/>
      <p:bldP spid="4184" grpId="0" animBg="1"/>
      <p:bldP spid="4185" grpId="0" animBg="1"/>
      <p:bldP spid="4186" grpId="0" animBg="1"/>
      <p:bldP spid="4187" grpId="0" animBg="1"/>
      <p:bldP spid="4188" grpId="0" animBg="1"/>
      <p:bldP spid="4189" grpId="0" animBg="1"/>
      <p:bldP spid="4190" grpId="0" animBg="1"/>
      <p:bldP spid="4191" grpId="0" animBg="1"/>
      <p:bldP spid="4192" grpId="0" animBg="1"/>
      <p:bldP spid="4210" grpId="0" animBg="1"/>
      <p:bldP spid="4211" grpId="0" animBg="1"/>
      <p:bldP spid="4212" grpId="0" animBg="1"/>
      <p:bldP spid="4213" grpId="0" animBg="1"/>
      <p:bldP spid="4214" grpId="0" animBg="1"/>
      <p:bldP spid="4215" grpId="0" animBg="1"/>
      <p:bldP spid="4216" grpId="0" animBg="1"/>
      <p:bldP spid="4217" grpId="0" animBg="1"/>
      <p:bldP spid="4218" grpId="0" animBg="1"/>
      <p:bldP spid="4219" grpId="0" animBg="1"/>
      <p:bldP spid="4220" grpId="0" animBg="1"/>
      <p:bldP spid="4221" grpId="0" animBg="1"/>
      <p:bldP spid="4222" grpId="0" animBg="1"/>
      <p:bldP spid="4223" grpId="0" animBg="1"/>
      <p:bldP spid="4224" grpId="0" animBg="1"/>
      <p:bldP spid="4225" grpId="0" animBg="1"/>
      <p:bldP spid="42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7"/>
            <a:ext cx="9144000" cy="6865034"/>
          </a:xfrm>
          <a:prstGeom prst="rect">
            <a:avLst/>
          </a:prstGeom>
        </p:spPr>
      </p:pic>
      <p:pic>
        <p:nvPicPr>
          <p:cNvPr id="1026" name="Picture 2" descr="C:\Users\Olga\Pictures\Картинки для презентации\2a53cc3bdfa9bd6fa6b77bcdaa187e4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727" y="3058901"/>
            <a:ext cx="1287460" cy="321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lga\Pictures\Картинки для презентации\2a53cc3bdfa9bd6fa6b77bcdaa187e4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996" y="2935027"/>
            <a:ext cx="1021167" cy="255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lga\Pictures\Картинки для презентации\2a53cc3bdfa9bd6fa6b77bcdaa187e4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187" y="2986877"/>
            <a:ext cx="828168" cy="207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Olga\Pictures\Картинки для презентации\114d659b67cf8abde4cf24bdde3b892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696" y="200050"/>
            <a:ext cx="3429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Olga\Pictures\Картинки для презентации\Pic_18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1356475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3" descr="17cf4c75a7617f6dc9951553ed8d0d2a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368" y="5008419"/>
            <a:ext cx="1527175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3" descr="17cf4c75a7617f6dc9951553ed8d0d2a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93" y="5057297"/>
            <a:ext cx="1527175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3" descr="17cf4c75a7617f6dc9951553ed8d0d2a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718" y="3705264"/>
            <a:ext cx="1379782" cy="163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3" descr="17cf4c75a7617f6dc9951553ed8d0d2a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2671"/>
            <a:ext cx="1035726" cy="12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3" descr="17cf4c75a7617f6dc9951553ed8d0d2a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609" y="5057297"/>
            <a:ext cx="1527175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3" descr="17cf4c75a7617f6dc9951553ed8d0d2a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22" y="2965958"/>
            <a:ext cx="861106" cy="101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arjadka - шагаем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5832" y="6203806"/>
            <a:ext cx="609600" cy="609600"/>
          </a:xfrm>
          <a:prstGeom prst="rect">
            <a:avLst/>
          </a:prstGeom>
        </p:spPr>
      </p:pic>
      <p:pic>
        <p:nvPicPr>
          <p:cNvPr id="18" name="Рисунок 7" descr="colec20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02" y="4821485"/>
            <a:ext cx="645783" cy="92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7" descr="colec20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74" y="2793852"/>
            <a:ext cx="5000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7" descr="colec20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438" y="5445030"/>
            <a:ext cx="787450" cy="112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Olga\Pictures\Картинки для презентации\71f31758d0b64a4adbaddb36c0bf2d30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960" y="5360850"/>
            <a:ext cx="1336683" cy="76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Olga\Pictures\Картинки для презентации\71f31758d0b64a4adbaddb36c0bf2d30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457" y="3060544"/>
            <a:ext cx="999844" cy="57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5" descr="66529154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373" y="2272333"/>
            <a:ext cx="1521033" cy="257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37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843808" y="273050"/>
            <a:ext cx="5842992" cy="585311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Формой он похож на мяч,</a:t>
            </a:r>
          </a:p>
          <a:p>
            <a:pPr marL="0" indent="0">
              <a:buNone/>
            </a:pPr>
            <a:r>
              <a:rPr lang="ru-RU" dirty="0" smtClean="0"/>
              <a:t>Был </a:t>
            </a:r>
            <a:r>
              <a:rPr lang="ru-RU" dirty="0"/>
              <a:t>когда-то он горяч.</a:t>
            </a:r>
          </a:p>
          <a:p>
            <a:pPr marL="0" indent="0">
              <a:buNone/>
            </a:pPr>
            <a:r>
              <a:rPr lang="ru-RU" dirty="0"/>
              <a:t>Спрыгнул со стола на пол,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И</a:t>
            </a:r>
            <a:r>
              <a:rPr lang="ru-RU" dirty="0" smtClean="0"/>
              <a:t> </a:t>
            </a:r>
            <a:r>
              <a:rPr lang="ru-RU" dirty="0"/>
              <a:t>от бабушки ушёл. </a:t>
            </a:r>
          </a:p>
          <a:p>
            <a:pPr marL="0" indent="0">
              <a:buNone/>
            </a:pPr>
            <a:r>
              <a:rPr lang="ru-RU" dirty="0"/>
              <a:t>У него румяный бок.</a:t>
            </a:r>
          </a:p>
          <a:p>
            <a:pPr marL="0" indent="0">
              <a:buNone/>
            </a:pPr>
            <a:r>
              <a:rPr lang="ru-RU" dirty="0"/>
              <a:t>Ты узнала</a:t>
            </a:r>
            <a:r>
              <a:rPr lang="ru-RU" dirty="0" smtClean="0"/>
              <a:t>?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      </a:t>
            </a:r>
            <a:r>
              <a:rPr lang="ru-RU" dirty="0" smtClean="0">
                <a:solidFill>
                  <a:srgbClr val="C00000"/>
                </a:solidFill>
              </a:rPr>
              <a:t>Колобок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458616" cy="4691063"/>
          </a:xfrm>
        </p:spPr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7" name="Picture 2" descr="C:\Users\Olga\Pictures\5437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252028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66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2470</TotalTime>
  <Words>237</Words>
  <Application>Microsoft Office PowerPoint</Application>
  <PresentationFormat>Экран (4:3)</PresentationFormat>
  <Paragraphs>90</Paragraphs>
  <Slides>26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Arial</vt:lpstr>
      <vt:lpstr>Arial Black</vt:lpstr>
      <vt:lpstr>Calibri</vt:lpstr>
      <vt:lpstr>Georgia</vt:lpstr>
      <vt:lpstr>Trebuchet MS</vt:lpstr>
      <vt:lpstr>Оформление по умолчанию</vt:lpstr>
      <vt:lpstr>1_Оформление по умолчанию</vt:lpstr>
      <vt:lpstr>2_Оформление по умолчанию</vt:lpstr>
      <vt:lpstr>Воздушный поток</vt:lpstr>
      <vt:lpstr>1_Воздушный поток</vt:lpstr>
      <vt:lpstr>МАТЕМАТИКА 1 класс</vt:lpstr>
      <vt:lpstr>Презентация PowerPoint</vt:lpstr>
      <vt:lpstr>ДУМАЙ,                    ОТГАДЫВАЙ                   И                                             РЕШАЙ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обозначает число?</vt:lpstr>
      <vt:lpstr>Число предметов</vt:lpstr>
      <vt:lpstr>Презентация PowerPoint</vt:lpstr>
      <vt:lpstr> Чем обозначаются числа?</vt:lpstr>
      <vt:lpstr>Презентация PowerPoint</vt:lpstr>
      <vt:lpstr>     Каково место каждого числа  в числовом ряду?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Сегодня я узнала…  Мне было интересно…  Мне было трудно…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</dc:creator>
  <cp:lastModifiedBy>Olga_Nikolaevna</cp:lastModifiedBy>
  <cp:revision>80</cp:revision>
  <cp:lastPrinted>2012-11-29T02:37:27Z</cp:lastPrinted>
  <dcterms:created xsi:type="dcterms:W3CDTF">2012-11-28T01:10:08Z</dcterms:created>
  <dcterms:modified xsi:type="dcterms:W3CDTF">2016-12-25T15:21:18Z</dcterms:modified>
</cp:coreProperties>
</file>