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889084-A0BE-4C76-9E79-62801BF2FE0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BF48BF-3761-43C6-83DA-7FA6AA99F3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\10%20&#1082;&#1083;&#1072;&#1089;&#1089;\&#1090;&#1086;&#1083;&#1089;&#1090;&#1086;&#1081;\&#1084;&#1091;&#1089;&#1083;&#1080;&#1084;%20&#1084;&#1072;&#1075;&#1086;&#1084;&#1072;&#1077;&#1074;%20&#1089;&#1088;&#1077;&#1076;&#1100;%20&#1096;&#1091;&#1084;&#1085;&#1086;&#1075;&#1086;%20&#1073;&#1072;&#1083;&#1072;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\10%20&#1082;&#1083;&#1072;&#1089;&#1089;\&#1090;&#1086;&#1083;&#1089;&#1090;&#1086;&#1081;\sergej_lemeshev_kolokolchiki_moi_(NaitiMP3.ru)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b="1" dirty="0" smtClean="0"/>
              <a:t>ТОЛСТОЙ</a:t>
            </a:r>
            <a:endParaRPr lang="ru-RU" sz="11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comstol.info/wp-content/uploads/2012/09/tolst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05250" cy="2790825"/>
          </a:xfrm>
          <a:prstGeom prst="rect">
            <a:avLst/>
          </a:prstGeom>
          <a:noFill/>
        </p:spPr>
      </p:pic>
      <p:pic>
        <p:nvPicPr>
          <p:cNvPr id="24580" name="Picture 4" descr="https://i.ytimg.com/vi/78a1QB8WB6w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8999"/>
            <a:ext cx="4572000" cy="3429001"/>
          </a:xfrm>
          <a:prstGeom prst="rect">
            <a:avLst/>
          </a:prstGeom>
          <a:noFill/>
        </p:spPr>
      </p:pic>
      <p:pic>
        <p:nvPicPr>
          <p:cNvPr id="24582" name="Picture 6" descr="http://literatura5.narod.ru/tolstoy_a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0"/>
            <a:ext cx="4000500" cy="5229226"/>
          </a:xfrm>
          <a:prstGeom prst="rect">
            <a:avLst/>
          </a:prstGeom>
          <a:noFill/>
        </p:spPr>
      </p:pic>
      <p:pic>
        <p:nvPicPr>
          <p:cNvPr id="24584" name="Picture 8" descr="http://vm.ru/photo/moscvichka/2014/05/doc6f47jncu2iabkrvx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643050"/>
            <a:ext cx="3971805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86238" cy="6023632"/>
          </a:xfrm>
        </p:spPr>
        <p:txBody>
          <a:bodyPr/>
          <a:lstStyle/>
          <a:p>
            <a:r>
              <a:rPr lang="ru-RU" dirty="0" smtClean="0"/>
              <a:t>В 1854 (37 лет)  Толстой начал публиковать свои лирические стихотворения (писал с 6 лет).  </a:t>
            </a:r>
            <a:r>
              <a:rPr lang="ru-RU" i="1" u="sng" dirty="0" smtClean="0"/>
              <a:t>При жизни вышел только один сборник стихотворений в 1867 году (50 лет.)</a:t>
            </a:r>
            <a:endParaRPr lang="ru-RU" dirty="0"/>
          </a:p>
        </p:txBody>
      </p:sp>
      <p:pic>
        <p:nvPicPr>
          <p:cNvPr id="34818" name="Picture 2" descr="http://libryansk.ru/files/mpimages/full_20120915_155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672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57166"/>
            <a:ext cx="4329114" cy="59521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60-е годы Толстой увлечен драматургией (пишет театральные пьесы). Широкое, в т.ч. и европейское признание он получил благодаря </a:t>
            </a:r>
            <a:r>
              <a:rPr lang="ru-RU" i="1" dirty="0" smtClean="0"/>
              <a:t>драматической трилогии «Смерть Иоанна Грозного» (1866), «Царь Федор Иоаннович» (1868) и «Царь Борис» (1870).</a:t>
            </a:r>
            <a:r>
              <a:rPr lang="ru-RU" dirty="0" smtClean="0"/>
              <a:t> Главная ее тема — трагедия власти, и не только власти самодержавных царей, но шире — власти человека над действительностью, над собственной участью.</a:t>
            </a:r>
            <a:endParaRPr lang="ru-RU" dirty="0"/>
          </a:p>
        </p:txBody>
      </p:sp>
      <p:pic>
        <p:nvPicPr>
          <p:cNvPr id="35842" name="Picture 2" descr="https://upload.wikimedia.org/wikipedia/ru/8/83/Zar_Fyodor_Afi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85479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630936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Личность А.К.Толстого</a:t>
            </a:r>
            <a:r>
              <a:rPr lang="ru-RU" dirty="0" smtClean="0"/>
              <a:t> всегда отличало благородство, честность,  прямота, нежелание  кривить душой, идти на нравственные компромиссы. Поэт всегда честно говорил в глаза царю, с которым дружил с детства, о несуразностях власти. Кроме того, он решительно не принимал и русский радикализм революционеров-демократов, был противником социальных потрясений (рассорился с Некрасовым, Чернышевским,   Салтыковым-Щедриным).</a:t>
            </a:r>
          </a:p>
          <a:p>
            <a:r>
              <a:rPr lang="ru-RU" dirty="0" smtClean="0"/>
              <a:t>Толстой обладал огромной физической силой: гнул подковы, узлом завязывал серебряные ложки, пальцем загонял гвозди в стену.</a:t>
            </a:r>
          </a:p>
          <a:p>
            <a:endParaRPr lang="ru-RU" dirty="0"/>
          </a:p>
        </p:txBody>
      </p:sp>
      <p:pic>
        <p:nvPicPr>
          <p:cNvPr id="36866" name="Picture 2" descr="http://coollib.com/i/27/222027/i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572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Благодаря хлопотам А.Толстого в 1853 году возвращается из ссылки Тургенев.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 smtClean="0"/>
              <a:t>середине 50-х годов он помог вернуться из ссылки Тарасу Шевченко. </a:t>
            </a:r>
            <a:endParaRPr lang="ru-RU" sz="1800" dirty="0" smtClean="0"/>
          </a:p>
          <a:p>
            <a:r>
              <a:rPr lang="ru-RU" sz="1800" dirty="0" smtClean="0"/>
              <a:t>Летом </a:t>
            </a:r>
            <a:r>
              <a:rPr lang="ru-RU" sz="1800" dirty="0" smtClean="0"/>
              <a:t>1862 года вступился за Ивана Аксакова, которому было запрещено редактировать газету "День".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 smtClean="0"/>
              <a:t>1863 году он вновь заступается за арестованного Тургенева.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 smtClean="0"/>
              <a:t>1864 году А.Толстой делает попытку смягчить участь Чернышевского, отправленного на каторгу. На вопрос царя, что делается в русской литературе, А.Толстой ответил, что она "надела траур по поводу несправедливого осуждения Чернышевского", но Александр II холодно оборвал его: " Толстой, никогда не напоминай мне о Чернышевском". </a:t>
            </a:r>
            <a:endParaRPr lang="ru-RU" sz="1800" dirty="0"/>
          </a:p>
        </p:txBody>
      </p:sp>
      <p:pic>
        <p:nvPicPr>
          <p:cNvPr id="37890" name="Picture 2" descr="http://player.myshared.ru/211677/data/images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3086101"/>
          </a:xfrm>
          <a:prstGeom prst="rect">
            <a:avLst/>
          </a:prstGeom>
          <a:noFill/>
        </p:spPr>
      </p:pic>
      <p:pic>
        <p:nvPicPr>
          <p:cNvPr id="37892" name="Picture 4" descr="http://www.ap7.ru/wp-content/uploads/2015/07/T.-G.-SHevchenko-i-raskol-Ukrain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14356"/>
            <a:ext cx="2930833" cy="3457572"/>
          </a:xfrm>
          <a:prstGeom prst="rect">
            <a:avLst/>
          </a:prstGeom>
          <a:noFill/>
        </p:spPr>
      </p:pic>
      <p:pic>
        <p:nvPicPr>
          <p:cNvPr id="37894" name="Picture 6" descr="http://bookland.net.ua/pict_authors/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2190750" cy="2686051"/>
          </a:xfrm>
          <a:prstGeom prst="rect">
            <a:avLst/>
          </a:prstGeom>
          <a:noFill/>
        </p:spPr>
      </p:pic>
      <p:pic>
        <p:nvPicPr>
          <p:cNvPr id="37896" name="Picture 8" descr="http://vegetarian.ru.images.1c-bitrix-cdn.ru/upload/iblock/ae3/ae320de7cc5f5876d0bab2e6a6e728f5.jpg?1409654049126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386" y="4286232"/>
            <a:ext cx="2952803" cy="221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поэзии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71612"/>
            <a:ext cx="6586526" cy="4709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Тема любви </a:t>
            </a:r>
            <a:r>
              <a:rPr lang="ru-RU" dirty="0" smtClean="0"/>
              <a:t>занимала большое место в творчестве Толстого. В любви Толстой видел основное начало жизни. Любовь пробуждает в человеке творческую энергию. Самое ценное в любви - родство душ, духовная близость, которую не в силах ослабить расстояние. Через всю любовную лирику поэта проходит образ любящей духовно богатой </a:t>
            </a:r>
            <a:r>
              <a:rPr lang="ru-RU" dirty="0" smtClean="0"/>
              <a:t>женщины.</a:t>
            </a:r>
            <a:endParaRPr lang="ru-RU" dirty="0" smtClean="0"/>
          </a:p>
          <a:p>
            <a:r>
              <a:rPr lang="ru-RU" dirty="0" smtClean="0"/>
              <a:t>С1851 </a:t>
            </a:r>
            <a:r>
              <a:rPr lang="ru-RU" dirty="0" smtClean="0"/>
              <a:t>года все стихотворения были посвящены одной женщине Софье Андреевне Миллер, которая впоследствии стала его женой.</a:t>
            </a:r>
          </a:p>
          <a:p>
            <a:endParaRPr lang="ru-RU" dirty="0"/>
          </a:p>
        </p:txBody>
      </p:sp>
      <p:pic>
        <p:nvPicPr>
          <p:cNvPr id="38914" name="Picture 2" descr="http://festival.1september.ru/articles/598826/im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1700" cy="3214686"/>
          </a:xfrm>
          <a:prstGeom prst="rect">
            <a:avLst/>
          </a:prstGeom>
          <a:noFill/>
        </p:spPr>
      </p:pic>
      <p:pic>
        <p:nvPicPr>
          <p:cNvPr id="5" name="муслим магомаев средь шумного б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543428" cy="6023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Многие произведения А. К. Толстого строятся на описании своих родных мест, своей Родины, вскормившей и вырастившей поэта. В нем очень сильна любовь ко всему «земному», к окружающей природе, он тонко ощущает её красоту. В лирике Толстого преобладают стихотворения пейзажного типа.  </a:t>
            </a:r>
          </a:p>
        </p:txBody>
      </p:sp>
      <p:pic>
        <p:nvPicPr>
          <p:cNvPr id="39938" name="Picture 2" descr="Сергей Лемешев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810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0835" y="4643446"/>
            <a:ext cx="3716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Сергей Лемешев </a:t>
            </a:r>
            <a:r>
              <a:rPr lang="ru-RU" b="1" i="1" dirty="0" smtClean="0"/>
              <a:t> исполняет романс на стихи А. Толстого «Колокольчики мои»</a:t>
            </a:r>
            <a:endParaRPr lang="ru-RU" dirty="0"/>
          </a:p>
        </p:txBody>
      </p:sp>
      <p:pic>
        <p:nvPicPr>
          <p:cNvPr id="6" name="sergej_lemeshev_kolokolchiki_moi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Козьма</a:t>
            </a:r>
            <a:r>
              <a:rPr lang="ru-RU" dirty="0" smtClean="0"/>
              <a:t> Прутков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2500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Юмор и сатира всегда были частью натуры А.К. Веселые розыгрыши, шутки, проделки молодого Толстого и его двоюродных братьев Алексея и Владимира Жемчужниковых были известны на весь Петербург. Особенно доставалось государственным чиновникам высшего ранга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http://bukvitsa.com/classics/zhemchuzhnikovi_tolstoy_a_k_608x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67175"/>
            <a:ext cx="57912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«История государства Российского от Гостомысла до Тимашева»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83 четверостишиях изложена вся история России (1000 лет) с призвания варягов до правления Александра  II. А.К. дает меткие характеристики русским князьям и царям, описывая их попытки улучшить жизнь на Руси. А заканчивается каждый период словами:</a:t>
            </a:r>
          </a:p>
          <a:p>
            <a:pPr>
              <a:buNone/>
            </a:pPr>
            <a:r>
              <a:rPr lang="ru-RU" dirty="0" smtClean="0"/>
              <a:t>Земля наша богата</a:t>
            </a:r>
          </a:p>
          <a:p>
            <a:pPr>
              <a:buNone/>
            </a:pPr>
            <a:r>
              <a:rPr lang="ru-RU" dirty="0" smtClean="0"/>
              <a:t>Порядка ж снова 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русской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жанры: </a:t>
            </a:r>
            <a:r>
              <a:rPr lang="ru-RU" u="sng" dirty="0" smtClean="0"/>
              <a:t>баллады, былины, поэмы, трагедии</a:t>
            </a:r>
            <a:r>
              <a:rPr lang="ru-RU" b="1" dirty="0" smtClean="0"/>
              <a:t> </a:t>
            </a:r>
            <a:r>
              <a:rPr lang="ru-RU" b="1" dirty="0" smtClean="0"/>
              <a:t>.</a:t>
            </a:r>
            <a:r>
              <a:rPr lang="ru-RU" dirty="0" smtClean="0"/>
              <a:t>В </a:t>
            </a:r>
            <a:r>
              <a:rPr lang="ru-RU" dirty="0" smtClean="0"/>
              <a:t>этих произведениях  развернута целая поэтическая  </a:t>
            </a:r>
            <a:r>
              <a:rPr lang="ru-RU" dirty="0" smtClean="0"/>
              <a:t>концепция русской истории.</a:t>
            </a:r>
          </a:p>
          <a:p>
            <a:pPr>
              <a:buNone/>
            </a:pPr>
            <a:r>
              <a:rPr lang="ru-RU" u="sng" dirty="0" smtClean="0"/>
              <a:t>Основные образы поэзии</a:t>
            </a:r>
            <a:endParaRPr lang="ru-RU" dirty="0" smtClean="0"/>
          </a:p>
          <a:p>
            <a:r>
              <a:rPr lang="ru-RU" dirty="0" smtClean="0"/>
              <a:t>Образы народных героев (Илья Муромец, </a:t>
            </a:r>
            <a:r>
              <a:rPr lang="ru-RU" dirty="0" err="1" smtClean="0"/>
              <a:t>Боривой</a:t>
            </a:r>
            <a:r>
              <a:rPr lang="ru-RU" dirty="0" smtClean="0"/>
              <a:t>, Алеша Попович) и </a:t>
            </a:r>
            <a:endParaRPr lang="ru-RU" dirty="0" smtClean="0"/>
          </a:p>
          <a:p>
            <a:r>
              <a:rPr lang="ru-RU" dirty="0" smtClean="0"/>
              <a:t>правителей </a:t>
            </a:r>
            <a:r>
              <a:rPr lang="ru-RU" dirty="0" smtClean="0"/>
              <a:t>(князь Владимир, Иван Грозный, Петр I)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Философская концепция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Коль </a:t>
            </a:r>
            <a:r>
              <a:rPr lang="ru-RU" dirty="0" smtClean="0"/>
              <a:t>любить, так без рассудку,</a:t>
            </a:r>
            <a:br>
              <a:rPr lang="ru-RU" dirty="0" smtClean="0"/>
            </a:br>
            <a:r>
              <a:rPr lang="ru-RU" dirty="0" smtClean="0"/>
              <a:t>Коль грозить, так не на шутку,</a:t>
            </a:r>
            <a:br>
              <a:rPr lang="ru-RU" dirty="0" smtClean="0"/>
            </a:br>
            <a:r>
              <a:rPr lang="ru-RU" dirty="0" smtClean="0"/>
              <a:t>Коль ругнуть, так сгоряча,</a:t>
            </a:r>
            <a:br>
              <a:rPr lang="ru-RU" dirty="0" smtClean="0"/>
            </a:br>
            <a:r>
              <a:rPr lang="ru-RU" dirty="0" smtClean="0"/>
              <a:t>Коль рубнуть, так уж сплеча!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 спорить, так уж смело,</a:t>
            </a:r>
            <a:br>
              <a:rPr lang="ru-RU" dirty="0" smtClean="0"/>
            </a:br>
            <a:r>
              <a:rPr lang="ru-RU" dirty="0" smtClean="0"/>
              <a:t>Коль карать, так уж за дело,</a:t>
            </a:r>
            <a:br>
              <a:rPr lang="ru-RU" dirty="0" smtClean="0"/>
            </a:br>
            <a:r>
              <a:rPr lang="ru-RU" dirty="0" smtClean="0"/>
              <a:t>Коль простить, так всей душой,</a:t>
            </a:r>
            <a:br>
              <a:rPr lang="ru-RU" dirty="0" smtClean="0"/>
            </a:br>
            <a:r>
              <a:rPr lang="ru-RU" dirty="0" smtClean="0"/>
              <a:t>Коли пир, так пир горой!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000108"/>
            <a:ext cx="5586394" cy="53521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smtClean="0"/>
              <a:t>Граф  </a:t>
            </a:r>
            <a:r>
              <a:rPr lang="ru-RU" sz="3600" dirty="0" smtClean="0"/>
              <a:t>А. К. Толстой есть один из самых замечательных русских людей и писателей, еще и доселе </a:t>
            </a:r>
            <a:r>
              <a:rPr lang="ru-RU" sz="3600" u="sng" dirty="0" smtClean="0"/>
              <a:t>недостаточно оцененный, недостаточно понятый и уже забываемый</a:t>
            </a:r>
            <a:r>
              <a:rPr lang="ru-RU" sz="3600" u="sng" dirty="0" smtClean="0"/>
              <a:t>».</a:t>
            </a:r>
          </a:p>
          <a:p>
            <a:pPr lvl="5" algn="r">
              <a:buNone/>
            </a:pPr>
            <a:r>
              <a:rPr lang="ru-RU" sz="3600" dirty="0" smtClean="0"/>
              <a:t>И.А. Бунин</a:t>
            </a:r>
            <a:endParaRPr lang="ru-RU" sz="3600" dirty="0"/>
          </a:p>
        </p:txBody>
      </p:sp>
      <p:pic>
        <p:nvPicPr>
          <p:cNvPr id="1026" name="Picture 2" descr="https://upload.wikimedia.org/wikipedia/commons/thumb/1/19/Ivan_Bunin_1933.jpg/260px-Ivan_Bunin_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476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"</a:t>
            </a:r>
            <a:r>
              <a:rPr lang="ru-RU" dirty="0" smtClean="0"/>
              <a:t>Он оставил в наследство своим соотечественникам прекрасные образцы драм, романов, лирических стихотворений, которые в течение долгих лет стыдно будет не знать всякому образованному </a:t>
            </a:r>
            <a:r>
              <a:rPr lang="ru-RU" dirty="0" smtClean="0"/>
              <a:t>русскому... </a:t>
            </a:r>
            <a:r>
              <a:rPr lang="ru-RU" dirty="0" smtClean="0"/>
              <a:t>Натура гуманная, глубоко гуманная! - вот что был Толстой, и как у всякого истинного поэта, жизнь которого неуклонно переливается в его творчество, эта гуманная натура сквозит и дышит во всем, что он написал</a:t>
            </a:r>
            <a:r>
              <a:rPr lang="ru-RU" dirty="0" smtClean="0"/>
              <a:t>".</a:t>
            </a:r>
          </a:p>
          <a:p>
            <a:pPr algn="r">
              <a:buNone/>
            </a:pPr>
            <a:r>
              <a:rPr lang="ru-RU" dirty="0" smtClean="0"/>
              <a:t>И.С.Тургенев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Выучить наизусть стихотворение «Коль </a:t>
            </a:r>
            <a:r>
              <a:rPr lang="ru-RU" dirty="0" smtClean="0"/>
              <a:t>любить, так без </a:t>
            </a:r>
            <a:r>
              <a:rPr lang="ru-RU" dirty="0" smtClean="0"/>
              <a:t>рассудку…»</a:t>
            </a:r>
          </a:p>
          <a:p>
            <a:r>
              <a:rPr lang="ru-RU" dirty="0" smtClean="0"/>
              <a:t>Знать биографию и основные темы лирики А.К. Толстого.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Алексей Константинович Толстой</a:t>
            </a:r>
            <a:br>
              <a:rPr lang="ru-RU" sz="5400" dirty="0" smtClean="0"/>
            </a:br>
            <a:r>
              <a:rPr lang="ru-RU" sz="5400" b="0" dirty="0" smtClean="0">
                <a:effectLst/>
              </a:rPr>
              <a:t>Жизнь </a:t>
            </a:r>
            <a:r>
              <a:rPr lang="ru-RU" sz="5400" b="0" dirty="0" smtClean="0">
                <a:effectLst/>
              </a:rPr>
              <a:t>и творчество. Основные темы и образы поэзии А.К.Толстого</a:t>
            </a:r>
            <a:endParaRPr lang="ru-RU" sz="5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Толстой Алексей Константинович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143404" cy="4709160"/>
          </a:xfrm>
        </p:spPr>
        <p:txBody>
          <a:bodyPr/>
          <a:lstStyle/>
          <a:p>
            <a:r>
              <a:rPr lang="ru-RU" dirty="0" smtClean="0"/>
              <a:t>(</a:t>
            </a:r>
            <a:r>
              <a:rPr lang="ru-RU" dirty="0" smtClean="0"/>
              <a:t>24 августа  1817 г. Санкт-Петербург — 28 сентября 1875  </a:t>
            </a:r>
            <a:r>
              <a:rPr lang="ru-RU" dirty="0" err="1" smtClean="0"/>
              <a:t>c</a:t>
            </a:r>
            <a:r>
              <a:rPr lang="ru-RU" dirty="0" smtClean="0"/>
              <a:t>. Красный Рог (ныне </a:t>
            </a:r>
            <a:r>
              <a:rPr lang="ru-RU" dirty="0" err="1" smtClean="0"/>
              <a:t>Почепский</a:t>
            </a:r>
            <a:r>
              <a:rPr lang="ru-RU" dirty="0" smtClean="0"/>
              <a:t> район Брянской обл.)</a:t>
            </a:r>
            <a:endParaRPr lang="ru-RU" dirty="0"/>
          </a:p>
        </p:txBody>
      </p:sp>
      <p:pic>
        <p:nvPicPr>
          <p:cNvPr id="27650" name="Picture 2" descr="https://upload.wikimedia.org/wikipedia/commons/thumb/7/78/Brullov_AKTolstoy.jpg/267px-Brullov_AKTolst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3857652" cy="5013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143536" cy="6572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отцовской линии он принадлежал к древнему дворянскому роду Толстых (государственные деятели, военачальники, деятели искусства, Л.Н.Толстой – троюродный брат). Мать — Анна Алексеевна Перовская — происходила из рода Разумовских (последний украинский гетман Кирилл Разумовский, государственный деятель екатерининских времен,  доводился ей родным дедом).</a:t>
            </a:r>
            <a:endParaRPr lang="ru-RU" dirty="0"/>
          </a:p>
        </p:txBody>
      </p:sp>
      <p:pic>
        <p:nvPicPr>
          <p:cNvPr id="29698" name="Picture 2" descr="http://old.bryanskobl.ru/region/culture/img/tolfa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3302" cy="4135964"/>
          </a:xfrm>
          <a:prstGeom prst="rect">
            <a:avLst/>
          </a:prstGeom>
          <a:noFill/>
        </p:spPr>
      </p:pic>
      <p:pic>
        <p:nvPicPr>
          <p:cNvPr id="29700" name="Picture 4" descr="http://old.bryanskobl.ru/region/culture/img/tolmot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16977"/>
            <a:ext cx="2786050" cy="354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4400552" cy="63093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рождения сына супруги разошлись, мать увезла его в Малороссию, к своему брату А.А. Перовскому, известному в литературе под именем </a:t>
            </a:r>
            <a:r>
              <a:rPr lang="ru-RU" b="1" dirty="0" smtClean="0"/>
              <a:t>Антония Погорельского</a:t>
            </a:r>
            <a:r>
              <a:rPr lang="ru-RU" dirty="0" smtClean="0"/>
              <a:t>. Он и занялся воспитанием будущего поэта, всячески поощряя его художественные склонности, и специально для него сочинил известную сказку «Черная курица, или Подземные жители» (1829).</a:t>
            </a:r>
            <a:endParaRPr lang="ru-RU" dirty="0"/>
          </a:p>
        </p:txBody>
      </p:sp>
      <p:pic>
        <p:nvPicPr>
          <p:cNvPr id="30722" name="Picture 2" descr="http://russkiymir.ru/export/sites/default/russkiymir/ru/magazines/archive/2012/09/graphic/32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42"/>
            <a:ext cx="3571868" cy="505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85728"/>
            <a:ext cx="4357718" cy="6572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 1826 году (9 лет)  мать и дядя перевезли мальчика Санкт-Петербург, где он был избран в число товарищей для игр наследника престола, будущего императора Александра II (впоследствии между ними сохранялись самые дружеские  отношения).  </a:t>
            </a:r>
            <a:endParaRPr lang="ru-RU" dirty="0" smtClean="0"/>
          </a:p>
          <a:p>
            <a:r>
              <a:rPr lang="ru-RU" dirty="0" smtClean="0"/>
              <a:t>Перовский </a:t>
            </a:r>
            <a:r>
              <a:rPr lang="ru-RU" dirty="0" smtClean="0"/>
              <a:t>регулярно вывозил племянника за границу для ознакомления с тамошними достопримечательностями, однажды представил его самому И.В. Гете. Толстой всю жизнь помнил эту встречу и хранил подарок великого поэта – кусок бивня мамонта. </a:t>
            </a:r>
            <a:endParaRPr lang="ru-RU" dirty="0"/>
          </a:p>
        </p:txBody>
      </p:sp>
      <p:pic>
        <p:nvPicPr>
          <p:cNvPr id="31746" name="Picture 2" descr="http://dic.academic.ru/pictures/wiki/files/65/Alexander_II_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5719" cy="4572032"/>
          </a:xfrm>
          <a:prstGeom prst="rect">
            <a:avLst/>
          </a:prstGeom>
          <a:noFill/>
        </p:spPr>
      </p:pic>
      <p:pic>
        <p:nvPicPr>
          <p:cNvPr id="31748" name="Picture 4" descr="http://dg53.mycdn.me/image?t=3&amp;bid=553834710539&amp;id=553834710539&amp;plc=WEB&amp;tkn=*OwFcKxcTj1gZWC-bpXSPcmbJA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32885"/>
            <a:ext cx="3214710" cy="392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214842" cy="57864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1834 (17 лет)  Алексей Толстой был зачислен «студентом» в Московский архив Министерства иностранных дел.</a:t>
            </a:r>
          </a:p>
          <a:p>
            <a:r>
              <a:rPr lang="ru-RU" dirty="0" smtClean="0"/>
              <a:t>На государственной службе А.К. находился 27 лет. </a:t>
            </a:r>
            <a:r>
              <a:rPr lang="ru-RU" dirty="0" smtClean="0"/>
              <a:t> В 1843 </a:t>
            </a:r>
            <a:r>
              <a:rPr lang="ru-RU" dirty="0" smtClean="0"/>
              <a:t>получил придворный чин камер-юнкера, в 1851 - церемониймейстера (5-й класс), в 1856, в день коронации Александра II, был назначен </a:t>
            </a:r>
            <a:r>
              <a:rPr lang="ru-RU" dirty="0" err="1" smtClean="0"/>
              <a:t>флигель-адьютантом</a:t>
            </a:r>
            <a:r>
              <a:rPr lang="ru-RU" dirty="0" smtClean="0"/>
              <a:t>). Закончил службу статским советником  (полковник).</a:t>
            </a:r>
          </a:p>
          <a:p>
            <a:endParaRPr lang="ru-RU" dirty="0"/>
          </a:p>
        </p:txBody>
      </p:sp>
      <p:pic>
        <p:nvPicPr>
          <p:cNvPr id="32770" name="Picture 2" descr="http://www.manwb.ru/pub/Pictures-Articles/Articles81-100/146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239" y="500042"/>
            <a:ext cx="391276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471990" cy="63093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литературе Толстой дебютировал не как поэт, а как писатель. В </a:t>
            </a:r>
            <a:r>
              <a:rPr lang="ru-RU" i="1" u="sng" dirty="0" smtClean="0"/>
              <a:t>1841 году была напечатана мистическая повесть на вампирскую тему «Упырь».</a:t>
            </a:r>
            <a:r>
              <a:rPr lang="ru-RU" dirty="0" smtClean="0"/>
              <a:t> В.Г.Белинский отметил это произведение, как творение еще очень молодого, но очень перспективного писателя.  Фантастикой проникнуты и другие  повести, написанные в конце 1830-х — начале 1840-х «Семейство вурдалака», «Встреча через триста лет».</a:t>
            </a:r>
            <a:endParaRPr lang="ru-RU" dirty="0"/>
          </a:p>
        </p:txBody>
      </p:sp>
      <p:pic>
        <p:nvPicPr>
          <p:cNvPr id="33794" name="Picture 2" descr="http://i0.x8.net/T/HHVy_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143272" cy="4494881"/>
          </a:xfrm>
          <a:prstGeom prst="rect">
            <a:avLst/>
          </a:prstGeom>
          <a:noFill/>
        </p:spPr>
      </p:pic>
      <p:pic>
        <p:nvPicPr>
          <p:cNvPr id="33796" name="Picture 4" descr="http://audioknigi.club/uploads/topics/preview/00/00/70/84/2f53f370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23812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571</Words>
  <Application>Microsoft Office PowerPoint</Application>
  <PresentationFormat>Экран (4:3)</PresentationFormat>
  <Paragraphs>46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ТОЛСТОЙ</vt:lpstr>
      <vt:lpstr>Слайд 2</vt:lpstr>
      <vt:lpstr>Алексей Константинович Толстой Жизнь и творчество. Основные темы и образы поэзии А.К.Толстого</vt:lpstr>
      <vt:lpstr>Толстой Алексей Константинович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Темы поэзии</vt:lpstr>
      <vt:lpstr>Слайд 15</vt:lpstr>
      <vt:lpstr>Козьма Прутков</vt:lpstr>
      <vt:lpstr>«История государства Российского от Гостомысла до Тимашева»</vt:lpstr>
      <vt:lpstr>Тема русской истории</vt:lpstr>
      <vt:lpstr>Философская концепция 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ТОЛСТОЙ</dc:title>
  <dc:creator>1</dc:creator>
  <cp:lastModifiedBy>1</cp:lastModifiedBy>
  <cp:revision>10</cp:revision>
  <dcterms:created xsi:type="dcterms:W3CDTF">2015-12-14T07:47:11Z</dcterms:created>
  <dcterms:modified xsi:type="dcterms:W3CDTF">2015-12-14T09:24:44Z</dcterms:modified>
</cp:coreProperties>
</file>