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4" r:id="rId3"/>
    <p:sldId id="275" r:id="rId4"/>
    <p:sldId id="276" r:id="rId5"/>
    <p:sldId id="260" r:id="rId6"/>
    <p:sldId id="257" r:id="rId7"/>
    <p:sldId id="258" r:id="rId8"/>
    <p:sldId id="259" r:id="rId9"/>
    <p:sldId id="268" r:id="rId10"/>
    <p:sldId id="269" r:id="rId11"/>
    <p:sldId id="270" r:id="rId12"/>
    <p:sldId id="271" r:id="rId13"/>
    <p:sldId id="272" r:id="rId14"/>
    <p:sldId id="261" r:id="rId15"/>
    <p:sldId id="262" r:id="rId16"/>
    <p:sldId id="263" r:id="rId17"/>
    <p:sldId id="265" r:id="rId18"/>
    <p:sldId id="277" r:id="rId19"/>
    <p:sldId id="278" r:id="rId20"/>
    <p:sldId id="279" r:id="rId21"/>
    <p:sldId id="266" r:id="rId22"/>
    <p:sldId id="273" r:id="rId23"/>
    <p:sldId id="264" r:id="rId24"/>
    <p:sldId id="267" r:id="rId2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6;&#1072;&#1073;&#1086;&#1090;&#1072;\&#1043;&#1072;&#1088;&#1084;&#1086;&#1085;&#1080;&#1103;\&#1059;&#1095;&#1077;&#1073;&#1085;&#1086;%20-%20&#1084;&#1077;&#1090;&#1086;&#1076;&#1080;&#1095;&#1077;&#1089;&#1082;&#1080;&#1081;%20&#1082;&#1086;&#1084;&#1087;&#1083;&#1077;&#1082;&#1089;\&#1052;&#1086;&#1080;%20&#1086;&#1073;&#1088;&#1072;&#1079;&#1086;&#1074;&#1072;&#1090;&#1077;&#1083;&#1100;&#1085;&#1099;&#1077;%20&#1087;&#1088;&#1086;&#1075;&#1088;&#1072;&#1084;&#1084;&#1099;\&#1051;&#1077;&#1089;&#1085;&#1072;&#1103;%20&#1096;&#1082;&#1086;&#1083;&#1072;\&#1055;&#1054;&#1059;&#1056;&#1054;&#1063;&#1053;&#1067;&#1045;%20&#1047;&#1040;&#1053;&#1071;&#1058;&#1048;&#1071;\&#1044;&#1086;&#1087;&#1086;&#1083;&#1085;&#1080;&#1090;&#1077;&#1083;&#1100;&#1085;&#1099;&#1077;%20&#1079;&#1072;&#1085;&#1103;&#1090;&#1080;&#1103;\&#1052;&#1077;&#1090;&#1077;&#1086;&#1088;&#1086;&#1083;&#1086;&#1075;&#1080;&#1103;\&#1055;&#1086;&#1075;&#1086;&#1076;&#1072;%20&#1082;&#1080;&#1088;&#1077;&#1085;&#1089;&#1082;%20&#1086;&#1089;&#1077;&#1085;&#1100;%20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6;&#1072;&#1073;&#1086;&#1090;&#1072;\&#1043;&#1072;&#1088;&#1084;&#1086;&#1085;&#1080;&#1103;\&#1059;&#1095;&#1077;&#1073;&#1085;&#1086;%20-%20&#1084;&#1077;&#1090;&#1086;&#1076;&#1080;&#1095;&#1077;&#1089;&#1082;&#1080;&#1081;%20&#1082;&#1086;&#1084;&#1087;&#1083;&#1077;&#1082;&#1089;\&#1052;&#1086;&#1080;%20&#1086;&#1073;&#1088;&#1072;&#1079;&#1086;&#1074;&#1072;&#1090;&#1077;&#1083;&#1100;&#1085;&#1099;&#1077;%20&#1087;&#1088;&#1086;&#1075;&#1088;&#1072;&#1084;&#1084;&#1099;\&#1051;&#1077;&#1089;&#1085;&#1072;&#1103;%20&#1096;&#1082;&#1086;&#1083;&#1072;\&#1055;&#1054;&#1059;&#1056;&#1054;&#1063;&#1053;&#1067;&#1045;%20&#1047;&#1040;&#1053;&#1071;&#1058;&#1048;&#1071;\&#1044;&#1086;&#1087;&#1086;&#1083;&#1085;&#1080;&#1090;&#1077;&#1083;&#1100;&#1085;&#1099;&#1077;%20&#1079;&#1072;&#1085;&#1103;&#1090;&#1080;&#1103;\&#1052;&#1077;&#1090;&#1077;&#1086;&#1088;&#1086;&#1083;&#1086;&#1075;&#1080;&#1103;\&#1055;&#1086;&#1075;&#1086;&#1076;&#1072;%20&#1082;&#1080;&#1088;&#1077;&#1085;&#1089;&#1082;%20&#1086;&#1089;&#1077;&#1085;&#1100;%20201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6;&#1072;&#1073;&#1086;&#1090;&#1072;\&#1043;&#1072;&#1088;&#1084;&#1086;&#1085;&#1080;&#1103;\&#1059;&#1095;&#1077;&#1073;&#1085;&#1086;%20-%20&#1084;&#1077;&#1090;&#1086;&#1076;&#1080;&#1095;&#1077;&#1089;&#1082;&#1080;&#1081;%20&#1082;&#1086;&#1084;&#1087;&#1083;&#1077;&#1082;&#1089;\&#1052;&#1086;&#1080;%20&#1086;&#1073;&#1088;&#1072;&#1079;&#1086;&#1074;&#1072;&#1090;&#1077;&#1083;&#1100;&#1085;&#1099;&#1077;%20&#1087;&#1088;&#1086;&#1075;&#1088;&#1072;&#1084;&#1084;&#1099;\&#1051;&#1077;&#1089;&#1085;&#1072;&#1103;%20&#1096;&#1082;&#1086;&#1083;&#1072;\&#1055;&#1054;&#1059;&#1056;&#1054;&#1063;&#1053;&#1067;&#1045;%20&#1047;&#1040;&#1053;&#1071;&#1058;&#1048;&#1071;\&#1044;&#1086;&#1087;&#1086;&#1083;&#1085;&#1080;&#1090;&#1077;&#1083;&#1100;&#1085;&#1099;&#1077;%20&#1079;&#1072;&#1085;&#1103;&#1090;&#1080;&#1103;\&#1052;&#1077;&#1090;&#1077;&#1086;&#1088;&#1086;&#1083;&#1086;&#1075;&#1080;&#1103;\&#1055;&#1086;&#1075;&#1086;&#1076;&#1072;%20&#1082;&#1080;&#1088;&#1077;&#1085;&#1089;&#1082;%20&#1086;&#1089;&#1077;&#1085;&#1100;%20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Сентябрь</a:t>
            </a:r>
          </a:p>
        </c:rich>
      </c:tx>
    </c:title>
    <c:plotArea>
      <c:layout/>
      <c:lineChart>
        <c:grouping val="standard"/>
        <c:ser>
          <c:idx val="0"/>
          <c:order val="0"/>
          <c:marker>
            <c:symbol val="none"/>
          </c:marker>
          <c:dLbls>
            <c:dLbl>
              <c:idx val="3"/>
              <c:layout>
                <c:manualLayout>
                  <c:x val="-6.1514794550273635E-3"/>
                  <c:y val="-4.9217019576536403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2.2371372534789283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2.6845647041747123E-2"/>
                </c:manualLayout>
              </c:layout>
              <c:showVal val="1"/>
            </c:dLbl>
            <c:dLbl>
              <c:idx val="6"/>
              <c:layout>
                <c:manualLayout>
                  <c:x val="4.613609591270551E-3"/>
                  <c:y val="4.0268470562620687E-2"/>
                </c:manualLayout>
              </c:layout>
              <c:showVal val="1"/>
            </c:dLbl>
            <c:dLbl>
              <c:idx val="7"/>
              <c:layout>
                <c:manualLayout>
                  <c:x val="0"/>
                  <c:y val="2.6845647041747123E-2"/>
                </c:manualLayout>
              </c:layout>
              <c:showVal val="1"/>
            </c:dLbl>
            <c:dLbl>
              <c:idx val="8"/>
              <c:layout>
                <c:manualLayout>
                  <c:x val="0"/>
                  <c:y val="1.7897098027831404E-2"/>
                </c:manualLayout>
              </c:layout>
              <c:showVal val="1"/>
            </c:dLbl>
            <c:dLbl>
              <c:idx val="9"/>
              <c:layout>
                <c:manualLayout>
                  <c:x val="4.6136095912705224E-3"/>
                  <c:y val="-3.5794196055662794E-2"/>
                </c:manualLayout>
              </c:layout>
              <c:showVal val="1"/>
            </c:dLbl>
            <c:dLbl>
              <c:idx val="11"/>
              <c:layout>
                <c:manualLayout>
                  <c:x val="0"/>
                  <c:y val="-1.3422823520873555E-2"/>
                </c:manualLayout>
              </c:layout>
              <c:showVal val="1"/>
            </c:dLbl>
            <c:dLbl>
              <c:idx val="12"/>
              <c:layout>
                <c:manualLayout>
                  <c:x val="1.5378698637567849E-3"/>
                  <c:y val="2.6845647041747123E-2"/>
                </c:manualLayout>
              </c:layout>
              <c:showVal val="1"/>
            </c:dLbl>
            <c:dLbl>
              <c:idx val="13"/>
              <c:layout>
                <c:manualLayout>
                  <c:x val="0"/>
                  <c:y val="2.2371372534789283E-2"/>
                </c:manualLayout>
              </c:layout>
              <c:showVal val="1"/>
            </c:dLbl>
            <c:dLbl>
              <c:idx val="14"/>
              <c:layout>
                <c:manualLayout>
                  <c:x val="-3.0757397275136818E-3"/>
                  <c:y val="-4.4742745069578503E-2"/>
                </c:manualLayout>
              </c:layout>
              <c:showVal val="1"/>
            </c:dLbl>
            <c:dLbl>
              <c:idx val="15"/>
              <c:layout>
                <c:manualLayout>
                  <c:x val="-1.5378698637568411E-3"/>
                  <c:y val="-8.0536941125241415E-2"/>
                </c:manualLayout>
              </c:layout>
              <c:showVal val="1"/>
            </c:dLbl>
            <c:dLbl>
              <c:idx val="16"/>
              <c:layout>
                <c:manualLayout>
                  <c:x val="0"/>
                  <c:y val="-4.4742745069578517E-2"/>
                </c:manualLayout>
              </c:layout>
              <c:showVal val="1"/>
            </c:dLbl>
            <c:dLbl>
              <c:idx val="17"/>
              <c:layout>
                <c:manualLayout>
                  <c:x val="0"/>
                  <c:y val="-3.1319921548705006E-2"/>
                </c:manualLayout>
              </c:layout>
              <c:showVal val="1"/>
            </c:dLbl>
            <c:dLbl>
              <c:idx val="19"/>
              <c:layout>
                <c:manualLayout>
                  <c:x val="0"/>
                  <c:y val="-2.2371372534789283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val>
            <c:numRef>
              <c:f>Лист1!$C$3:$AF$3</c:f>
              <c:numCache>
                <c:formatCode>General</c:formatCode>
                <c:ptCount val="30"/>
                <c:pt idx="0">
                  <c:v>27</c:v>
                </c:pt>
                <c:pt idx="1">
                  <c:v>25</c:v>
                </c:pt>
                <c:pt idx="2">
                  <c:v>15</c:v>
                </c:pt>
                <c:pt idx="3">
                  <c:v>20</c:v>
                </c:pt>
                <c:pt idx="4">
                  <c:v>18</c:v>
                </c:pt>
                <c:pt idx="5">
                  <c:v>16</c:v>
                </c:pt>
                <c:pt idx="6">
                  <c:v>17</c:v>
                </c:pt>
                <c:pt idx="7">
                  <c:v>19</c:v>
                </c:pt>
                <c:pt idx="8">
                  <c:v>20</c:v>
                </c:pt>
                <c:pt idx="9">
                  <c:v>22</c:v>
                </c:pt>
                <c:pt idx="10">
                  <c:v>21</c:v>
                </c:pt>
                <c:pt idx="11">
                  <c:v>18</c:v>
                </c:pt>
                <c:pt idx="12">
                  <c:v>17</c:v>
                </c:pt>
                <c:pt idx="13">
                  <c:v>18</c:v>
                </c:pt>
                <c:pt idx="14">
                  <c:v>19</c:v>
                </c:pt>
                <c:pt idx="15">
                  <c:v>19</c:v>
                </c:pt>
                <c:pt idx="16">
                  <c:v>21</c:v>
                </c:pt>
                <c:pt idx="17">
                  <c:v>21</c:v>
                </c:pt>
                <c:pt idx="18">
                  <c:v>21</c:v>
                </c:pt>
                <c:pt idx="19">
                  <c:v>17</c:v>
                </c:pt>
                <c:pt idx="20">
                  <c:v>17</c:v>
                </c:pt>
                <c:pt idx="21">
                  <c:v>13</c:v>
                </c:pt>
                <c:pt idx="22">
                  <c:v>11</c:v>
                </c:pt>
                <c:pt idx="23">
                  <c:v>13</c:v>
                </c:pt>
                <c:pt idx="24">
                  <c:v>7</c:v>
                </c:pt>
                <c:pt idx="25">
                  <c:v>10</c:v>
                </c:pt>
                <c:pt idx="26">
                  <c:v>12</c:v>
                </c:pt>
                <c:pt idx="27">
                  <c:v>14</c:v>
                </c:pt>
                <c:pt idx="28">
                  <c:v>8</c:v>
                </c:pt>
                <c:pt idx="29">
                  <c:v>1</c:v>
                </c:pt>
              </c:numCache>
            </c:numRef>
          </c:val>
        </c:ser>
        <c:dLbls>
          <c:showVal val="1"/>
        </c:dLbls>
        <c:marker val="1"/>
        <c:axId val="63111552"/>
        <c:axId val="63113088"/>
      </c:lineChart>
      <c:catAx>
        <c:axId val="63111552"/>
        <c:scaling>
          <c:orientation val="minMax"/>
        </c:scaling>
        <c:axPos val="b"/>
        <c:majorTickMark val="none"/>
        <c:tickLblPos val="nextTo"/>
        <c:crossAx val="63113088"/>
        <c:crosses val="autoZero"/>
        <c:auto val="1"/>
        <c:lblAlgn val="ctr"/>
        <c:lblOffset val="100"/>
      </c:catAx>
      <c:valAx>
        <c:axId val="6311308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3111552"/>
        <c:crosses val="autoZero"/>
        <c:crossBetween val="between"/>
      </c:valAx>
    </c:plotArea>
    <c:plotVisOnly val="1"/>
  </c:chart>
  <c:spPr>
    <a:gradFill rotWithShape="1">
      <a:gsLst>
        <a:gs pos="0">
          <a:schemeClr val="accent4">
            <a:tint val="50000"/>
            <a:satMod val="300000"/>
          </a:schemeClr>
        </a:gs>
        <a:gs pos="35000">
          <a:schemeClr val="accent4">
            <a:tint val="37000"/>
            <a:satMod val="300000"/>
          </a:schemeClr>
        </a:gs>
        <a:gs pos="100000">
          <a:schemeClr val="accent4">
            <a:tint val="15000"/>
            <a:satMod val="350000"/>
          </a:schemeClr>
        </a:gs>
      </a:gsLst>
      <a:lin ang="16200000" scaled="1"/>
    </a:gradFill>
    <a:ln w="9525" cap="rnd" cmpd="sng" algn="ctr">
      <a:solidFill>
        <a:schemeClr val="accent4">
          <a:shade val="95000"/>
          <a:satMod val="105000"/>
        </a:schemeClr>
      </a:solidFill>
      <a:prstDash val="solid"/>
    </a:ln>
    <a:effectLst>
      <a:outerShdw blurRad="40000" dist="20000" dir="5400000">
        <a:srgbClr val="000000">
          <a:alpha val="38000"/>
        </a:srgbClr>
      </a:outerShdw>
    </a:effectLst>
  </c:spPr>
  <c:txPr>
    <a:bodyPr/>
    <a:lstStyle/>
    <a:p>
      <a:pPr>
        <a:defRPr sz="1400">
          <a:solidFill>
            <a:schemeClr val="dk1"/>
          </a:solidFill>
          <a:latin typeface="Times New Roman" pitchFamily="18" charset="0"/>
          <a:ea typeface="+mn-ea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Октябрь</a:t>
            </a:r>
          </a:p>
        </c:rich>
      </c:tx>
    </c:title>
    <c:plotArea>
      <c:layout/>
      <c:lineChart>
        <c:grouping val="standard"/>
        <c:ser>
          <c:idx val="0"/>
          <c:order val="0"/>
          <c:marker>
            <c:symbol val="none"/>
          </c:marker>
          <c:dLbls>
            <c:dLbl>
              <c:idx val="0"/>
              <c:layout>
                <c:manualLayout>
                  <c:x val="-5.8997050147492642E-3"/>
                  <c:y val="-5.4597701149425318E-2"/>
                </c:manualLayout>
              </c:layout>
              <c:showVal val="1"/>
            </c:dLbl>
            <c:dLbl>
              <c:idx val="1"/>
              <c:layout>
                <c:manualLayout>
                  <c:x val="-1.4749262536873156E-3"/>
                  <c:y val="6.8965517241379309E-2"/>
                </c:manualLayout>
              </c:layout>
              <c:showVal val="1"/>
            </c:dLbl>
            <c:dLbl>
              <c:idx val="2"/>
              <c:layout>
                <c:manualLayout>
                  <c:x val="1.1799410029498523E-2"/>
                  <c:y val="5.1724137931034489E-2"/>
                </c:manualLayout>
              </c:layout>
              <c:showVal val="1"/>
            </c:dLbl>
            <c:dLbl>
              <c:idx val="3"/>
              <c:layout>
                <c:manualLayout>
                  <c:x val="-7.3746312684365781E-3"/>
                  <c:y val="-5.7471264367816098E-2"/>
                </c:manualLayout>
              </c:layout>
              <c:showVal val="1"/>
            </c:dLbl>
            <c:dLbl>
              <c:idx val="4"/>
              <c:layout>
                <c:manualLayout>
                  <c:x val="-2.9498525073746312E-3"/>
                  <c:y val="-5.7471264367816098E-2"/>
                </c:manualLayout>
              </c:layout>
              <c:showVal val="1"/>
            </c:dLbl>
            <c:dLbl>
              <c:idx val="5"/>
              <c:layout>
                <c:manualLayout>
                  <c:x val="1.4749262536872883E-3"/>
                  <c:y val="-5.7471264367816098E-2"/>
                </c:manualLayout>
              </c:layout>
              <c:showVal val="1"/>
            </c:dLbl>
            <c:dLbl>
              <c:idx val="7"/>
              <c:layout>
                <c:manualLayout>
                  <c:x val="4.4247787610619477E-3"/>
                  <c:y val="5.1724137931034489E-2"/>
                </c:manualLayout>
              </c:layout>
              <c:showVal val="1"/>
            </c:dLbl>
            <c:dLbl>
              <c:idx val="14"/>
              <c:layout>
                <c:manualLayout>
                  <c:x val="-4.5722713864306798E-2"/>
                  <c:y val="2.2988505747126436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val>
            <c:numRef>
              <c:f>Лист1!$C$6:$AG$6</c:f>
              <c:numCache>
                <c:formatCode>General</c:formatCode>
                <c:ptCount val="31"/>
                <c:pt idx="0">
                  <c:v>0</c:v>
                </c:pt>
                <c:pt idx="1">
                  <c:v>-1</c:v>
                </c:pt>
                <c:pt idx="2">
                  <c:v>-1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-1</c:v>
                </c:pt>
                <c:pt idx="8">
                  <c:v>-1</c:v>
                </c:pt>
                <c:pt idx="9">
                  <c:v>1</c:v>
                </c:pt>
                <c:pt idx="10">
                  <c:v>2</c:v>
                </c:pt>
                <c:pt idx="11">
                  <c:v>3</c:v>
                </c:pt>
                <c:pt idx="12">
                  <c:v>1</c:v>
                </c:pt>
                <c:pt idx="13">
                  <c:v>1</c:v>
                </c:pt>
                <c:pt idx="14">
                  <c:v>-2</c:v>
                </c:pt>
                <c:pt idx="15">
                  <c:v>-4</c:v>
                </c:pt>
                <c:pt idx="16">
                  <c:v>-3</c:v>
                </c:pt>
                <c:pt idx="17">
                  <c:v>-4</c:v>
                </c:pt>
                <c:pt idx="18">
                  <c:v>-4</c:v>
                </c:pt>
                <c:pt idx="19">
                  <c:v>-5</c:v>
                </c:pt>
                <c:pt idx="20">
                  <c:v>-2</c:v>
                </c:pt>
                <c:pt idx="21">
                  <c:v>-6</c:v>
                </c:pt>
                <c:pt idx="22">
                  <c:v>-6</c:v>
                </c:pt>
                <c:pt idx="23">
                  <c:v>-6</c:v>
                </c:pt>
                <c:pt idx="24">
                  <c:v>-4</c:v>
                </c:pt>
                <c:pt idx="25">
                  <c:v>-4</c:v>
                </c:pt>
                <c:pt idx="26">
                  <c:v>-7</c:v>
                </c:pt>
                <c:pt idx="27">
                  <c:v>-8</c:v>
                </c:pt>
                <c:pt idx="28">
                  <c:v>-13</c:v>
                </c:pt>
                <c:pt idx="29">
                  <c:v>-13</c:v>
                </c:pt>
                <c:pt idx="30">
                  <c:v>-11</c:v>
                </c:pt>
              </c:numCache>
            </c:numRef>
          </c:val>
        </c:ser>
        <c:dLbls>
          <c:showVal val="1"/>
        </c:dLbls>
        <c:marker val="1"/>
        <c:axId val="64029440"/>
        <c:axId val="64030976"/>
      </c:lineChart>
      <c:catAx>
        <c:axId val="64029440"/>
        <c:scaling>
          <c:orientation val="minMax"/>
        </c:scaling>
        <c:axPos val="b"/>
        <c:majorTickMark val="none"/>
        <c:tickLblPos val="nextTo"/>
        <c:crossAx val="64030976"/>
        <c:crosses val="autoZero"/>
        <c:auto val="1"/>
        <c:lblAlgn val="ctr"/>
        <c:lblOffset val="100"/>
      </c:catAx>
      <c:valAx>
        <c:axId val="6403097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4029440"/>
        <c:crosses val="autoZero"/>
        <c:crossBetween val="between"/>
      </c:valAx>
    </c:plotArea>
    <c:plotVisOnly val="1"/>
  </c:chart>
  <c:spPr>
    <a:gradFill rotWithShape="1">
      <a:gsLst>
        <a:gs pos="0">
          <a:schemeClr val="accent4">
            <a:tint val="50000"/>
            <a:satMod val="300000"/>
          </a:schemeClr>
        </a:gs>
        <a:gs pos="35000">
          <a:schemeClr val="accent4">
            <a:tint val="37000"/>
            <a:satMod val="300000"/>
          </a:schemeClr>
        </a:gs>
        <a:gs pos="100000">
          <a:schemeClr val="accent4">
            <a:tint val="15000"/>
            <a:satMod val="350000"/>
          </a:schemeClr>
        </a:gs>
      </a:gsLst>
      <a:lin ang="16200000" scaled="1"/>
    </a:gradFill>
    <a:ln w="9525" cap="rnd" cmpd="sng" algn="ctr">
      <a:solidFill>
        <a:schemeClr val="accent4">
          <a:shade val="95000"/>
          <a:satMod val="105000"/>
        </a:schemeClr>
      </a:solidFill>
      <a:prstDash val="solid"/>
    </a:ln>
    <a:effectLst>
      <a:outerShdw blurRad="40000" dist="20000" dir="5400000">
        <a:srgbClr val="000000">
          <a:alpha val="38000"/>
        </a:srgbClr>
      </a:outerShdw>
    </a:effectLst>
  </c:spPr>
  <c:txPr>
    <a:bodyPr/>
    <a:lstStyle/>
    <a:p>
      <a:pPr>
        <a:defRPr sz="1400">
          <a:solidFill>
            <a:schemeClr val="dk1"/>
          </a:solidFill>
          <a:latin typeface="Times New Roman" pitchFamily="18" charset="0"/>
          <a:ea typeface="+mn-ea"/>
          <a:cs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Ноябрь</a:t>
            </a:r>
          </a:p>
        </c:rich>
      </c:tx>
    </c:title>
    <c:plotArea>
      <c:layout/>
      <c:lineChart>
        <c:grouping val="standard"/>
        <c:ser>
          <c:idx val="0"/>
          <c:order val="0"/>
          <c:marker>
            <c:symbol val="none"/>
          </c:marke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val>
            <c:numRef>
              <c:f>Лист1!$C$9:$AF$9</c:f>
              <c:numCache>
                <c:formatCode>General</c:formatCode>
                <c:ptCount val="30"/>
                <c:pt idx="0">
                  <c:v>-12</c:v>
                </c:pt>
                <c:pt idx="1">
                  <c:v>-11</c:v>
                </c:pt>
                <c:pt idx="2">
                  <c:v>-11</c:v>
                </c:pt>
                <c:pt idx="3">
                  <c:v>-13</c:v>
                </c:pt>
                <c:pt idx="4">
                  <c:v>-12</c:v>
                </c:pt>
                <c:pt idx="5">
                  <c:v>-9</c:v>
                </c:pt>
                <c:pt idx="6">
                  <c:v>-15</c:v>
                </c:pt>
                <c:pt idx="7">
                  <c:v>-13</c:v>
                </c:pt>
                <c:pt idx="8">
                  <c:v>-10</c:v>
                </c:pt>
                <c:pt idx="9">
                  <c:v>-10</c:v>
                </c:pt>
                <c:pt idx="10">
                  <c:v>-19</c:v>
                </c:pt>
                <c:pt idx="11">
                  <c:v>-22</c:v>
                </c:pt>
                <c:pt idx="12">
                  <c:v>-22</c:v>
                </c:pt>
                <c:pt idx="13">
                  <c:v>-25</c:v>
                </c:pt>
                <c:pt idx="14">
                  <c:v>-22</c:v>
                </c:pt>
                <c:pt idx="15">
                  <c:v>-23</c:v>
                </c:pt>
                <c:pt idx="16">
                  <c:v>-26</c:v>
                </c:pt>
                <c:pt idx="17">
                  <c:v>-24</c:v>
                </c:pt>
                <c:pt idx="18">
                  <c:v>-21</c:v>
                </c:pt>
                <c:pt idx="19">
                  <c:v>-18</c:v>
                </c:pt>
                <c:pt idx="20">
                  <c:v>-16</c:v>
                </c:pt>
                <c:pt idx="21">
                  <c:v>-18</c:v>
                </c:pt>
                <c:pt idx="22">
                  <c:v>-12</c:v>
                </c:pt>
                <c:pt idx="23">
                  <c:v>-10</c:v>
                </c:pt>
                <c:pt idx="24">
                  <c:v>-10</c:v>
                </c:pt>
                <c:pt idx="25">
                  <c:v>-13</c:v>
                </c:pt>
                <c:pt idx="26">
                  <c:v>-4</c:v>
                </c:pt>
                <c:pt idx="27">
                  <c:v>-4</c:v>
                </c:pt>
                <c:pt idx="28">
                  <c:v>-4</c:v>
                </c:pt>
                <c:pt idx="29">
                  <c:v>-12</c:v>
                </c:pt>
              </c:numCache>
            </c:numRef>
          </c:val>
        </c:ser>
        <c:dLbls>
          <c:showVal val="1"/>
        </c:dLbls>
        <c:marker val="1"/>
        <c:axId val="64051840"/>
        <c:axId val="64074112"/>
      </c:lineChart>
      <c:catAx>
        <c:axId val="64051840"/>
        <c:scaling>
          <c:orientation val="minMax"/>
        </c:scaling>
        <c:axPos val="b"/>
        <c:majorTickMark val="none"/>
        <c:tickLblPos val="nextTo"/>
        <c:crossAx val="64074112"/>
        <c:crosses val="autoZero"/>
        <c:auto val="1"/>
        <c:lblAlgn val="ctr"/>
        <c:lblOffset val="100"/>
      </c:catAx>
      <c:valAx>
        <c:axId val="6407411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4051840"/>
        <c:crosses val="autoZero"/>
        <c:crossBetween val="between"/>
      </c:valAx>
    </c:plotArea>
    <c:plotVisOnly val="1"/>
  </c:chart>
  <c:spPr>
    <a:gradFill rotWithShape="1">
      <a:gsLst>
        <a:gs pos="0">
          <a:schemeClr val="accent4">
            <a:tint val="50000"/>
            <a:satMod val="300000"/>
          </a:schemeClr>
        </a:gs>
        <a:gs pos="35000">
          <a:schemeClr val="accent4">
            <a:tint val="37000"/>
            <a:satMod val="300000"/>
          </a:schemeClr>
        </a:gs>
        <a:gs pos="100000">
          <a:schemeClr val="accent4">
            <a:tint val="15000"/>
            <a:satMod val="350000"/>
          </a:schemeClr>
        </a:gs>
      </a:gsLst>
      <a:lin ang="16200000" scaled="1"/>
    </a:gradFill>
    <a:ln w="9525" cap="rnd" cmpd="sng" algn="ctr">
      <a:solidFill>
        <a:schemeClr val="accent4">
          <a:shade val="95000"/>
          <a:satMod val="105000"/>
        </a:schemeClr>
      </a:solidFill>
      <a:prstDash val="solid"/>
    </a:ln>
    <a:effectLst>
      <a:outerShdw blurRad="40000" dist="20000" dir="5400000">
        <a:srgbClr val="000000">
          <a:alpha val="38000"/>
        </a:srgbClr>
      </a:outerShdw>
    </a:effectLst>
  </c:spPr>
  <c:txPr>
    <a:bodyPr/>
    <a:lstStyle/>
    <a:p>
      <a:pPr>
        <a:defRPr sz="1400">
          <a:solidFill>
            <a:schemeClr val="dk1"/>
          </a:solidFill>
          <a:latin typeface="Times New Roman" pitchFamily="18" charset="0"/>
          <a:ea typeface="+mn-ea"/>
          <a:cs typeface="Times New Roman" pitchFamily="18" charset="0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5C899-5989-4B30-BD42-0A3CDCA0E3D2}" type="datetimeFigureOut">
              <a:rPr lang="ru-RU" smtClean="0"/>
              <a:pPr/>
              <a:t>24.12.2016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8132E-92F1-449E-B229-0744E3E2C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МЕТЕОРОЛОГИЯ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715000"/>
            <a:ext cx="6400800" cy="1143000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 педагог ДО 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МАУДО ДЮЦ «Гармония»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Карасова Т.О.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pPr marL="179388" indent="5397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разных уголках Земли воздушные массы бывают холодными и теплыми благодаря тому, что движение воздуха циклона и антициклона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постоянно меняется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Потоки периодически сталкиваются и вытесняют друг друга. В слоях атмосферы происходит постоянное перемещение порывов ветра, от небольших по размерам до невероятно огромных по площади. Циклоны и антициклоны достигают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диаметре 3500-4000 км высотой 20 км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avia.pr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0"/>
            <a:ext cx="7772400" cy="68748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luboznatel.r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828800"/>
            <a:ext cx="9144001" cy="33841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worldofschool.r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579572"/>
            <a:ext cx="9164520" cy="56688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ВОСТОЧНАЯ СИБИРЬ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8900" indent="376238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формирование климата большое влияние оказывают положение Восточной Сибири на северо-востоке Евроазиатского материка и особенности рельефа.</a:t>
            </a:r>
          </a:p>
          <a:p>
            <a:pPr marL="88900" indent="376238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Холодный период со средней суточной температурой воздух ниже  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продолжается в Восточной Сибири 6-7 месяцев. </a:t>
            </a:r>
          </a:p>
          <a:p>
            <a:pPr marL="88900" indent="376238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Температура воздуха в восточной части барического максимума  ниже, чем на западе: на широте 60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востоке Восточной Сибири средняя температура января составляет -38…-40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С, а на этой же широте у Енисея -23…-24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Циркуляция масс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indent="376238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Циркуляционные условия определяют и вынос в Прибайкалье и Забайкалье, т.е. на юг Восточной Сибири, относительно теплых воздушных масс из Казахстана и Средней Азии. Наблюдаются и редкие случаи, когда относительное потепление вызывается выносом воздуха из Центральной Азии и Китая.</a:t>
            </a:r>
          </a:p>
          <a:p>
            <a:pPr indent="376238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Озеро Байкал, расположенное в котловине, защищенной горами, согревает воздух и тогда, когда оно покрыто льдом, а перепады температуры и давления (котловина озера окружающая местность) создают условия для сильных ветров.</a:t>
            </a:r>
          </a:p>
          <a:p>
            <a:pPr indent="376238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Летний период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marL="88900" indent="287338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летний период в формировании погоды в Восточной Сибири большое значение имеет трансформация воздушных масс.</a:t>
            </a:r>
          </a:p>
          <a:p>
            <a:pPr marL="88900" indent="287338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всей территории Восточной Сибири, за исключением горных районов, абсолютный максимум температуры воздуха выше 30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С.  В отдельные годы при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адвекции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юга  температура воздуха летом в                     Центральноякутской равнине может достигать 33-35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С. </a:t>
            </a:r>
          </a:p>
          <a:p>
            <a:pPr marL="88900" indent="287338"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5518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Похолодания зимой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8900" indent="287338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Наряду с этим наблюдаются резкие похолодания, заморозки даже летом, которые охватывают Прибайкалье и Забайкалье. Такие похолодания наблюдаются в тылу циклонов или антициклонических ядрах.</a:t>
            </a:r>
          </a:p>
          <a:p>
            <a:pPr marL="88900" indent="287338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Адвекция холодного воздуха в Прибайкалье происходит с арктических морей (Лаптевых  и Карского), а также с севера Западной Сибири и Охотского моря. При этом температура воздуха днем понижается до       10-16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С, а нередко и ниже 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Практическая часть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Определить цикличность погоды в Киренском районе на примере погоды осень 2016 г.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533400" y="2009775"/>
          <a:ext cx="8167688" cy="4010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228600" y="1066801"/>
          <a:ext cx="8610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D:\Работа\Гармония\Учебно - методический комплекс\Мои образовательные программы\Лесная школа\ПОУРОЧНЫЕ ЗАНЯТИЯ\Дополнительные занятия\Метеорология\106314280_large_2979159_993791_674667459225380_1497057936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09800"/>
            <a:ext cx="6667500" cy="444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Содержимое 10" descr="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04800" y="304800"/>
            <a:ext cx="4270576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D:\Работа\Гармония\Учебно - методический комплекс\Мои образовательные программы\Лесная школа\ПОУРОЧНЫЕ ЗАНЯТИЯ\Дополнительные занятия\Метеорология\220px-Iceland_A2003247_14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304800"/>
            <a:ext cx="4521200" cy="3925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381000" y="762000"/>
          <a:ext cx="8424863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609600"/>
            <a:ext cx="3276600" cy="7078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Антициклон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8800" y="685800"/>
            <a:ext cx="1931276" cy="7078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Циклон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4876800"/>
            <a:ext cx="1655758" cy="70788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Дожди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0" y="4038600"/>
            <a:ext cx="4330388" cy="70788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Порывистый ветер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67000" y="5562600"/>
            <a:ext cx="4439865" cy="70788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Теплая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погода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2286000"/>
            <a:ext cx="1342344" cy="70788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Жара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7600" y="2590800"/>
            <a:ext cx="1589980" cy="70788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Мороз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77000" y="2514600"/>
            <a:ext cx="1501451" cy="70788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Грозы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3581400"/>
            <a:ext cx="3657600" cy="70788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Малооблачно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30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7" grpId="0" build="allAtOnce" animBg="1"/>
      <p:bldP spid="8" grpId="0" build="allAtOnce" animBg="1"/>
      <p:bldP spid="9" grpId="0" build="allAtOnce" animBg="1"/>
      <p:bldP spid="10" grpId="0" build="allAtOnce" animBg="1"/>
      <p:bldP spid="11" grpId="0" build="allAtOnce" animBg="1"/>
      <p:bldP spid="12" grpId="0" build="allAtOnce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14400" y="609600"/>
            <a:ext cx="3276600" cy="7078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Антициклон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5000" y="609600"/>
            <a:ext cx="1931276" cy="7078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Циклон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4876800"/>
            <a:ext cx="1342344" cy="70788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Жара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1905000"/>
            <a:ext cx="1589980" cy="70788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Мороз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9800" y="2057400"/>
            <a:ext cx="1501451" cy="70788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Грозы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3200400"/>
            <a:ext cx="3657600" cy="70788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Малооблачно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5800" y="3124200"/>
            <a:ext cx="4330388" cy="70788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Порывистый ветер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9800" y="5181600"/>
            <a:ext cx="1655758" cy="70788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Дожди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95800" y="4114800"/>
            <a:ext cx="4439865" cy="70788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Теплая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погода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30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8" grpId="0" build="allAtOnce" animBg="1"/>
      <p:bldP spid="9" grpId="0" build="allAtOnce" animBg="1"/>
      <p:bldP spid="10" grpId="0" build="allAtOnce" animBg="1"/>
      <p:bldP spid="11" grpId="0" build="allAtOnce" animBg="1"/>
      <p:bldP spid="12" grpId="0" build="allAtOnce" animBg="1"/>
      <p:bldP spid="13" grpId="0" build="allAtOnce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Терминологический словарь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Autofit/>
          </a:bodyPr>
          <a:lstStyle/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Адвекция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- перенос воздуха и его свойств в горизонтальном направлении.</a:t>
            </a:r>
          </a:p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Антициклон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- область повышенного атмосферного давления с замкнутыми концентрическими изобарами на уровне моря и с соответствующим распределением ветра.</a:t>
            </a:r>
          </a:p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Атмосфера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- 1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Воздушная оболочка Земли, принимающая участие в ее суточном и годовом вращении; предмет изучения метеорологии;</a:t>
            </a:r>
          </a:p>
          <a:p>
            <a:pPr indent="376238"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2. Физическая единица давления: давление ртутного столба высотой 760 мм на широте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45°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уровне моря при температуре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0°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равное 1013,25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мб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Ветер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- движение воздуха относительно земной поверхности. </a:t>
            </a:r>
          </a:p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Сибирский антициклон, -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один из сезонных центров действия атмосферы: область высокого давления над Азией на многолетних средних картах зимних месяцев с центром на территории Монголии.</a:t>
            </a:r>
          </a:p>
          <a:p>
            <a:pPr algn="just"/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Библиографический список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ru-RU" sz="1600" dirty="0" smtClean="0"/>
              <a:t>Метеорология и климатология: учебное пособие для бакалавров направления подготовки 250100 «Лесное дело»: профиль «Лесное хозяйство»; 250700 «Ландшафтная архитектура»: профиль «Садово-парковое и ландшафтное строительство» очной формы обучения / С.А. Терехова, В.А. Иванов, С.А. Москальченко. – Красноярск: СибГТУ, 2011. – 52 с.</a:t>
            </a:r>
            <a:endParaRPr lang="en-US" sz="1600" dirty="0" smtClean="0"/>
          </a:p>
          <a:p>
            <a:pPr>
              <a:buFont typeface="+mj-lt"/>
              <a:buAutoNum type="arabicPeriod"/>
            </a:pPr>
            <a:endParaRPr lang="ru-RU" sz="1600" u="sng" dirty="0" smtClean="0"/>
          </a:p>
          <a:p>
            <a:pPr>
              <a:buFont typeface="+mj-lt"/>
              <a:buAutoNum type="arabicPeriod"/>
            </a:pPr>
            <a:endParaRPr lang="ru-RU" sz="1600" u="sng" dirty="0" smtClean="0"/>
          </a:p>
          <a:p>
            <a:pPr>
              <a:buFont typeface="+mj-lt"/>
              <a:buAutoNum type="arabicPeriod"/>
            </a:pPr>
            <a:endParaRPr lang="ru-RU" sz="1600" dirty="0" smtClean="0"/>
          </a:p>
          <a:p>
            <a:pPr>
              <a:buFont typeface="+mj-lt"/>
              <a:buAutoNum type="arabicPeriod"/>
            </a:pPr>
            <a:endParaRPr lang="ru-RU" sz="1600" dirty="0" smtClean="0"/>
          </a:p>
          <a:p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Работа\Гармония\Учебно - методический комплекс\Мои образовательные программы\Лесная школа\ПОУРОЧНЫЕ ЗАНЯТИЯ\Дополнительные занятия\Метеорология\wpapers_ru_Солнечная-погод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57600"/>
            <a:ext cx="4876800" cy="2743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124709727_2979159_sbVaWzJGpp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5769952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 descr="D:\Работа\Гармония\Учебно - методический комплекс\Мои образовательные программы\Лесная школа\ПОУРОЧНЫЕ ЗАНЯТИЯ\Дополнительные занятия\Метеорология\125035040_2979159_1146718_583065901736315_101334530_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500" y="2857500"/>
            <a:ext cx="5143500" cy="4000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Назовите тему занятия?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МЕТЕОРОЛОГИЯ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557213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557213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Это наука о земной атмосфере, о физических  процессах и явлениях, происходящих в ней, о взаимодействии их с земной поверхностью и космической средой.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mso2D576"/>
          <p:cNvPicPr>
            <a:picLocks noChangeAspect="1" noChangeArrowheads="1"/>
          </p:cNvPicPr>
          <p:nvPr/>
        </p:nvPicPr>
        <p:blipFill>
          <a:blip r:embed="rId2" cstate="print">
            <a:lum bright="-12000" contrast="24000"/>
          </a:blip>
          <a:srcRect l="9648" t="34732" r="32568" b="23192"/>
          <a:stretch>
            <a:fillRect/>
          </a:stretch>
        </p:blipFill>
        <p:spPr bwMode="auto">
          <a:xfrm>
            <a:off x="685800" y="457200"/>
            <a:ext cx="8044543" cy="6400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Строение атмосферы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Рисунок  - Схема строения атмосферы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376238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1 - уровень моря, 2 - перистые облака, 3 - кучевые облака, 4 - слоистые облака, 5 - свободный аэростат, 6 - стратостат, 7 - радиозонд, 8 - перламутровые облака, 9 - отражение звуковых волн, 10 - метеорологическая ракета, 11 - серебристые облака, 12 - отражение средних радиоволн, О - метеоры, 14, 15 - полярные сияния, 16 - отражение коротких радиоволн, 17 - геофизическая ракета, 18 - искусственные спутники Земли, 19 - пилотируемые космические корабли.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Слои атмосферы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тропосфера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(в среднем до высоты 8-13 км),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стратосфера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(от 13 до 50…55 км),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мезосфера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(от 50…55 до 90 км),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термосфера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(от 90 до 450 км)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экзосфера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(свыше 450 км).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Циклон и антициклон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pPr marL="0" lvl="0" indent="376238"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Явления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циклона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– это атмосферные вихри внушительных размеров с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пониженным давлением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воздуха </a:t>
            </a:r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(Н)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Они приносят шквальные ветры, ураганы, грозы и другую малоприятную погоду. Их возникновение происходит вследствие вращения Земли. Циклоны северного полушария перемещают воздух против часовой стрелки. В южном полушарии они двигаются в обратную сторону. Они обладают энергетической мощью и приносят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сильные порывистые ветры, обильные осадки, грозовые тучи и молнии.</a:t>
            </a:r>
          </a:p>
          <a:p>
            <a:pPr marL="0" lvl="0" indent="376238"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Явления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антициклона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отличаются повышенным давлением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(В)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В северном полушарии антициклоны вращаются по часовой стрелке, а в южном полушарии наоборот. Они приносят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ясную устойчивую погоду, отсутствие ветров и осадков.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Летом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время устанавливается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теплая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малооблачная погода.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Зимой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такие дни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бывает ясно и холодно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[2]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76238"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867</Words>
  <Application>Microsoft Office PowerPoint</Application>
  <PresentationFormat>Экран (4:3)</PresentationFormat>
  <Paragraphs>69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Office Theme</vt:lpstr>
      <vt:lpstr>МЕТЕОРОЛОГИЯ</vt:lpstr>
      <vt:lpstr>Слайд 2</vt:lpstr>
      <vt:lpstr>Слайд 3</vt:lpstr>
      <vt:lpstr>Назовите тему занятия?</vt:lpstr>
      <vt:lpstr>МЕТЕОРОЛОГИЯ</vt:lpstr>
      <vt:lpstr>Строение атмосферы</vt:lpstr>
      <vt:lpstr> Рисунок  - Схема строения атмосферы </vt:lpstr>
      <vt:lpstr>Слои атмосферы</vt:lpstr>
      <vt:lpstr>Циклон и антициклон</vt:lpstr>
      <vt:lpstr>Слайд 10</vt:lpstr>
      <vt:lpstr>Слайд 11</vt:lpstr>
      <vt:lpstr>Слайд 12</vt:lpstr>
      <vt:lpstr>Слайд 13</vt:lpstr>
      <vt:lpstr>ВОСТОЧНАЯ СИБИРЬ погода</vt:lpstr>
      <vt:lpstr>Циркуляция масс</vt:lpstr>
      <vt:lpstr>Летний период</vt:lpstr>
      <vt:lpstr>Похолодания зимой</vt:lpstr>
      <vt:lpstr>Практическая часть Определить цикличность погоды в Киренском районе на примере погоды осень 2016 г.</vt:lpstr>
      <vt:lpstr>Слайд 19</vt:lpstr>
      <vt:lpstr>Слайд 20</vt:lpstr>
      <vt:lpstr>Слайд 21</vt:lpstr>
      <vt:lpstr>Слайд 22</vt:lpstr>
      <vt:lpstr>Терминологический словарь</vt:lpstr>
      <vt:lpstr>Библиографический список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Татьяна</cp:lastModifiedBy>
  <cp:revision>26</cp:revision>
  <dcterms:created xsi:type="dcterms:W3CDTF">2016-12-07T04:06:35Z</dcterms:created>
  <dcterms:modified xsi:type="dcterms:W3CDTF">2016-12-24T01:16:47Z</dcterms:modified>
</cp:coreProperties>
</file>