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59" r:id="rId4"/>
    <p:sldId id="260" r:id="rId5"/>
    <p:sldId id="286" r:id="rId6"/>
    <p:sldId id="287" r:id="rId7"/>
    <p:sldId id="288" r:id="rId8"/>
    <p:sldId id="289" r:id="rId9"/>
    <p:sldId id="285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37C"/>
    <a:srgbClr val="307D9C"/>
    <a:srgbClr val="3790B3"/>
    <a:srgbClr val="5AABCC"/>
    <a:srgbClr val="99CC00"/>
    <a:srgbClr val="000000"/>
    <a:srgbClr val="1966B3"/>
    <a:srgbClr val="DDDDDD"/>
    <a:srgbClr val="C1D1D3"/>
    <a:srgbClr val="BD9E61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660" autoAdjust="0"/>
  </p:normalViewPr>
  <p:slideViewPr>
    <p:cSldViewPr>
      <p:cViewPr>
        <p:scale>
          <a:sx n="75" d="100"/>
          <a:sy n="75" d="100"/>
        </p:scale>
        <p:origin x="-115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6B0E-8C92-4A42-AD98-EC2ECDCB0E88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41BE-3177-4939-A6AA-1F24CE6BE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41BE-3177-4939-A6AA-1F24CE6BEEF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885E1-CB12-46D9-9464-BBBC17C1DA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80D9B-0056-426C-AFAE-FAD80CFA06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4EC2573-7B84-4131-90F7-0C077E3CE9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44AE6D-011D-4C8F-BC08-0EDA4FA399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7B627F-33A4-4539-8A9E-A2B72A27C0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B811A4-7215-499B-B4BE-F9BD493ED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DD914-013D-4DD1-9085-ABFD9CF5C4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AAEF3-FCE4-41C7-B96F-75FDA5110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879FA-18BE-4855-A865-0EB442D02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EC0D09-ABFB-4DE7-9733-1018A1A54C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DA475C-04E9-42A5-AE5D-FA2CC7F5C8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11FD2B-6AAB-49B0-90BB-87EE461017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 l="2684" t="13913" r="1871"/>
          <a:stretch>
            <a:fillRect/>
          </a:stretch>
        </p:blipFill>
        <p:spPr bwMode="auto">
          <a:xfrm>
            <a:off x="-828600" y="0"/>
            <a:ext cx="9756576" cy="6353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27784" y="1772816"/>
            <a:ext cx="6048672" cy="3024336"/>
          </a:xfrm>
        </p:spPr>
        <p:txBody>
          <a:bodyPr/>
          <a:lstStyle/>
          <a:p>
            <a:r>
              <a:rPr lang="ru-RU" sz="2800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Театрализованная деятельность </a:t>
            </a:r>
            <a:br>
              <a:rPr lang="ru-RU" sz="2800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средство развития творческих способностей детей старшего дошкольного возраста</a:t>
            </a:r>
            <a:endParaRPr lang="ru-RU" sz="4000" i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19672" y="332656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«Детский сад №21 «Сказка» комбинированного вида города Белово»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301208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Рублева Ирина Анатольевна,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 </a:t>
            </a:r>
          </a:p>
          <a:p>
            <a:endParaRPr lang="ru-RU" b="1" dirty="0"/>
          </a:p>
        </p:txBody>
      </p:sp>
      <p:pic>
        <p:nvPicPr>
          <p:cNvPr id="7173" name="Picture 5" descr="C:\Documents and Settings\Admin\Рабочий стол\Фото конкурс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520280" cy="37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80920" cy="6543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0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Результаты </a:t>
            </a:r>
            <a:endParaRPr lang="ru-RU" sz="3200" b="1" dirty="0" smtClean="0"/>
          </a:p>
          <a:p>
            <a:pPr algn="ctr"/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7200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Arial" pitchFamily="34" charset="0"/>
              <a:buChar char="•"/>
            </a:pPr>
            <a:r>
              <a:rPr lang="ru-RU" sz="2000" dirty="0" smtClean="0"/>
              <a:t>дети могут свободно  </a:t>
            </a:r>
            <a:r>
              <a:rPr lang="ru-RU" sz="2000" dirty="0" smtClean="0"/>
              <a:t>вести </a:t>
            </a:r>
            <a:r>
              <a:rPr lang="ru-RU" sz="2000" dirty="0" smtClean="0"/>
              <a:t>беседы, анализировать, </a:t>
            </a:r>
            <a:r>
              <a:rPr lang="ru-RU" sz="2000" dirty="0" smtClean="0"/>
              <a:t>делать выводы и </a:t>
            </a:r>
            <a:r>
              <a:rPr lang="ru-RU" sz="2000" dirty="0" smtClean="0"/>
              <a:t>умозаключения</a:t>
            </a:r>
          </a:p>
          <a:p>
            <a:pPr marL="266700" lvl="0" indent="-266700" algn="just"/>
            <a:endParaRPr lang="ru-RU" sz="900" dirty="0" smtClean="0"/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sz="2000" dirty="0" smtClean="0"/>
              <a:t>у ребят появилось чувство уверенности в своих знаниях и </a:t>
            </a:r>
            <a:r>
              <a:rPr lang="ru-RU" sz="2000" dirty="0" smtClean="0"/>
              <a:t>умениях; появились навыки </a:t>
            </a:r>
            <a:r>
              <a:rPr lang="ru-RU" sz="2000" dirty="0" smtClean="0"/>
              <a:t>самостоятельной творческой </a:t>
            </a:r>
            <a:r>
              <a:rPr lang="ru-RU" sz="2000" dirty="0" smtClean="0"/>
              <a:t>деятельности</a:t>
            </a:r>
          </a:p>
          <a:p>
            <a:pPr marL="266700" lvl="0" indent="-266700" algn="just"/>
            <a:endParaRPr lang="ru-RU" sz="900" dirty="0" smtClean="0"/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sz="2000" dirty="0" smtClean="0"/>
              <a:t>дети научились самостоятельно </a:t>
            </a:r>
            <a:r>
              <a:rPr lang="ru-RU" sz="2000" dirty="0" smtClean="0"/>
              <a:t>составлять новые сказки, рассказы, придумывать фантастические </a:t>
            </a:r>
            <a:r>
              <a:rPr lang="ru-RU" sz="2000" dirty="0" smtClean="0"/>
              <a:t>истории</a:t>
            </a:r>
          </a:p>
          <a:p>
            <a:pPr marL="266700" lvl="0" indent="-266700" algn="just"/>
            <a:endParaRPr lang="ru-RU" sz="2000" dirty="0" smtClean="0"/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sz="2000" dirty="0" smtClean="0"/>
              <a:t>речь ребят стала разнообразной, богатой эпитетами и образными сравнениями, </a:t>
            </a:r>
            <a:r>
              <a:rPr lang="ru-RU" sz="2000" dirty="0" smtClean="0"/>
              <a:t>эмоциональной</a:t>
            </a:r>
          </a:p>
          <a:p>
            <a:pPr marL="266700" lvl="0" indent="-266700" algn="just"/>
            <a:endParaRPr lang="ru-RU" sz="2000" dirty="0" smtClean="0"/>
          </a:p>
          <a:p>
            <a:pPr marL="266700" lvl="0" indent="-266700" algn="just">
              <a:buFont typeface="Arial" pitchFamily="34" charset="0"/>
              <a:buChar char="•"/>
            </a:pPr>
            <a:r>
              <a:rPr lang="ru-RU" sz="2000" dirty="0" smtClean="0"/>
              <a:t>дети  становятся социально адаптированными при переходе в </a:t>
            </a:r>
            <a:r>
              <a:rPr lang="ru-RU" sz="2000" dirty="0" smtClean="0"/>
              <a:t>на школьное обучение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692696"/>
            <a:ext cx="8280920" cy="5976664"/>
          </a:xfrm>
          <a:prstGeom prst="rect">
            <a:avLst/>
          </a:prstGeom>
          <a:solidFill>
            <a:srgbClr val="5AAB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 smtClean="0"/>
              <a:t>Задачи </a:t>
            </a:r>
            <a:endParaRPr lang="en-US" i="0" dirty="0">
              <a:solidFill>
                <a:schemeClr val="accent1"/>
              </a:solidFill>
            </a:endParaRPr>
          </a:p>
        </p:txBody>
      </p:sp>
      <p:pic>
        <p:nvPicPr>
          <p:cNvPr id="6" name="Picture 2" descr="C:\Documents and Settings\Admin\Рабочий стол\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 l="2684" t="13913" r="1871"/>
          <a:stretch>
            <a:fillRect/>
          </a:stretch>
        </p:blipFill>
        <p:spPr bwMode="auto">
          <a:xfrm>
            <a:off x="-396552" y="0"/>
            <a:ext cx="9289032" cy="6525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1052736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200" b="1" dirty="0" smtClean="0"/>
              <a:t>Создавать</a:t>
            </a:r>
            <a:r>
              <a:rPr lang="ru-RU" sz="2200" dirty="0" smtClean="0"/>
              <a:t> условия для проявления активности, самостоятельности и творчества детей в театрализованной игре</a:t>
            </a:r>
          </a:p>
          <a:p>
            <a:pPr marL="342900" lvl="0" indent="-342900" algn="just"/>
            <a:endParaRPr lang="ru-RU" sz="2200" dirty="0" smtClean="0"/>
          </a:p>
          <a:p>
            <a:pPr marL="342900" lvl="0" indent="-342900" algn="just">
              <a:buAutoNum type="arabicPeriod" startAt="2"/>
            </a:pPr>
            <a:r>
              <a:rPr lang="ru-RU" sz="2200" b="1" dirty="0" smtClean="0"/>
              <a:t>Обогащать</a:t>
            </a:r>
            <a:r>
              <a:rPr lang="ru-RU" sz="2200" dirty="0" smtClean="0"/>
              <a:t> игровой опыт каждого ребёнка на основе участия в интегративной деятельности (познавательной, речевой, продуктивной)</a:t>
            </a:r>
          </a:p>
          <a:p>
            <a:pPr marL="342900" lvl="0" indent="-342900" algn="just"/>
            <a:endParaRPr lang="ru-RU" sz="2200" dirty="0" smtClean="0"/>
          </a:p>
          <a:p>
            <a:pPr marL="342900" lvl="0" indent="-342900" algn="just">
              <a:buAutoNum type="arabicPeriod" startAt="3"/>
            </a:pPr>
            <a:r>
              <a:rPr lang="ru-RU" sz="2200" b="1" dirty="0" smtClean="0"/>
              <a:t>Развивать</a:t>
            </a:r>
            <a:r>
              <a:rPr lang="ru-RU" sz="2200" dirty="0" smtClean="0"/>
              <a:t> умение вести игровое действие и повествование от имени разных персонажей, согласовывать свой замысел с замыслом партнёра</a:t>
            </a:r>
          </a:p>
          <a:p>
            <a:pPr marL="342900" lvl="0" indent="-342900" algn="just">
              <a:buAutoNum type="arabicPeriod" startAt="3"/>
            </a:pPr>
            <a:endParaRPr lang="ru-RU" sz="2200" dirty="0" smtClean="0"/>
          </a:p>
          <a:p>
            <a:pPr marL="342900" lvl="0" indent="-342900" algn="just">
              <a:buAutoNum type="arabicPeriod" startAt="3"/>
            </a:pPr>
            <a:r>
              <a:rPr lang="ru-RU" sz="2200" b="1" dirty="0" smtClean="0"/>
              <a:t>Привлекать </a:t>
            </a:r>
            <a:r>
              <a:rPr lang="ru-RU" sz="2200" dirty="0" smtClean="0"/>
              <a:t> родителей  к  участию  в  совместной  театрализованной  деятельности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 l="2684" t="13913" r="1871"/>
          <a:stretch>
            <a:fillRect/>
          </a:stretch>
        </p:blipFill>
        <p:spPr bwMode="auto">
          <a:xfrm>
            <a:off x="-396552" y="-747464"/>
            <a:ext cx="9144000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67544" y="620688"/>
            <a:ext cx="8280920" cy="6048672"/>
          </a:xfrm>
          <a:prstGeom prst="rect">
            <a:avLst/>
          </a:prstGeom>
          <a:solidFill>
            <a:srgbClr val="26637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69269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Познавательное развитие.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Ознакомление с явлениями общественной жизни, предметами ближайшего окружения, природными явлениями. Дети знакомятся с литературными произведениями, которые лягут в основу предстоящей постановки спектакля и других форм организации театрализованной деятельности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Социально–коммуникативное развитие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Приобщение к ценностям  культуры. Развитие игровой деятельности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Физическое развитие. </a:t>
            </a:r>
            <a:r>
              <a:rPr lang="ru-RU" dirty="0" smtClean="0">
                <a:solidFill>
                  <a:schemeClr val="bg1"/>
                </a:solidFill>
              </a:rPr>
              <a:t>Сохранение и укрепление физического и психического здоровья детей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Художественно-эстетическое развитие. </a:t>
            </a:r>
            <a:r>
              <a:rPr lang="ru-RU" dirty="0" smtClean="0">
                <a:solidFill>
                  <a:schemeClr val="bg1"/>
                </a:solidFill>
              </a:rPr>
              <a:t>Ознакомление с репродукциями картин, иллюстрациями, близкими по содержанию сюжету спектакля, учатся рисовать разными материалами по сюжету спектакля или отдельных его персонажей. Учатся слышать в музыке разное эмоциональное состояние и передавать его движениями, жестами, мимикой; слушают музыку к очередному спектаклю.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Речевое развитие. </a:t>
            </a:r>
            <a:r>
              <a:rPr lang="ru-RU" dirty="0" smtClean="0">
                <a:solidFill>
                  <a:schemeClr val="bg1"/>
                </a:solidFill>
              </a:rPr>
              <a:t>Развитие четкой, ясной дикции, работа над развитием артикуляционного аппарата с использованием скороговорок, </a:t>
            </a:r>
            <a:r>
              <a:rPr lang="ru-RU" dirty="0" err="1" smtClean="0">
                <a:solidFill>
                  <a:schemeClr val="bg1"/>
                </a:solidFill>
              </a:rPr>
              <a:t>чистоговорок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потешек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908720"/>
            <a:ext cx="8280920" cy="5760640"/>
          </a:xfrm>
          <a:prstGeom prst="rect">
            <a:avLst/>
          </a:prstGeom>
          <a:solidFill>
            <a:srgbClr val="5AAB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1886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Методы и приемы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135428"/>
          <a:ext cx="7992888" cy="5333296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3996444"/>
                <a:gridCol w="3996444"/>
              </a:tblGrid>
              <a:tr h="552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Методы работы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Приемы работы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80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наглядный</a:t>
                      </a:r>
                      <a:r>
                        <a:rPr lang="ru-RU" sz="1600" dirty="0"/>
                        <a:t> (просмотр мультфильмов, иллюстраций книг и т.д</a:t>
                      </a:r>
                      <a:r>
                        <a:rPr lang="ru-RU" sz="1600" dirty="0" smtClean="0"/>
                        <a:t>.)</a:t>
                      </a: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словесный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/>
                        <a:t>(пересказ сказок, рассказов)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практический</a:t>
                      </a:r>
                      <a:r>
                        <a:rPr lang="ru-RU" sz="1600" dirty="0"/>
                        <a:t> (игры – драматизации);  игровой;</a:t>
                      </a: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творческий и т.д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метод организации деятельности</a:t>
                      </a:r>
                      <a:r>
                        <a:rPr lang="ru-RU" sz="1600" dirty="0"/>
                        <a:t> и формирования опыта </a:t>
                      </a:r>
                      <a:r>
                        <a:rPr lang="ru-RU" sz="1600" dirty="0" smtClean="0"/>
                        <a:t>поведения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метод </a:t>
                      </a:r>
                      <a:r>
                        <a:rPr lang="ru-RU" sz="1600" b="1" dirty="0" smtClean="0"/>
                        <a:t>стимулирования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r>
                        <a:rPr lang="ru-RU" sz="1600" b="1" dirty="0" smtClean="0"/>
                        <a:t>выбор </a:t>
                      </a:r>
                      <a:r>
                        <a:rPr lang="ru-RU" sz="1600" dirty="0"/>
                        <a:t>детьми ролей по </a:t>
                      </a:r>
                      <a:r>
                        <a:rPr lang="ru-RU" sz="1600" dirty="0" smtClean="0"/>
                        <a:t>желанию</a:t>
                      </a:r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endParaRPr lang="ru-RU" sz="1400" dirty="0"/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r>
                        <a:rPr lang="ru-RU" sz="1600" b="1" dirty="0"/>
                        <a:t>назначение </a:t>
                      </a:r>
                      <a:r>
                        <a:rPr lang="ru-RU" sz="1600" dirty="0"/>
                        <a:t>на главные роли робких, </a:t>
                      </a:r>
                      <a:r>
                        <a:rPr lang="ru-RU" sz="1600" dirty="0" smtClean="0"/>
                        <a:t>застенчивых</a:t>
                      </a:r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endParaRPr lang="ru-RU" sz="1400" dirty="0"/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r>
                        <a:rPr lang="ru-RU" sz="1600" b="1" dirty="0"/>
                        <a:t>распределение ролей </a:t>
                      </a:r>
                      <a:r>
                        <a:rPr lang="ru-RU" sz="1600" dirty="0"/>
                        <a:t>по карточкам (</a:t>
                      </a:r>
                      <a:r>
                        <a:rPr lang="ru-RU" sz="1600" dirty="0" err="1"/>
                        <a:t>схем.Персонаж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72025" algn="l"/>
                        </a:tabLst>
                      </a:pPr>
                      <a:endParaRPr lang="ru-RU" sz="1400" dirty="0"/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55645" algn="ctr"/>
                        </a:tabLst>
                      </a:pPr>
                      <a:r>
                        <a:rPr lang="ru-RU" sz="1600" b="1" dirty="0"/>
                        <a:t>проигрывание ролей </a:t>
                      </a:r>
                      <a:r>
                        <a:rPr lang="ru-RU" sz="1600" dirty="0"/>
                        <a:t>в </a:t>
                      </a:r>
                      <a:r>
                        <a:rPr lang="ru-RU" sz="1600" dirty="0" smtClean="0"/>
                        <a:t>парах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052736"/>
            <a:ext cx="8280920" cy="5616624"/>
          </a:xfrm>
          <a:prstGeom prst="rect">
            <a:avLst/>
          </a:prstGeom>
          <a:solidFill>
            <a:srgbClr val="5AAB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Принципы работы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268760"/>
          <a:ext cx="7848872" cy="526641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173433"/>
                <a:gridCol w="5675439"/>
              </a:tblGrid>
              <a:tr h="49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Принципы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Сущность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Отношение на равных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Формирование терпимого отношения к окружающим людям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Свобода действий и слова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Преодоление замкнутости,формирование умения высказывать свое мнение, обосновывать его.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Приоритет «каждый ребенок – личность»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Формирование уважения к себе и окружающим людям.Помогать ребенку  быть творческим, находчивым, обладать воображением; критически мыслить, уметь осуществлять выбор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Принцип неожиданности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Формирование смекалки, умения находить выход в сложившейся ситуации</a:t>
                      </a:r>
                      <a:endParaRPr lang="ru-RU" sz="140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Принцип включенности ребенка в процесс режиссуры 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Формировать умение включаться в процесс постановки спектакля, используя собственные задумки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80920" cy="563562"/>
          </a:xfrm>
        </p:spPr>
        <p:txBody>
          <a:bodyPr/>
          <a:lstStyle/>
          <a:p>
            <a:pPr algn="ctr"/>
            <a:r>
              <a:rPr lang="ru-RU" sz="2400" i="0" dirty="0" smtClean="0"/>
              <a:t>Содержание театрализованных занятий </a:t>
            </a:r>
            <a:endParaRPr lang="en-US" sz="2400" i="0" dirty="0">
              <a:solidFill>
                <a:schemeClr val="accent1"/>
              </a:solidFill>
            </a:endParaRPr>
          </a:p>
        </p:txBody>
      </p:sp>
      <p:pic>
        <p:nvPicPr>
          <p:cNvPr id="6" name="Picture 2" descr="C:\Documents and Settings\Admin\Рабочий стол\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 l="2684" t="13913" r="1871"/>
          <a:stretch>
            <a:fillRect/>
          </a:stretch>
        </p:blipFill>
        <p:spPr bwMode="auto">
          <a:xfrm>
            <a:off x="-396552" y="908721"/>
            <a:ext cx="9289032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ru-RU" sz="2400" dirty="0" smtClean="0"/>
              <a:t>просмотр кукольных спектаклей и беседы по ним</a:t>
            </a:r>
          </a:p>
          <a:p>
            <a:pPr marL="266700" lvl="0" indent="-266700"/>
            <a:endParaRPr lang="ru-RU" sz="8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sz="2400" dirty="0" smtClean="0"/>
              <a:t>игры-драматизации </a:t>
            </a:r>
          </a:p>
          <a:p>
            <a:pPr marL="266700" lvl="0" indent="-266700"/>
            <a:endParaRPr lang="ru-RU" sz="8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sz="2400" dirty="0" smtClean="0"/>
              <a:t>разыгрывание разнообразных сказок и инсценировок</a:t>
            </a:r>
          </a:p>
          <a:p>
            <a:pPr marL="266700" lvl="0" indent="-266700"/>
            <a:endParaRPr lang="ru-RU" sz="8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sz="2400" dirty="0" smtClean="0"/>
              <a:t> упражнения по формированию выразительности исполнения (вербальной и невербальной)</a:t>
            </a:r>
          </a:p>
          <a:p>
            <a:pPr marL="266700" lvl="0" indent="-266700"/>
            <a:endParaRPr lang="ru-RU" sz="8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sz="2400" dirty="0" smtClean="0"/>
              <a:t> упражнения по социально-эмоциональному развитию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908720"/>
            <a:ext cx="8280920" cy="5760640"/>
          </a:xfrm>
          <a:prstGeom prst="rect">
            <a:avLst/>
          </a:prstGeom>
          <a:solidFill>
            <a:srgbClr val="5AAB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Театральные постановки</a:t>
            </a:r>
          </a:p>
        </p:txBody>
      </p:sp>
      <p:pic>
        <p:nvPicPr>
          <p:cNvPr id="22531" name="Picture 3" descr="C:\Documents and Settings\Admin\Рабочий стол\Фото конкурс\P107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5208579" cy="3906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2" name="Picture 4" descr="C:\Documents and Settings\Admin\Рабочий стол\Фото конкурс\Пивцова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6156176" cy="4617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280920" cy="5760640"/>
          </a:xfrm>
          <a:prstGeom prst="rect">
            <a:avLst/>
          </a:prstGeom>
          <a:solidFill>
            <a:srgbClr val="5AAB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Праздники и развлечения</a:t>
            </a:r>
          </a:p>
        </p:txBody>
      </p:sp>
      <p:pic>
        <p:nvPicPr>
          <p:cNvPr id="23554" name="Picture 2" descr="C:\Documents and Settings\Admin\Рабочий стол\Фото конкурс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184576" cy="388843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w="101600" prst="riblet"/>
          </a:sp3d>
        </p:spPr>
      </p:pic>
      <p:pic>
        <p:nvPicPr>
          <p:cNvPr id="1026" name="Picture 2" descr="C:\Documents and Settings\Admin\Рабочий стол\Фото конкурс\P1110509.JPG"/>
          <p:cNvPicPr>
            <a:picLocks noChangeAspect="1" noChangeArrowheads="1"/>
          </p:cNvPicPr>
          <p:nvPr/>
        </p:nvPicPr>
        <p:blipFill>
          <a:blip r:embed="rId3" cstate="print"/>
          <a:srcRect r="5847"/>
          <a:stretch>
            <a:fillRect/>
          </a:stretch>
        </p:blipFill>
        <p:spPr bwMode="auto">
          <a:xfrm>
            <a:off x="4116131" y="2852936"/>
            <a:ext cx="5027870" cy="400506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908720"/>
            <a:ext cx="8280920" cy="5760640"/>
          </a:xfrm>
          <a:prstGeom prst="rect">
            <a:avLst/>
          </a:prstGeom>
          <a:solidFill>
            <a:srgbClr val="5AAB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Сотрудничество с родителями</a:t>
            </a:r>
            <a:endParaRPr lang="ru-RU" sz="2800" b="1" dirty="0"/>
          </a:p>
        </p:txBody>
      </p:sp>
      <p:pic>
        <p:nvPicPr>
          <p:cNvPr id="8" name="Picture 2" descr="C:\Documents and Settings\Admin\Рабочий стол\Фото конкурс\P1100221н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5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555</Template>
  <TotalTime>420</TotalTime>
  <Words>455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555</vt:lpstr>
      <vt:lpstr>Театрализованная деятельность  как средство развития творческих способностей детей старшего дошкольного возраста</vt:lpstr>
      <vt:lpstr>Задачи </vt:lpstr>
      <vt:lpstr>Слайд 3</vt:lpstr>
      <vt:lpstr>Слайд 4</vt:lpstr>
      <vt:lpstr>Слайд 5</vt:lpstr>
      <vt:lpstr>Содержание театрализованных занятий 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2009-10-05T12:37:28Z</dcterms:created>
  <dcterms:modified xsi:type="dcterms:W3CDTF">2014-10-20T07:49:10Z</dcterms:modified>
</cp:coreProperties>
</file>