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71" autoAdjust="0"/>
  </p:normalViewPr>
  <p:slideViewPr>
    <p:cSldViewPr>
      <p:cViewPr>
        <p:scale>
          <a:sx n="70" d="100"/>
          <a:sy n="70" d="100"/>
        </p:scale>
        <p:origin x="-7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D53BA-228D-4912-A46B-64E2EDEA0A2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25F9-06CE-4014-8217-6388F7F62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25F9-06CE-4014-8217-6388F7F62DF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5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1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1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1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1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1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1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1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1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1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1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17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13" name="chimes.wav"/>
          </p:stSnd>
        </p:sndAc>
      </p:transition>
    </mc:Choice>
    <mc:Fallback xmlns="">
      <p:transition spd="slow" advClick="0" advTm="17000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cap="rnd">
            <a:noFill/>
            <a:prstDash val="sysDot"/>
            <a:beve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Елка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 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празднования 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нового года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36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7000">
        <p14:vortex/>
        <p:sndAc>
          <p:stSnd>
            <p:snd r:embed="rId2" name="chimes.wav"/>
          </p:stSnd>
        </p:sndAc>
      </p:transition>
    </mc:Choice>
    <mc:Fallback>
      <p:transition spd="slow" advClick="0" advTm="1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" y="0"/>
            <a:ext cx="9146547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олна 4"/>
          <p:cNvSpPr/>
          <p:nvPr/>
        </p:nvSpPr>
        <p:spPr>
          <a:xfrm>
            <a:off x="1619672" y="5782658"/>
            <a:ext cx="5904656" cy="886702"/>
          </a:xfrm>
          <a:prstGeom prst="wave">
            <a:avLst>
              <a:gd name="adj1" fmla="val 357"/>
              <a:gd name="adj2" fmla="val 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cs typeface="Aharoni" panose="02010803020104030203" pitchFamily="2" charset="-79"/>
              </a:rPr>
              <a:t>Елка в Мехико 2009 года. Ее высота – 110 метров (40-этажное здание, 1/3 Эйфелевой башни), а вес игрушек – более 300 тонн.</a:t>
            </a:r>
          </a:p>
        </p:txBody>
      </p:sp>
    </p:spTree>
    <p:extLst>
      <p:ext uri="{BB962C8B-B14F-4D97-AF65-F5344CB8AC3E}">
        <p14:creationId xmlns:p14="http://schemas.microsoft.com/office/powerpoint/2010/main" val="4779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8"/>
            <a:ext cx="9191701" cy="685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9481" y="4581128"/>
            <a:ext cx="4572000" cy="212365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Елка в Абу-Даби, в Арабских Эмиратах, установленная в 2010 году. Она была украшена шарами из чистого золота и серебра. Считается самой дорогой новогодней елкой в мире</a:t>
            </a:r>
            <a:r>
              <a:rPr lang="ru-RU" sz="2200" b="1" i="1" dirty="0" smtClean="0">
                <a:solidFill>
                  <a:schemeClr val="bg1"/>
                </a:solidFill>
              </a:rPr>
              <a:t>.</a:t>
            </a:r>
            <a:endParaRPr lang="ru-RU" sz="2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119811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9811"/>
            <a:ext cx="41764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cs typeface="Aharoni" panose="02010803020104030203" pitchFamily="2" charset="-79"/>
              </a:rPr>
              <a:t>Новогодняя ель у Рокфеллер центра в Нью-Йорке.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cs typeface="Aharoni" panose="02010803020104030203" pitchFamily="2" charset="-79"/>
              </a:rPr>
              <a:t>А зажигание огней на этой шикарной елке каждый год в прямом эфире транслирует несколько десятков телеканалов.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7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3" name="chimes.wav"/>
          </p:stSnd>
        </p:sndAc>
      </p:transition>
    </mc:Choice>
    <mc:Fallback xmlns="">
      <p:transition spd="slow" advClick="0" advTm="17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575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587654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</a:t>
            </a:r>
            <a:r>
              <a:rPr lang="ru-RU" b="1" dirty="0" smtClean="0"/>
              <a:t>Праге </a:t>
            </a:r>
            <a:r>
              <a:rPr lang="ru-RU" b="1" dirty="0"/>
              <a:t>установка новогодней елки всегда сопровождается открытием чудесного рождественского рынка, неизменно дарящего радость всем жителям города.</a:t>
            </a:r>
          </a:p>
        </p:txBody>
      </p:sp>
    </p:spTree>
    <p:extLst>
      <p:ext uri="{BB962C8B-B14F-4D97-AF65-F5344CB8AC3E}">
        <p14:creationId xmlns:p14="http://schemas.microsoft.com/office/powerpoint/2010/main" val="210324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23042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Впрочем, для того, чтобы порадовать людей красивой новогодней елкой порой даже не нужно сильно тратиться. Достаточно просто поискать вокруг ненужные пластиковые корзины и контейнеры, как это однажды сделали в </a:t>
            </a:r>
            <a:r>
              <a:rPr lang="ru-RU" sz="2000" b="1" dirty="0" err="1">
                <a:solidFill>
                  <a:schemeClr val="bg1"/>
                </a:solidFill>
              </a:rPr>
              <a:t>Монтерре</a:t>
            </a:r>
            <a:r>
              <a:rPr lang="ru-RU" sz="2000" b="1" dirty="0">
                <a:solidFill>
                  <a:schemeClr val="bg1"/>
                </a:solidFill>
              </a:rPr>
              <a:t>, Мексика.</a:t>
            </a:r>
          </a:p>
        </p:txBody>
      </p:sp>
    </p:spTree>
    <p:extLst>
      <p:ext uri="{BB962C8B-B14F-4D97-AF65-F5344CB8AC3E}">
        <p14:creationId xmlns:p14="http://schemas.microsoft.com/office/powerpoint/2010/main" val="33162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2971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город </a:t>
            </a:r>
            <a:r>
              <a:rPr lang="ru-RU" sz="2400" b="1" dirty="0" err="1">
                <a:solidFill>
                  <a:schemeClr val="bg1"/>
                </a:solidFill>
              </a:rPr>
              <a:t>Библос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</a:rPr>
              <a:t>Ливан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228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000" b="1" dirty="0">
                <a:solidFill>
                  <a:schemeClr val="bg1"/>
                </a:solidFill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</a:rPr>
              <a:t>овершенно </a:t>
            </a:r>
            <a:r>
              <a:rPr lang="ru-RU" sz="2000" b="1" dirty="0">
                <a:solidFill>
                  <a:schemeClr val="bg1"/>
                </a:solidFill>
              </a:rPr>
              <a:t>невероятные конструкции, изображающие новогодние елки, это уже давно не редкость. Вот таким образом атмосферу Нового года передали специалисты «ABIES-</a:t>
            </a:r>
            <a:r>
              <a:rPr lang="ru-RU" sz="2000" b="1" dirty="0" err="1">
                <a:solidFill>
                  <a:schemeClr val="bg1"/>
                </a:solidFill>
              </a:rPr>
              <a:t>Electronicus</a:t>
            </a:r>
            <a:r>
              <a:rPr lang="ru-RU" sz="2000" b="1" dirty="0">
                <a:solidFill>
                  <a:schemeClr val="bg1"/>
                </a:solidFill>
              </a:rPr>
              <a:t>» из Бельгии.</a:t>
            </a:r>
          </a:p>
        </p:txBody>
      </p:sp>
    </p:spTree>
    <p:extLst>
      <p:ext uri="{BB962C8B-B14F-4D97-AF65-F5344CB8AC3E}">
        <p14:creationId xmlns:p14="http://schemas.microsoft.com/office/powerpoint/2010/main" val="12034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84" y="10432"/>
            <a:ext cx="55446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33843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Впрочем</a:t>
            </a:r>
            <a:r>
              <a:rPr lang="ru-RU" sz="2400" b="1" i="1" dirty="0">
                <a:solidFill>
                  <a:srgbClr val="FF0000"/>
                </a:solidFill>
              </a:rPr>
              <a:t>, даже самая маленькая и скромная елочка обязательно принесет в ваш дом радость и ощущение настоящего праздника. Ведь Новый Год уже немыслим без этого очаровательного живого деревца, красивого символа Вечности и Бесконечности Мира.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44000" cy="674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1196752"/>
            <a:ext cx="5832648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pattFill prst="pct20">
                  <a:fgClr>
                    <a:srgbClr val="00B050"/>
                  </a:fgClr>
                  <a:bgClr>
                    <a:schemeClr val="bg1"/>
                  </a:bgClr>
                </a:pattFill>
              </a:rPr>
              <a:t>Спасибо за внимание!</a:t>
            </a:r>
            <a:endParaRPr lang="ru-RU" sz="4000" b="1" dirty="0">
              <a:pattFill prst="pct20">
                <a:fgClr>
                  <a:srgbClr val="00B050"/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6977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4" name="chimes.wav"/>
          </p:stSnd>
        </p:sndAc>
      </p:transition>
    </mc:Choice>
    <mc:Fallback xmlns="">
      <p:transition spd="slow" advClick="0" advTm="17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8"/>
            <a:ext cx="9144000" cy="68823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История </a:t>
            </a:r>
            <a:r>
              <a:rPr lang="ru-RU" b="1" dirty="0">
                <a:solidFill>
                  <a:srgbClr val="FF0000"/>
                </a:solidFill>
              </a:rPr>
              <a:t>Новогодней елки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6768752" cy="48936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>
                <a:solidFill>
                  <a:schemeClr val="accent1"/>
                </a:solidFill>
              </a:rPr>
              <a:t>История Новогодней елки насчитывает много тысячелетий. «Прообразом» этой очаровательной и нарядной героини новогодних праздников стало Мировое Дерево. В древние времена оно символизировало собой устройство мира и само считалось центром мироздания. Его корни, уходящие глубоко в землю, - преисподняя. Его мощный ствол с ветвями – наш наземный мир, его крона, тянущаяся в небеса, - Рай, связь человека с Высшими Силами. У славянских народов Мировое Дерево ассоциировалось с березой, у древних египтян – с пальмой. </a:t>
            </a:r>
          </a:p>
        </p:txBody>
      </p:sp>
    </p:spTree>
    <p:extLst>
      <p:ext uri="{BB962C8B-B14F-4D97-AF65-F5344CB8AC3E}">
        <p14:creationId xmlns:p14="http://schemas.microsoft.com/office/powerpoint/2010/main" val="12139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466728" cy="129614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</a:rPr>
              <a:t>В Греции центр мира олицетворял собой кипарис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3767"/>
            <a:ext cx="3816424" cy="238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682752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в Риме – фиговое дерево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662552" cy="274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3968" y="2204864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у </a:t>
            </a:r>
            <a:r>
              <a:rPr lang="ru-RU" sz="2400" b="1" i="1" dirty="0">
                <a:solidFill>
                  <a:srgbClr val="FF0000"/>
                </a:solidFill>
              </a:rPr>
              <a:t>кельтских народов - омела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0765"/>
            <a:ext cx="3668231" cy="275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Соединительная линия уступом 10"/>
          <p:cNvCxnSpPr/>
          <p:nvPr/>
        </p:nvCxnSpPr>
        <p:spPr>
          <a:xfrm>
            <a:off x="2123728" y="1628800"/>
            <a:ext cx="2078376" cy="57606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71600" y="2805028"/>
            <a:ext cx="648072" cy="839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2000" y="3405193"/>
            <a:ext cx="504056" cy="815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1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5832648" cy="5911552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Окончательно традиция </a:t>
            </a:r>
            <a:endParaRPr lang="ru-RU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украшать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деревьями сформировалась только в </a:t>
            </a:r>
            <a:endParaRPr lang="ru-RU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Века. День зимнего солнцестояния (22 декабря, </a:t>
            </a:r>
            <a:endParaRPr lang="ru-RU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короткий день в году) </a:t>
            </a:r>
            <a:endParaRPr lang="ru-RU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считался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особенным, так как </a:t>
            </a:r>
            <a:endParaRPr lang="ru-RU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него, по поверьям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выпадал день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рождения</a:t>
            </a:r>
          </a:p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Адама и Евы. Поэтому в </a:t>
            </a:r>
            <a:endParaRPr lang="ru-RU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старину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этот день люди устанавливали в своих домах вечнозеленые растения, 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украшенные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красными яблоками. Впрочем,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вместо настоящих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хвойные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праздничные деревья уже в 15 веке стали вешать стеклянные шары и другие игрушки круглой формы.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247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Приблизительно в это же время ель становится символом Рождества (которое отмечается 25 декабря и по дате почти совпадает с днем рождения Евы и Адама). Как уверяют письменные источники, впервые на рождественские праздники наряженную елку установили в немецком городе Страсбурге, в начале 16 века. За несколько столетий эта красивая традиция распространилась по всей Европе. А к началу 19 века она добралась и до Америки.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Лента лицом вниз 12"/>
          <p:cNvSpPr/>
          <p:nvPr/>
        </p:nvSpPr>
        <p:spPr>
          <a:xfrm>
            <a:off x="971600" y="404664"/>
            <a:ext cx="7560840" cy="1080120"/>
          </a:xfrm>
          <a:prstGeom prst="ribbon">
            <a:avLst>
              <a:gd name="adj1" fmla="val 19355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Новогодняя 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елка – символ Нового года и Рождества</a:t>
            </a:r>
          </a:p>
          <a:p>
            <a:pPr algn="ctr"/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467544" y="620688"/>
            <a:ext cx="288032" cy="324036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7020272" y="782706"/>
            <a:ext cx="288032" cy="270030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2339752" y="782706"/>
            <a:ext cx="288032" cy="270030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8316416" y="2492896"/>
            <a:ext cx="216024" cy="28803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323528" y="4365104"/>
            <a:ext cx="288032" cy="28803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5868144" y="5805264"/>
            <a:ext cx="288032" cy="28803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1" y="100693"/>
            <a:ext cx="9144000" cy="680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Новогодняя </a:t>
            </a:r>
            <a:r>
              <a:rPr lang="ru-RU" b="1" dirty="0">
                <a:solidFill>
                  <a:srgbClr val="FF0000"/>
                </a:solidFill>
              </a:rPr>
              <a:t>елка на Руси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 numCol="1" anchor="ctr">
            <a:noAutofit/>
          </a:bodyPr>
          <a:lstStyle/>
          <a:p>
            <a:pPr marL="0" indent="0" algn="ctr">
              <a:buNone/>
            </a:pPr>
            <a:r>
              <a:rPr lang="ru-RU" sz="2600" b="1" i="1" dirty="0">
                <a:solidFill>
                  <a:schemeClr val="bg1"/>
                </a:solidFill>
                <a:cs typeface="FrankRuehl" panose="020E0503060101010101" pitchFamily="34" charset="-79"/>
              </a:rPr>
              <a:t>На Руси первая новогодняя елка появляется благодаря Петру I. В 1699 году он издал указ вести летоисчисление, как принято в странах Европы, от Рождества Христова. И отмечать наступление Нового Года в ночь с 31 декабря на 1 января пышными торжествами с нарядными елками, фейерверками и застольями. Правда, приживалась на Руси эта традиция очень долго, более 100 лет. Для многих людей символом Нового года (который до Петровской эпохи отмечали 1 марта) оставалась русская березка. Первая «государственная» елка в честь Новогодних праздников было установлена только в 1881 году, по приказу Великой Княгини Александры Федоровны</a:t>
            </a:r>
            <a:r>
              <a:rPr lang="ru-RU" sz="2600" b="1" i="1" dirty="0" smtClean="0">
                <a:solidFill>
                  <a:schemeClr val="bg1"/>
                </a:solidFill>
                <a:cs typeface="FrankRuehl" panose="020E0503060101010101" pitchFamily="34" charset="-79"/>
              </a:rPr>
              <a:t>.</a:t>
            </a:r>
            <a:endParaRPr lang="ru-RU" sz="2600" b="1" i="1" dirty="0">
              <a:solidFill>
                <a:schemeClr val="bg1"/>
              </a:solidFill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66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188640"/>
            <a:ext cx="4355976" cy="6494085"/>
          </a:xfrm>
          <a:prstGeom prst="rect">
            <a:avLst/>
          </a:prstGeom>
          <a:ln cap="rnd">
            <a:solidFill>
              <a:schemeClr val="tx1"/>
            </a:solidFill>
            <a:prstDash val="lgDash"/>
            <a:beve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Какой-то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период времени после революции 1917 года Новогодняя Елка считалась буржуазным пережитком. Но уже с 1935 года традиция встречать с ней Новый Год вернулась. В наши дни в дни новогодних торжеств нарядные елочки украшают не только все дома, но и главные площади многих столиц мира. Причем, некоторые деревца выглядят очень необычно!</a:t>
            </a:r>
            <a:r>
              <a:rPr lang="ru-RU" sz="2600" b="1" i="1" dirty="0">
                <a:solidFill>
                  <a:schemeClr val="bg1"/>
                </a:solidFill>
              </a:rPr>
              <a:t/>
            </a:r>
            <a:br>
              <a:rPr lang="ru-RU" sz="2600" b="1" i="1" dirty="0">
                <a:solidFill>
                  <a:schemeClr val="bg1"/>
                </a:solidFill>
              </a:rPr>
            </a:br>
            <a:endParaRPr lang="ru-RU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cs typeface="Aharoni" panose="02010803020104030203" pitchFamily="2" charset="-79"/>
              </a:rPr>
              <a:t/>
            </a:r>
            <a:br>
              <a:rPr lang="ru-RU" sz="3600" b="1" dirty="0">
                <a:cs typeface="Aharoni" panose="02010803020104030203" pitchFamily="2" charset="-79"/>
              </a:rPr>
            </a:br>
            <a:r>
              <a:rPr lang="ru-RU" sz="3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  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2771800" y="908720"/>
            <a:ext cx="3045454" cy="4536504"/>
          </a:xfrm>
          <a:prstGeom prst="verticalScroll">
            <a:avLst/>
          </a:prstGeom>
          <a:pattFill prst="smCheck">
            <a:fgClr>
              <a:srgbClr val="00B050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Самые необычные    Новогодние Елки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" y="0"/>
            <a:ext cx="91328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Плавучая искусственная Новогодняя Елка на озере </a:t>
            </a:r>
            <a:r>
              <a:rPr lang="ru-RU" sz="2000" b="1" dirty="0" err="1">
                <a:solidFill>
                  <a:schemeClr val="bg1"/>
                </a:solidFill>
              </a:rPr>
              <a:t>Лагоа</a:t>
            </a:r>
            <a:r>
              <a:rPr lang="ru-RU" sz="2000" b="1" dirty="0">
                <a:solidFill>
                  <a:schemeClr val="bg1"/>
                </a:solidFill>
              </a:rPr>
              <a:t> в 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Рио-де-Жанейро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Ее </a:t>
            </a:r>
            <a:r>
              <a:rPr lang="ru-RU" sz="2000" b="1" dirty="0">
                <a:solidFill>
                  <a:schemeClr val="bg1"/>
                </a:solidFill>
              </a:rPr>
              <a:t>вес - более 530 тонн. Эта елочка входит в Книгу рекордов Гиннесса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594</Words>
  <Application>Microsoft Office PowerPoint</Application>
  <PresentationFormat>Экран (4:3)</PresentationFormat>
  <Paragraphs>44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Елка</vt:lpstr>
      <vt:lpstr> История Новогодней елки </vt:lpstr>
      <vt:lpstr>В Греции центр мира олицетворял собой кипарис</vt:lpstr>
      <vt:lpstr>Презентация PowerPoint</vt:lpstr>
      <vt:lpstr>Презентация PowerPoint</vt:lpstr>
      <vt:lpstr>     Новогодняя елка на Руси 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Елка</dc:title>
  <dc:creator>ADMIN</dc:creator>
  <cp:lastModifiedBy>Гергенредер А.А.</cp:lastModifiedBy>
  <cp:revision>92</cp:revision>
  <dcterms:created xsi:type="dcterms:W3CDTF">2016-12-21T07:44:46Z</dcterms:created>
  <dcterms:modified xsi:type="dcterms:W3CDTF">2016-12-21T15:25:12Z</dcterms:modified>
</cp:coreProperties>
</file>