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57" r:id="rId3"/>
    <p:sldId id="259" r:id="rId4"/>
    <p:sldId id="262" r:id="rId5"/>
    <p:sldId id="260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8" r:id="rId25"/>
    <p:sldId id="289" r:id="rId26"/>
    <p:sldId id="284" r:id="rId27"/>
    <p:sldId id="261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Будущее должно быть заложено в настоящем. . 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16423" cy="2858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2" y="1412776"/>
            <a:ext cx="3931742" cy="2811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41575"/>
            <a:ext cx="4824536" cy="3618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3987" y="6355218"/>
            <a:ext cx="7408333" cy="60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Социальный педагог: Волобуева Олеся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33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ons\Desktop\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66689"/>
            <a:ext cx="3153516" cy="213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Гришенкова\Рабочий стол\ПАВ\687474703a2f2f6c69746365792e72752f706172735f646f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10" y="4330879"/>
            <a:ext cx="1554117" cy="15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04828"/>
            <a:ext cx="8640960" cy="293633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Дети, растущие в атмосфере любви и понимания, имеют меньше проблем, связанных со здоровьем, трудностей с обучением в школе, общением со сверстниками, и, наоборот, как правило, нарушение детско-родительских отношений ведёт к формированию различных психологических проблем и комплексов.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61" y="332656"/>
            <a:ext cx="9017889" cy="165618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00FF"/>
                </a:solidFill>
                <a:latin typeface="Garamond" pitchFamily="18" charset="0"/>
                <a:ea typeface="Times New Roman"/>
                <a:cs typeface="+mn-cs"/>
              </a:rPr>
              <a:t>Сегодня наша совместная задача – создать в обществе атмосферу нетерпимости к любым нарушениям прав несовершеннолетних.</a:t>
            </a:r>
            <a:br>
              <a:rPr lang="ru-RU" sz="2400" b="1" dirty="0">
                <a:solidFill>
                  <a:srgbClr val="0000FF"/>
                </a:solidFill>
                <a:latin typeface="Garamond" pitchFamily="18" charset="0"/>
                <a:ea typeface="Times New Roman"/>
                <a:cs typeface="+mn-cs"/>
              </a:rPr>
            </a:br>
            <a:endParaRPr lang="ru-RU" sz="24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Documents and Settings\Гришенкова\Рабочий стол\ПАВ\Fotolia_9576952_Subscription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7043"/>
            <a:ext cx="3416821" cy="227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ПАВ\lar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336032" cy="250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Гришенкова\Рабочий стол\ПАВ\drugs_alcohol_spoons_syringe_pills_cigarettes_cigarette_spirits_desktop_2568x2014_hd-wallpaper-542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97" y="4221088"/>
            <a:ext cx="2977084" cy="233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450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Наркотики</a:t>
            </a:r>
            <a:r>
              <a:rPr lang="ru-RU" sz="2200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 – это внутриклеточный яд, который разрушает жизненно важные органы человека – печень, сердце, мозг. Какие-то граммы ПАВ убивают 7,5 тысяч клеток головного мозга. 30% всех преступлений совершаются в состоянии наркотического опьянения. Человек зависящий от наркотиков  в семье – это горе, особенно детям. Дети наркоманов в 4 раза чаще других людей заболевают алкоголизмом и наркоманией. </a:t>
            </a:r>
            <a:endParaRPr lang="ru-RU" sz="22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200" b="1" dirty="0" smtClean="0">
                <a:latin typeface="Garamond" pitchFamily="18" charset="0"/>
                <a:ea typeface="Calibri"/>
                <a:cs typeface="Times New Roman"/>
              </a:rPr>
              <a:t/>
            </a:r>
            <a:br>
              <a:rPr lang="ru-RU" sz="2200" b="1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ПАМЯТКА </a:t>
            </a:r>
            <a:br>
              <a:rPr lang="ru-RU" sz="22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ДЛЯ 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РОДИТЕЛЕЙ И ПЕДАГОГОВ</a:t>
            </a:r>
            <a:b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 </a:t>
            </a: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ПРОФИЛАКТИКЕ УПАТРЕБЛЕНИЯ 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ПАВ</a:t>
            </a:r>
            <a:b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endParaRPr lang="ru-RU" sz="22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Гришенкова\Рабочий стол\ПАВ\687474703a2f2f6c69746365792e72752f706172735f646f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53422"/>
            <a:ext cx="1554117" cy="15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7395" y="1484784"/>
            <a:ext cx="8640960" cy="48205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latin typeface="Garamond" pitchFamily="18" charset="0"/>
                <a:ea typeface="Calibri"/>
                <a:cs typeface="Times New Roman"/>
              </a:rPr>
              <a:t>1. </a:t>
            </a:r>
            <a:r>
              <a:rPr lang="ru-RU" sz="26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Общение.</a:t>
            </a:r>
            <a:endParaRPr lang="ru-RU" sz="26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Отсутствие общения с мудрыми родителями и педагогами заставляет ребенка обращаться к другим людям, которые могли бы с ним поговорить. </a:t>
            </a:r>
            <a:r>
              <a:rPr lang="ru-RU" sz="26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Но кто они и что посоветуют ребенку?</a:t>
            </a:r>
            <a:endParaRPr lang="ru-RU" sz="26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2. Внимание.</a:t>
            </a:r>
            <a:endParaRPr lang="ru-RU" sz="26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Умение слушать означает</a:t>
            </a:r>
            <a:r>
              <a:rPr lang="ru-RU" sz="26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- 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быть внимательным к ребенку;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- выслушивать его точку зрения;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- уделять внимание взглядам и чувствам ребенка;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Важно знать, чем именно занят ваш ребенок. Поощряя ребенка, поддерживайте разговор, демонстрируйте вашу заинтересованность в том, что он вам рассказывает. Например, спросите: "А что было дальше?" или "Расскажи мне об этом..." или «Что ты об этом думаешь?»</a:t>
            </a:r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30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Каким образом можно уберечь ребенка от раннего приобщения к употреблению ПАВ?</a:t>
            </a:r>
            <a:br>
              <a:rPr lang="ru-RU" sz="30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endParaRPr lang="ru-RU" sz="30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75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4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Сковородина.ML\Documents\zd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7"/>
          <a:stretch>
            <a:fillRect/>
          </a:stretch>
        </p:blipFill>
        <p:spPr bwMode="auto">
          <a:xfrm>
            <a:off x="2267744" y="4211160"/>
            <a:ext cx="4906888" cy="21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998" y="548680"/>
            <a:ext cx="8712967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3. Способность поставить себя на место ребенка.</a:t>
            </a:r>
            <a:endParaRPr lang="ru-RU" sz="22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Подростку часто кажется, что его проблемы никто и никогда не переживал. Было бы неплохо показать, что вы осознаете, насколько ему сложно. Договоритесь, что он может обратиться к вам в любой момент, когда ему это действительно необходимо. Главное, чтобы ребенок чувствовал, что вам всегда интересно, что с ним происходит.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4. Организация досуга.</a:t>
            </a:r>
            <a:endParaRPr lang="ru-RU" sz="22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Очень важно, когда родители умеют вместе заниматься спортом, музыкой, рисованием или иным способом устраивать с ребенком совместный досуг или вашу совместную деятельность. Для ребенка важно иметь интересы, которые будут самым действенным средством защиты от табака, алкоголя и наркотиков.</a:t>
            </a:r>
          </a:p>
          <a:p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ПАВ\5588f0b19ff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93951"/>
            <a:ext cx="3419507" cy="244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2" y="476672"/>
            <a:ext cx="8640959" cy="57606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5. Знание круга общения.</a:t>
            </a:r>
            <a:endParaRPr lang="ru-RU" sz="22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Очень часто ребенок впервые пробует алкоголь в кругу друзей. Он может испытывать очень сильное давление со стороны друзей и поддаваться чувству единения с толпой. Именно от окружения во многом зависит поведение детей, их отношение к старшим, к своим обязанностям, к школе и так далее.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6. Помните, что ваш ребенок уникален.</a:t>
            </a:r>
            <a:endParaRPr lang="ru-RU" sz="22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Любой ребенок хочет чувствовать себя значимым, особенным и нужным. Когда ребенок чувствует, что достиг чего-то, и вы радуетесь его достижениям, повышается уровень его самооценки. А это, в свою очередь, заставляет ребенка заниматься более полезными и важными делами, чем употребление ПАВ.</a:t>
            </a:r>
          </a:p>
          <a:p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6021288"/>
            <a:ext cx="917575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ковородина.ML\Documents\close-up_of_tower_of_capsules_and_a_tablet_jl_jlts_45_po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2"/>
          <a:stretch>
            <a:fillRect/>
          </a:stretch>
        </p:blipFill>
        <p:spPr bwMode="auto">
          <a:xfrm>
            <a:off x="2883334" y="4310960"/>
            <a:ext cx="1728192" cy="256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семья\от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135786" cy="247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ПАВ\ed4c-1401991592-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293096"/>
            <a:ext cx="3740809" cy="235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046" y="468134"/>
            <a:ext cx="8640959" cy="56166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7. Родительский пример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. Употребление взрослыми алкоголя и декларируемый запрет на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него,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для детей дает повод к обвинению в неискренности, в "двойной морали".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Употребление, так называемых, "разрешенных" </a:t>
            </a:r>
            <a:r>
              <a:rPr lang="ru-RU" sz="2200" dirty="0" err="1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психоактивных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веществ открывает дверь детям и для "запрещенных". </a:t>
            </a:r>
            <a:endParaRPr lang="ru-RU" sz="2200" dirty="0" smtClean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Нельзя 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стремиться к идеалу в ребенке, не воспитывая идеал в себе!</a:t>
            </a:r>
            <a:endParaRPr lang="ru-RU" sz="22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Необходимо помнить, что есть обстоятельства, способствующие употреблению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ПАВ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– </a:t>
            </a:r>
            <a:r>
              <a:rPr lang="ru-RU" sz="2200" b="1" i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факторы риска.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Обстоятельства, снижающие риск употребление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ПАВ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– </a:t>
            </a:r>
            <a:r>
              <a:rPr lang="ru-RU" sz="2200" b="1" i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факторы защиты.</a:t>
            </a:r>
            <a:endParaRPr lang="ru-RU" sz="22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23651" y="6093296"/>
            <a:ext cx="9175750" cy="7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livsbrudd_hoved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857223"/>
            <a:ext cx="355602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Z:\Савенко В.С\Педсовещание 2015\картинки\a1cb917cb8af05d9859c507982e07355-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395536" y="5013176"/>
            <a:ext cx="3068983" cy="191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998" y="597037"/>
            <a:ext cx="8712968" cy="57606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Факторы риска:</a:t>
            </a:r>
            <a:endParaRPr lang="ru-RU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Проблемы с психическим или физическим здоровьем индивида.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Дети, рожденные и воспитанные родителями алкоголиками.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Общение с людьми, регулярно употребляющими ПАВ и отсутствие устойчивости к давлению сверстников.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Личностные качества (низкий интеллект, низкая самооценка, переменчивость настроения, неуверенность в себе, нежелание придерживаться социальных норм, ценностей и поведения и т.д.).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Раннее начало половой жизни.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Частые конфликты в семье, низкий уровень доходов в семье.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Плохая успеваемость в школе, нежелание учиться.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Проблемы при общении с родственниками, сверстниками.</a:t>
            </a:r>
          </a:p>
          <a:p>
            <a:pPr algn="just"/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Z:\Савенко В.С\Педсовещание 2015\картинки\1430142840_istock_000009086703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08" y="4509121"/>
            <a:ext cx="2998731" cy="199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:\Савенко В.С\Педсовещание 2015\картинки\137103068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1"/>
            <a:ext cx="3158158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640959" cy="435334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Факторы защиты:</a:t>
            </a:r>
            <a:endParaRPr lang="ru-RU" sz="26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Благополучие в семье, сплоченность членов семьи, хорошее воспитание, отсутствие конфликтов в семье.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Высокий уровень интеллекта, физическое и психическое здоровье, устойчивость к стрессам.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Хороший уровень достатка, обеспеченность жильем.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Регулярное медицинское наблюдение.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Низкий уровень криминализации в населенном пункте.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Высокая самооценка, способность эффективно решать возникшие проблемы,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устойчивость к давлению, умение контролировать эмоции и свое поведение.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  <a:sym typeface="Symbol"/>
              </a:rPr>
              <a:t>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Соблюдение общественных норм.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Профилактика алкоголизма </a:t>
            </a:r>
            <a:r>
              <a:rPr lang="ru-RU" sz="2800" b="1" i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и употребления ПАВ </a:t>
            </a:r>
            <a:r>
              <a:rPr lang="ru-RU" sz="28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имеет </a:t>
            </a: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перед собой </a:t>
            </a:r>
            <a:r>
              <a:rPr lang="ru-RU" sz="28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цель,</a:t>
            </a: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 </a:t>
            </a:r>
            <a:r>
              <a:rPr lang="ru-RU" sz="28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усилить факторы защиты и по возможности устранить факторы риска.</a:t>
            </a:r>
            <a:endParaRPr lang="ru-RU" sz="28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802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:\ПАВ\tolerance-Large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46" y="4509121"/>
            <a:ext cx="1729829" cy="17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2" y="548680"/>
            <a:ext cx="8640959" cy="59046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     Ситуация </a:t>
            </a:r>
            <a:r>
              <a:rPr lang="ru-RU" sz="35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тревожна, если: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Ребенок поздно приходит домой.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Ребенок избегает родителей, по телефону отвечает украдкой.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Резко снижается успеваемость и интерес к учебе, учащаются прогулы занятий.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Нарастает  хитрость, изворотливость и лживость.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Ребенок часто и длительно уединяется в туалете или ванной комнате.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Появляются  высказывания о бессмысленности и тягости жизни.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Ребенок обманывает, ворует деньг, ценности.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Ребенок имеет  деньги, объяснить появление которых он отказывается.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Наблюдаются резкие смены настроения, неадекватное поведение: вялость, раздражительность в спокойной ситуации.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Наблюдаются неряшливость, посторонние запахи от волос и одежды, частые синяки, порезы, ожоги от сигарет в районе вен на руках.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Ребенок  изменяет круг общения: отказывается от отношений со своими старыми друзьями, если они не интересуются наркотиками.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5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Разговоры с друзьями ведет шепотом, непонятными фразами.</a:t>
            </a:r>
            <a:endParaRPr lang="ru-RU" sz="3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5"/>
            <a:ext cx="8640960" cy="494490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Федеральный закон Российской Федерации «О наркотических средствах и психотропных веществах» от 08.01.1998 № 3-ФЗ;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Концепция реализации государственной политики по снижению масштабов злоупотребления алкогольной продукцией и профилактике алкоголизма среди населения Российской Федерации на период до 2020 года (утверждена распоряжением Правительства РФ от 30.12.2009 № 2128-р;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Стратегия государственной антинаркотической политики Российской Федерации до 2020 года (утверждена Указом Президента РФ от 09.06.2010 № 690);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Концепция профилактики злоупотребления </a:t>
            </a:r>
            <a:r>
              <a:rPr lang="ru-RU" dirty="0" err="1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психоактивными</a:t>
            </a: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веществами в образовательной среде (утверждена министерством образования и науки Российской Федерации 05.09.2011).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07" y="338328"/>
            <a:ext cx="9125393" cy="12527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«Нормативно - правовая </a:t>
            </a:r>
            <a:r>
              <a:rPr lang="ru-RU" sz="27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база </a:t>
            </a:r>
            <a: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/>
            </a:r>
            <a:b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определяющая </a:t>
            </a:r>
            <a:r>
              <a:rPr lang="ru-RU" sz="27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профилактику наркомании, алкоголизма и </a:t>
            </a:r>
            <a:r>
              <a:rPr lang="ru-RU" sz="2700" b="1" dirty="0" err="1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табакокурения</a:t>
            </a:r>
            <a:r>
              <a:rPr lang="ru-RU" sz="27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среди школьников</a:t>
            </a:r>
            <a: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»</a:t>
            </a:r>
            <a:r>
              <a:rPr lang="ru-RU" sz="3600" b="1" dirty="0" smtClean="0">
                <a:latin typeface="Garamond" pitchFamily="18" charset="0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Garamond" pitchFamily="18" charset="0"/>
                <a:ea typeface="Calibri"/>
                <a:cs typeface="Times New Roman"/>
              </a:rPr>
            </a:br>
            <a:endParaRPr lang="ru-RU" b="1" dirty="0"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82" y="836712"/>
            <a:ext cx="8229600" cy="157850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… Если мы не начнем задумываться об этом сейчас, то через пару поколений уже и думать-то будет некому и нечем.</a:t>
            </a:r>
            <a:br>
              <a:rPr lang="ru-RU" sz="28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2177480"/>
            <a:ext cx="871296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Среди многих проблем, стоящих сегодня перед российским обществом, на одно из первых мест все увереннее выходит проблема наркомании как глобальная угроза здоровью населения страны и национальной безопасности, ибо жертвы наркомании – интеллектуальный и физический потенциал России.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В условиях усиливающейся </a:t>
            </a:r>
            <a:r>
              <a:rPr lang="ru-RU" dirty="0" err="1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наркоагрессии</a:t>
            </a: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важнейшей стратегической задачей борьбы с наркотизацией молодежи является организация профилактической работы, направленной на формирование ориентации на здоровый образ жизни.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3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3399"/>
            <a:ext cx="2922527" cy="206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2" y="1376389"/>
            <a:ext cx="8640960" cy="44644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6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Административная 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ответственность наступает с 16 лет и предусмотрена Кодексом об административных правонарушениях Российской Федерации (КоАП РФ).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Так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, статьями 20.20, 20.21, 20.22 КоАП РФ предусмотрена ответственность за распитие пива и спиртных напитков либо потребление токсических веществ, и появление в общественных местах в состоянии опьянения. Следует отметить, что протокол об административном правонарушении по ст. 20.22 КоАП РФ за правонарушение, совершенное несовершеннолетним в возрасте до 16 лет, составляется на родителей или иных законных представителей, которые в свою очередь и привлекаются к ответственности.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FF"/>
                </a:solidFill>
                <a:latin typeface="Garamond" pitchFamily="18" charset="0"/>
              </a:rPr>
              <a:t>Административная ответственность</a:t>
            </a:r>
            <a:br>
              <a:rPr lang="ru-RU" sz="3000" b="1" dirty="0">
                <a:solidFill>
                  <a:srgbClr val="0000FF"/>
                </a:solidFill>
                <a:latin typeface="Garamond" pitchFamily="18" charset="0"/>
              </a:rPr>
            </a:br>
            <a:endParaRPr lang="ru-RU" sz="30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-55318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9542"/>
            <a:ext cx="2998812" cy="211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04663"/>
            <a:ext cx="8712968" cy="5452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За потребление наркотических средств или психотропных веществ без назначения врача и незаконный оборот наркотических средств, психотропных веществ или их аналогов и незаконные приобретение, хранение, перевозка растений, содержащих наркотические средства или психотропные вещества, либо их частей, содержащих наркотические средства или психотропные вещества предусмотрена административная ответственность в соответствии со ст. 6.8, 6.9 КоАП РФ.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</a:rPr>
              <a:t>       Кроме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</a:rPr>
              <a:t>того, незаконной является пропаганда наркотических средств, психотропных веществ или их </a:t>
            </a:r>
            <a:r>
              <a:rPr lang="ru-RU" sz="2200" dirty="0" err="1">
                <a:solidFill>
                  <a:srgbClr val="0000FF"/>
                </a:solidFill>
                <a:latin typeface="Garamond" pitchFamily="18" charset="0"/>
                <a:ea typeface="Calibri"/>
              </a:rPr>
              <a:t>прекурсоров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</a:rPr>
              <a:t>, растений, содержащих наркотические средства или психотропные вещества либо их </a:t>
            </a:r>
            <a:r>
              <a:rPr lang="ru-RU" sz="2200" dirty="0" err="1">
                <a:solidFill>
                  <a:srgbClr val="0000FF"/>
                </a:solidFill>
                <a:latin typeface="Garamond" pitchFamily="18" charset="0"/>
                <a:ea typeface="Calibri"/>
              </a:rPr>
              <a:t>прекурсоры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</a:rPr>
              <a:t>, и их частей, содержащих наркотические средства или психотропные вещества либо их </a:t>
            </a:r>
            <a:r>
              <a:rPr lang="ru-RU" sz="2200" dirty="0" err="1">
                <a:solidFill>
                  <a:srgbClr val="0000FF"/>
                </a:solidFill>
                <a:latin typeface="Garamond" pitchFamily="18" charset="0"/>
                <a:ea typeface="Calibri"/>
              </a:rPr>
              <a:t>прекурсоры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</a:rPr>
              <a:t> (ст. 6.13 КоАП РФ).</a:t>
            </a:r>
            <a:endParaRPr lang="ru-RU" sz="2200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9542"/>
            <a:ext cx="2998812" cy="211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998" y="476672"/>
            <a:ext cx="8712967" cy="56166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u="sng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Правонарушения в отношении несовершеннолетних</a:t>
            </a:r>
            <a:endParaRPr lang="ru-RU" sz="2800" b="1" dirty="0" smtClean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 Зачастую в употребление наркотических средств и токсических веществ, пива и спиртных напитков несовершеннолетних вовлекают взрослые лица, в том числе родители. Недобросовестные продавцы реализуют подросткам алкогольные напитки и табачную продукцию. За указанные правонарушения Кодексом об административных правонарушениях Российской Федерации предусмотрена административная ответственность по статьям 6.10, 14.2, 14.16 КоАП РФ.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Уголовная ответственность</a:t>
            </a:r>
            <a:endParaRPr lang="ru-RU" sz="26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Уголовная 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ответственность наступает с 16 лет (за тяжкие, особо тяжкие преступления - с 14 лет) и предусмотрена Уголовным Кодексом Российской Федерации (УК РФ).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Так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, статьями 228, 228.1, 228.3, 228.4 УК РФ предусмотрена ответственность за незаконные приобретение (производство), хранение, перевозка, изготовление, переработка, сбыт или пересылка наркотических средств, психотропных веществ или их аналогов, а также растений, содержащих наркотические средства или психотропные вещества, либо их частей, содержащих наркотические средства или психотропные вещества и </a:t>
            </a:r>
            <a:r>
              <a:rPr lang="ru-RU" sz="2600" dirty="0" err="1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прекурсоров</a:t>
            </a:r>
            <a:r>
              <a:rPr lang="ru-RU" sz="26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наркотических средств или психотропных веществ.</a:t>
            </a:r>
          </a:p>
          <a:p>
            <a:pPr algn="just"/>
            <a:endParaRPr lang="ru-RU" sz="2600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9542"/>
            <a:ext cx="2998812" cy="211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2" y="404664"/>
            <a:ext cx="8640959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С 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14 лет наступает уголовная ответственность за хищение либо вымогательство наркотических средств или психотропных веществ, а также растений, содержащих наркотические средства или психотропные вещества, либо их частей, содержащих наркотические средства или психотропные вещества (ст. 229 УК РФ</a:t>
            </a: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Преследуется 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уголовным законодательством склонение к потреблению наркотических средств, психотропных веществ или их аналогов (ст. 230 УК РФ), незаконное культивирование растений, содержащих наркотические средства или психотропные вещества либо их </a:t>
            </a:r>
            <a:r>
              <a:rPr lang="ru-RU" dirty="0" err="1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прекурсоры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(ст. 231 УК РФ), организация либо содержание притонов для потребления наркотических средств, психотропных веществ или их аналогов (ст. 232 УК РФ</a:t>
            </a: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).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Взрослые 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лица, вовлекающие несовершеннолетних в совершение преступлений, в том числе связанные с незаконным оборотом наркотиков, антиобщественных действий (систематическое употребление спиртных напитков, одурманивающих веществ и др.) несут уголовную ответственность в соответствии со статьями 150, 151 УК РФ.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2" y="1628800"/>
            <a:ext cx="8640959" cy="4968552"/>
          </a:xfrm>
        </p:spPr>
        <p:txBody>
          <a:bodyPr>
            <a:normAutofit fontScale="70000" lnSpcReduction="20000"/>
          </a:bodyPr>
          <a:lstStyle/>
          <a:p>
            <a:pPr marL="0" marR="889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Кодекс об административных правонарушениях Российской Федерации.</a:t>
            </a:r>
            <a:endParaRPr lang="ru-RU" sz="28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marR="889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u="sng" dirty="0" smtClean="0">
              <a:solidFill>
                <a:srgbClr val="0000FF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pPr marL="0" marR="889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Статья 5.35.</a:t>
            </a:r>
            <a:r>
              <a:rPr lang="ru-RU" sz="2800" b="1" dirty="0" smtClean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Неисполнение </a:t>
            </a: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родителями или иными законными представителями несовершеннолетних обязанностей по содержанию и воспитанию несовершеннолетних</a:t>
            </a:r>
            <a:endParaRPr lang="ru-RU" sz="28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marR="889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по ч. 1. влечет предупреждение или наложение администра­тивного штрафа в размере от 100 до 500 рублей;</a:t>
            </a:r>
            <a:endParaRPr lang="ru-RU" sz="28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marR="889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по ч. 2. влечет наложение административного штрафа в размере от 2 000 </a:t>
            </a:r>
            <a:endParaRPr lang="ru-RU" sz="28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marR="889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до 3 000 рублей;</a:t>
            </a:r>
            <a:endParaRPr lang="ru-RU" sz="28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marR="889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Courier New"/>
                <a:cs typeface="Times New Roman"/>
              </a:rPr>
              <a:t>по ч. 3. влечет наложение административного штрафа в размере от 4 000 до 5000 рублей или административный арест на срок до пяти суток</a:t>
            </a:r>
            <a:r>
              <a:rPr lang="ru-RU" sz="2800" dirty="0" smtClean="0">
                <a:solidFill>
                  <a:srgbClr val="0000FF"/>
                </a:solidFill>
                <a:latin typeface="Garamond" pitchFamily="18" charset="0"/>
                <a:ea typeface="Courier New"/>
                <a:cs typeface="Times New Roman"/>
              </a:rPr>
              <a:t>.</a:t>
            </a:r>
          </a:p>
          <a:p>
            <a:pPr marL="0" marR="8890" lvl="0" indent="0" algn="just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2800" b="1" u="sng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Статья </a:t>
            </a:r>
            <a:r>
              <a:rPr lang="ru-RU" sz="2800" b="1" u="sng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6.9. </a:t>
            </a:r>
            <a:r>
              <a:rPr lang="ru-RU" sz="28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Потребление </a:t>
            </a:r>
            <a:r>
              <a:rPr lang="ru-RU" sz="28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наркотических средств или психотропных веществ без назначения врача влечет наложение административного штрафа в размере от 500 до 1 000 рублей или административный арест на срок до пятнадцати суток.</a:t>
            </a:r>
          </a:p>
          <a:p>
            <a:pPr marR="889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Garamond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6093296"/>
            <a:ext cx="91757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«Нормативно - </a:t>
            </a:r>
            <a:r>
              <a:rPr lang="ru-RU" sz="27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правовая база </a:t>
            </a:r>
            <a:br>
              <a:rPr lang="ru-RU" sz="27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определяющая </a:t>
            </a:r>
            <a:r>
              <a:rPr lang="ru-RU" sz="27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профилактику наркомании, алкоголизма </a:t>
            </a:r>
            <a:r>
              <a:rPr lang="ru-RU" sz="27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среди родителей»</a:t>
            </a:r>
            <a:r>
              <a:rPr lang="ru-RU" sz="3600" b="1" dirty="0">
                <a:solidFill>
                  <a:srgbClr val="FFFFFF"/>
                </a:solidFill>
                <a:latin typeface="Garamond" pitchFamily="18" charset="0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FFFFFF"/>
                </a:solidFill>
                <a:latin typeface="Garamond" pitchFamily="18" charset="0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2" y="548680"/>
            <a:ext cx="8640960" cy="6048672"/>
          </a:xfrm>
        </p:spPr>
        <p:txBody>
          <a:bodyPr>
            <a:noAutofit/>
          </a:bodyPr>
          <a:lstStyle/>
          <a:p>
            <a:pPr marL="0" marR="88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Статья </a:t>
            </a:r>
            <a:r>
              <a:rPr lang="ru-RU" sz="2000" b="1" u="sng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20.20. </a:t>
            </a: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Распитие пива и напитков, изготавливаемых на его основе, алкогольной и спиртосодержащей продукции либо потребление наркотических средств или психотропных веществ в общественных местах</a:t>
            </a:r>
          </a:p>
          <a:p>
            <a:pPr marL="0" marR="88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 ч. 1. влечет наложение административного штрафа в размере </a:t>
            </a:r>
            <a:r>
              <a:rPr lang="ru-RU" sz="20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от </a:t>
            </a: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100 до 300 рублей;</a:t>
            </a:r>
          </a:p>
          <a:p>
            <a:pPr marL="0" marR="88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 ч. 2. влечет наложение административного штрафа в размере </a:t>
            </a:r>
            <a:r>
              <a:rPr lang="ru-RU" sz="20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от </a:t>
            </a: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300 до 500 рублей;</a:t>
            </a:r>
          </a:p>
          <a:p>
            <a:pPr marL="0" marR="88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 ч. 3. влечет наложение административного штрафа в размере </a:t>
            </a:r>
          </a:p>
          <a:p>
            <a:pPr marL="0" marR="88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от 1 000 до 1 500 рублей</a:t>
            </a:r>
            <a:r>
              <a:rPr lang="ru-RU" sz="20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.</a:t>
            </a:r>
          </a:p>
          <a:p>
            <a:pPr marL="0" marR="88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Статья 20.21. </a:t>
            </a: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Появление в общественных местах в состоянии опьянения влечет наложение административного штрафа в размере от 100 до 500 рублей или административный арест на срок до пятнадцати суток.</a:t>
            </a:r>
          </a:p>
          <a:p>
            <a:pPr marL="0" marR="88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Статья 20.22. </a:t>
            </a:r>
            <a:r>
              <a:rPr lang="ru-RU" sz="20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Появление в состоянии опьянения несовершеннолетних, а равно распитие ими пива и напитков, изготавливаемых на его основе, алкогольной и спиртосодержащей продукции, потребление ими наркотических средств или психотропных веществ в общественных местах влечет наложение административного штрафа на родителей или иных законных представителей несовершеннолетних в размере от 300 до 500 рублей.</a:t>
            </a:r>
          </a:p>
          <a:p>
            <a:pPr marR="8890" algn="just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Garamond" pitchFamily="18" charset="0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2000" dirty="0"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6093296"/>
            <a:ext cx="91757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Z:\Савенко В.С\Педсовещание 2015\картинки\srjednjaja_obsshjeobrazovatjelnaja_«shkola_№1_imeni_v.i._muravlenko»-328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/>
          <a:stretch/>
        </p:blipFill>
        <p:spPr bwMode="auto">
          <a:xfrm>
            <a:off x="5861887" y="4581128"/>
            <a:ext cx="2876420" cy="183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26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Дети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– это наше будущее и систематическая профилактика ПАВ в школе является одним из важных разделов воспитательной работы. Необходимо сохранять здоровье тех, кто еще не пробовал и не начал употреблять алкоголь и наркотики. Поэтому наша задача -  убедить детей, уберечь их от влияния пагубных привычек.</a:t>
            </a:r>
          </a:p>
        </p:txBody>
      </p:sp>
      <p:pic>
        <p:nvPicPr>
          <p:cNvPr id="6" name="Picture 14" descr="1313643697_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Вечерний клуб для родителей и детей Вместе с мамой, вместе с папой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28" y="2206264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На Ямале выберут сильнейшую спортивную семь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10" y="2587043"/>
            <a:ext cx="2585595" cy="155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SAM_26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3" y="4581128"/>
            <a:ext cx="2857487" cy="1956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F:\ПАВ\tolerance-Large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85" y="4377964"/>
            <a:ext cx="1729829" cy="17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семья\выб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6" y="4593804"/>
            <a:ext cx="2326996" cy="217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ПАВ\Gewalt-gegen-Frauen-und-Maedchen-darf-kein-Tabuthema-31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/>
          <a:stretch/>
        </p:blipFill>
        <p:spPr bwMode="auto">
          <a:xfrm>
            <a:off x="5380558" y="4593804"/>
            <a:ext cx="3417964" cy="196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38" y="260648"/>
            <a:ext cx="8714490" cy="6070569"/>
          </a:xfrm>
        </p:spPr>
        <p:txBody>
          <a:bodyPr>
            <a:noAutofit/>
          </a:bodyPr>
          <a:lstStyle/>
          <a:p>
            <a:pPr marL="18288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Дорогой друг</a:t>
            </a: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!</a:t>
            </a:r>
            <a:endParaRPr lang="ru-RU" sz="22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</a:rPr>
              <a:t>Помни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</a:rPr>
              <a:t>,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</a:rPr>
              <a:t> что самое главное, не поддаваться влиянию своих сверстников или  компании, уметь сказать твердо и решительно «нет». Часто слабохарактерные люди попадают в неблагоприятную среду, где не могут противостоять принятым в этом обществе вредным привычкам. Тут нужна серьезная работа над собой. Для начала поймите, что наркотик не решит ни одной вашей проблемы! Ничего кроме разбитого состояния и последующего круговорота вокруг одного и того же не выйдет.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</a:rPr>
              <a:t>Знай,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</a:rPr>
              <a:t>что для того, чтобы наладить общение, пережить неприятности или приятно провести время, есть множество других способов. Наркотик – это путь не вверх, а вниз.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6093296"/>
            <a:ext cx="91757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6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АВ\IMG_83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/>
          <a:stretch/>
        </p:blipFill>
        <p:spPr bwMode="auto">
          <a:xfrm>
            <a:off x="1323832" y="3501008"/>
            <a:ext cx="7136599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8674115" cy="5170820"/>
          </a:xfrm>
        </p:spPr>
        <p:txBody>
          <a:bodyPr>
            <a:normAutofit/>
          </a:bodyPr>
          <a:lstStyle/>
          <a:p>
            <a:pPr marL="342900" lvl="0" indent="-342900" algn="just">
              <a:spcBef>
                <a:spcPts val="0"/>
              </a:spcBef>
              <a:buClr>
                <a:srgbClr val="31B6FD"/>
              </a:buClr>
              <a:buFont typeface="Symbol"/>
              <a:buChar char=""/>
            </a:pP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</a:rPr>
              <a:t>Помни,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</a:rPr>
              <a:t>наркотики – зависимость – потеря свободы – рабство.</a:t>
            </a:r>
          </a:p>
          <a:p>
            <a:pPr marL="342900" lvl="0" indent="-342900" algn="just">
              <a:spcBef>
                <a:spcPts val="0"/>
              </a:spcBef>
              <a:buClr>
                <a:srgbClr val="31B6FD"/>
              </a:buClr>
              <a:buFont typeface="Symbol"/>
              <a:buChar char=""/>
            </a:pP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</a:rPr>
              <a:t>Занимайся 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</a:rPr>
              <a:t>спортом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</a:rPr>
              <a:t>, гуляйте на свежем воздухе, играйте в шахматы, шашки, читайте книги, посещайте выставки и кино, сходите на концерт – словом, делайте все то, что приносит удовлетворение. Эти меры помогут вам расшевелить угасшие эмоции, поднять себе настроение. </a:t>
            </a:r>
          </a:p>
          <a:p>
            <a:pPr marL="342900" lvl="0" indent="-342900" algn="just">
              <a:spcBef>
                <a:spcPts val="0"/>
              </a:spcBef>
              <a:buClr>
                <a:srgbClr val="31B6FD"/>
              </a:buClr>
              <a:buFont typeface="Symbol"/>
              <a:buChar char=""/>
            </a:pP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</a:rPr>
              <a:t>Используй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</a:rPr>
              <a:t>свои молодые силы для созидательной деятельности, не истощая и не разрушая их ядом опьяняющего дурмана.</a:t>
            </a:r>
          </a:p>
          <a:p>
            <a:pPr marL="342900" lvl="0" indent="-342900" algn="just">
              <a:spcBef>
                <a:spcPts val="0"/>
              </a:spcBef>
              <a:buClr>
                <a:srgbClr val="31B6FD"/>
              </a:buClr>
              <a:buFont typeface="Symbol"/>
              <a:buChar char=""/>
            </a:pPr>
            <a:r>
              <a:rPr lang="ru-RU" sz="2200" b="1" dirty="0" smtClean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Помни,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 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что самой лучшей защитой от  наркомании,  является, может быть, и «трусливый», «дурацкий», «нелепый», «смешной», но упрямый, категорический отказ «один раз попробовать».</a:t>
            </a:r>
            <a:endParaRPr lang="ru-RU" sz="22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4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АВ\YA-vibirayu-ghizn_40-h-25-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8"/>
          <a:stretch/>
        </p:blipFill>
        <p:spPr bwMode="auto">
          <a:xfrm>
            <a:off x="1726162" y="4203962"/>
            <a:ext cx="5760640" cy="23473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998" y="333486"/>
            <a:ext cx="8712967" cy="604867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Профилактика употребления ПАВ 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– это не только обсуждение вредности и печальных последствий курения, алкоголизма, наркомании, не запугивание их страшными бедами, а прежде всего помощь в освоении навыков эффективной социальной адаптации – умения общаться, строить свои отношения с взрослыми и сверстниками, в развитии способности оценивать свое эмоциональное состояние и управлять им. Особое значение имеет формирование культуры здоровья – понимания ценности здоровья и здорового образа жизни. Только </a:t>
            </a:r>
            <a:r>
              <a:rPr lang="ru-RU" dirty="0" err="1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сформированность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и осознание личностной ценности здоровья позволят ребенку понять, почему и чем для него опасно знакомство с одурманивающими веществами.</a:t>
            </a:r>
            <a:r>
              <a:rPr lang="ru-RU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 </a:t>
            </a:r>
            <a:endParaRPr lang="ru-RU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2" y="1052736"/>
            <a:ext cx="8640959" cy="547260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а)</a:t>
            </a:r>
            <a:r>
              <a:rPr lang="ru-RU" sz="35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 </a:t>
            </a:r>
            <a:r>
              <a:rPr lang="ru-RU" sz="35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Количество наркоманов среди детей и подростков.</a:t>
            </a:r>
            <a:endParaRPr lang="ru-RU" sz="35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1. Из числа детей и подростков, злоупотребляющих </a:t>
            </a:r>
            <a:r>
              <a:rPr lang="ru-RU" sz="3500" dirty="0" err="1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психоактивными</a:t>
            </a:r>
            <a:r>
              <a:rPr lang="ru-RU" sz="35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веществами, около 41,2% детей впервые встретились с наркотическим средством в возрастном периоде от 11 до 14 лет (в том числе дома, на дискотеках и клубах - 32%; в компаниях - 52,3%; в учебных заведениях - 5,8%.; в одиночестве - менее 4%);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б)</a:t>
            </a:r>
            <a:r>
              <a:rPr lang="ru-RU" sz="35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 </a:t>
            </a:r>
            <a:r>
              <a:rPr lang="ru-RU" sz="35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Возраст наркоманов.</a:t>
            </a:r>
            <a:endParaRPr lang="ru-RU" sz="3500" dirty="0">
              <a:solidFill>
                <a:srgbClr val="0000FF"/>
              </a:solidFill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Наркозависимые группы населения стремительно «молодеют». Уровень этой наркотизации все более захватывает среду девочек-подростков. Рост наркоманий и токсикоманий все шире и глубже затрагивает младшие возрастные группы, включая младших школьников. Сегодняшние дети и подростки по сравнению с взрослыми значительно больше знают о наркотиках, способах их применения, «точках», где их можно приобрести.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>
                <a:latin typeface="Times New Roman"/>
                <a:ea typeface="Calibri"/>
                <a:cs typeface="Times New Roman"/>
              </a:rPr>
              <a:t> </a:t>
            </a:r>
            <a:endParaRPr lang="ru-RU" sz="35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682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Статистические </a:t>
            </a:r>
            <a:r>
              <a:rPr lang="ru-RU" sz="28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данные по России о </a:t>
            </a:r>
            <a:r>
              <a:rPr lang="ru-RU" sz="2800" b="1" dirty="0" err="1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наркогенной</a:t>
            </a:r>
            <a:r>
              <a:rPr lang="ru-RU" sz="28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среде</a:t>
            </a:r>
            <a:endParaRPr lang="ru-RU" sz="2800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ПАВ\tolerance-Larg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37" y="4301211"/>
            <a:ext cx="2240289" cy="2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АВ\687474703a2f2f6c69746365792e72752f706172735f646f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8985"/>
            <a:ext cx="2232248" cy="22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ПАВ\N4AA1A04041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84545"/>
            <a:ext cx="2298330" cy="233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02" y="260648"/>
            <a:ext cx="8640960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Garamond" pitchFamily="18" charset="0"/>
                <a:ea typeface="Calibri"/>
                <a:cs typeface="Times New Roman"/>
              </a:rPr>
              <a:t>    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Современная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школа оказывает систематизированное и последовательное влияние на формирование личности человека. В процессе воспитания происходит передача культурных и нравственных ценностей, накопленных человечеством за многотысячную историю, а также закладываются основы мировоззрения растущего человека, происходит его социализация. Решая, как воспитывать подрастающее поколение, общество одновременно решает, каким оно будет завтра. 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                              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В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«группу риска» попадают учащиеся из-за дисгармоничных отношений в семьях, соматических заболеваний детей, неблагополучных ситуаций в коллективе сверстников, вследствие возрастных психоэмоциональных особенностей школьников, отсутствия свойства толерантности у  подростков, средовой адаптации учащихся.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7" descr="ПОЛОСА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7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ришенкова\Рабочий стол\ПАВ\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17" y="2854558"/>
            <a:ext cx="4752528" cy="37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Не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менее важно обеспечить безопасное детство, под которым подразумевается детство, свободное от насилия и жестокости как со стороны членов семьи, так и посторонних лиц, детство, в котором имеются доверительные отношения между ребенком и взрослым.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          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       Согласно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статье 19 Конвенции ООН «О правах ребенка»: «Государство должно защищать ребенка от всех видов насилия, отсутствия заботы и плохого обращения со стороны родителей или других лиц, а также помогать ребенку, подвергшемуся жестокому обращению со стороны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>взрослых».</a:t>
            </a:r>
            <a:endParaRPr lang="ru-RU" sz="2200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682" y="476672"/>
            <a:ext cx="8229600" cy="930432"/>
          </a:xfrm>
        </p:spPr>
        <p:txBody>
          <a:bodyPr>
            <a:normAutofit fontScale="90000"/>
          </a:bodyPr>
          <a:lstStyle/>
          <a:p>
            <a:pPr>
              <a:lnSpc>
                <a:spcPts val="1875"/>
              </a:lnSpc>
              <a:spcBef>
                <a:spcPts val="750"/>
              </a:spcBef>
              <a:spcAft>
                <a:spcPts val="375"/>
              </a:spcAft>
            </a:pPr>
            <a:r>
              <a:rPr lang="ru-RU" sz="2400" b="1" kern="1800" dirty="0">
                <a:solidFill>
                  <a:srgbClr val="0000FF"/>
                </a:solidFill>
                <a:latin typeface="Garamond" pitchFamily="18" charset="0"/>
                <a:ea typeface="Times New Roman"/>
                <a:cs typeface="Times New Roman"/>
              </a:rPr>
              <a:t>СЕМЕЙНЫЕ ПРАВОНАРУШЕНИЯ И ОТВЕТСТВЕННОСТЬ ЗА ИХ СОВЕРШЕНИЕ</a:t>
            </a:r>
            <a:r>
              <a:rPr lang="ru-RU" sz="24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Garamond" pitchFamily="18" charset="0"/>
                <a:ea typeface="Calibri"/>
                <a:cs typeface="Times New Roman"/>
              </a:rPr>
            </a:br>
            <a:endParaRPr lang="ru-RU" sz="24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Савенко В.С\Педсовещание 2015\презентации\78517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576100"/>
            <a:ext cx="3141620" cy="228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F:\ПАВ\ac31a8d76a7009192770e9ff09ca03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38" y="4538811"/>
            <a:ext cx="4476694" cy="205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666386" cy="460851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      Оба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родителя в равной степени обязаны заботиться о воспитании своих детей и содержать их, то есть обеспечивать потребности ребенка в питании, одежде, предметах досуга, в отдыхе, лечении и т.п. Отсутствие у родителей необходимых средств или занятость на работе не снимает с них ответственности за неисполнение обязанностей по воспитанию и содержанию несовершеннолетних детей, также как и раздельное проживание родителей не освобождает ни одного из них от выполнения родительских обязанностей. Обеспечение интересов детей должно быть предметом основной заботы их родителей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.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 </a:t>
            </a:r>
            <a:endParaRPr lang="ru-RU" sz="2200" dirty="0" smtClean="0">
              <a:solidFill>
                <a:srgbClr val="0000FF"/>
              </a:solidFill>
              <a:latin typeface="Garamond" pitchFamily="18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      Родители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, осуществляющие свои права в ущерб правам и интересам детей, пренебрегающие возложенными на них обязанностями несут ответственность в установленном законом порядке.</a:t>
            </a:r>
          </a:p>
          <a:p>
            <a:endParaRPr lang="ru-RU" dirty="0"/>
          </a:p>
        </p:txBody>
      </p:sp>
      <p:pic>
        <p:nvPicPr>
          <p:cNvPr id="5" name="Picture 17" descr="ПОЛОС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0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192688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В Кодексе РФ об административных правонарушениях предусмотрены следующие составы административных правонарушений.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b="1" u="sng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Статья 5.35.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 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Неисполнение родителями или иными законными представителями несовершеннолетних обязанностей по содержанию и воспитанию несовершеннолетних, предусматривающая ответственность для родителей (законных представителей) несовершеннолетних в виде предупреждения или наложения административного штрафа в размере от ста до пятисот рублей.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b="1" u="sng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Статья 6.10.</a:t>
            </a:r>
            <a:r>
              <a:rPr lang="ru-RU" sz="2200" b="1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 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Вовлечение несовершеннолетнего в употребление спиртных напитков или одурманивающих веществ, совершенные родителями или иными законными представителями несовершеннолетних, влечет наложение административного штрафа в размере от четырех тысяч до пяти тысяч рублей.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           Уголовная 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ответственность предусмотрена законодателем за совершение следующих составов преступлений.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b="1" u="sng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Статья 156.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 Неисполнение обязанностей по воспитанию несовершеннолетнего, наказывается лишением свободы на срок до трех лет.</a:t>
            </a:r>
          </a:p>
          <a:p>
            <a:pPr marL="0" lvl="0" indent="0" algn="just">
              <a:buClr>
                <a:srgbClr val="31B6FD"/>
              </a:buClr>
              <a:buNone/>
            </a:pPr>
            <a:endParaRPr lang="ru-RU" sz="2200" dirty="0">
              <a:solidFill>
                <a:srgbClr val="0000FF"/>
              </a:solidFill>
              <a:latin typeface="Garamond" pitchFamily="18" charset="0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857875"/>
            <a:ext cx="9175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5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998" y="260648"/>
            <a:ext cx="8712967" cy="576064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200" b="1" u="sng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Статья 150.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 Вовлечение несовершеннолетнего в совершение преступления, совершенное родителем, либо иным лицом, на которое законом возложены обязанности по воспитанию несовершеннолетнего, наказывается лишением свободы на срок до шести лет.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b="1" u="sng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Статья 151.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 Вовлечение несовершеннолетнего в совершение антиобщественных действий, совершенное родителем, или иным лицом, на которое законом возложены обязанности по воспитанию несовершеннолетнего, наказывается лишением свободы на срок до пяти лет.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b="1" u="sng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Статья 116.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 Побои, наказываются штрафом в размере до сорока тысяч, либо обязательными работами на срок до трехсот шестидесяти часов, либо исправительными работами на срок до шести месяцев, либо арестом на срок до трех месяцев.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b="1" u="sng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Статья 117.</a:t>
            </a:r>
            <a:r>
              <a:rPr lang="ru-RU" sz="2200" dirty="0">
                <a:solidFill>
                  <a:srgbClr val="0000FF"/>
                </a:solidFill>
                <a:latin typeface="Garamond" pitchFamily="18" charset="0"/>
                <a:ea typeface="Times New Roman"/>
              </a:rPr>
              <a:t> Истязание, наказывается лишением свободы на срок от трех до семи лет.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Прежде чем применить физическое наказание к ребенку, ОСТАНОВИТЕСЬ!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17" descr="ПОЛОС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3"/>
          <a:stretch/>
        </p:blipFill>
        <p:spPr bwMode="auto">
          <a:xfrm>
            <a:off x="18607" y="5857355"/>
            <a:ext cx="9175750" cy="1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2341</Words>
  <Application>Microsoft Office PowerPoint</Application>
  <PresentationFormat>Экран (4:3)</PresentationFormat>
  <Paragraphs>133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Будущее должно быть заложено в настоящем. . .</vt:lpstr>
      <vt:lpstr>… Если мы не начнем задумываться об этом сейчас, то через пару поколений уже и думать-то будет некому и нечем.  </vt:lpstr>
      <vt:lpstr>Презентация PowerPoint</vt:lpstr>
      <vt:lpstr>Статистические данные по России о наркогенной среде</vt:lpstr>
      <vt:lpstr>Презентация PowerPoint</vt:lpstr>
      <vt:lpstr>СЕМЕЙНЫЕ ПРАВОНАРУШЕНИЯ И ОТВЕТСТВЕННОСТЬ ЗА ИХ СОВЕРШЕНИЕ  </vt:lpstr>
      <vt:lpstr>Презентация PowerPoint</vt:lpstr>
      <vt:lpstr>Презентация PowerPoint</vt:lpstr>
      <vt:lpstr>Презентация PowerPoint</vt:lpstr>
      <vt:lpstr>Сегодня наша совместная задача – создать в обществе атмосферу нетерпимости к любым нарушениям прав несовершеннолетних. </vt:lpstr>
      <vt:lpstr> ПАМЯТКА  ДЛЯ РОДИТЕЛЕЙ И ПЕДАГОГОВ ПО ПРОФИЛАКТИКЕ УПАТРЕБЛЕНИЯ ПАВ </vt:lpstr>
      <vt:lpstr>Каким образом можно уберечь ребенка от раннего приобщения к употреблению ПАВ?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«Нормативно - правовая база  определяющая профилактику наркомании, алкоголизма и табакокурения среди школьников» </vt:lpstr>
      <vt:lpstr>Административная ответственность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ПРОБЛЕМЫ: </dc:title>
  <cp:lastModifiedBy>Опека</cp:lastModifiedBy>
  <cp:revision>23</cp:revision>
  <dcterms:modified xsi:type="dcterms:W3CDTF">2016-12-20T16:43:55Z</dcterms:modified>
</cp:coreProperties>
</file>