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E2F8A28-C1AF-4E28-A332-F42E068F9407}" type="datetimeFigureOut">
              <a:rPr lang="ru-RU" smtClean="0"/>
              <a:t>19.12.2016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FD782718-FB1E-4E75-B5E0-0BBC62C9D4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F8A28-C1AF-4E28-A332-F42E068F9407}" type="datetimeFigureOut">
              <a:rPr lang="ru-RU" smtClean="0"/>
              <a:t>19.12.2016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82718-FB1E-4E75-B5E0-0BBC62C9D4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F8A28-C1AF-4E28-A332-F42E068F9407}" type="datetimeFigureOut">
              <a:rPr lang="ru-RU" smtClean="0"/>
              <a:t>19.12.2016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82718-FB1E-4E75-B5E0-0BBC62C9D4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F8A28-C1AF-4E28-A332-F42E068F9407}" type="datetimeFigureOut">
              <a:rPr lang="ru-RU" smtClean="0"/>
              <a:t>19.12.2016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82718-FB1E-4E75-B5E0-0BBC62C9D4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F8A28-C1AF-4E28-A332-F42E068F9407}" type="datetimeFigureOut">
              <a:rPr lang="ru-RU" smtClean="0"/>
              <a:t>19.12.2016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82718-FB1E-4E75-B5E0-0BBC62C9D4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F8A28-C1AF-4E28-A332-F42E068F9407}" type="datetimeFigureOut">
              <a:rPr lang="ru-RU" smtClean="0"/>
              <a:t>19.12.2016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82718-FB1E-4E75-B5E0-0BBC62C9D4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E2F8A28-C1AF-4E28-A332-F42E068F9407}" type="datetimeFigureOut">
              <a:rPr lang="ru-RU" smtClean="0"/>
              <a:t>19.12.2016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D782718-FB1E-4E75-B5E0-0BBC62C9D4E6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E2F8A28-C1AF-4E28-A332-F42E068F9407}" type="datetimeFigureOut">
              <a:rPr lang="ru-RU" smtClean="0"/>
              <a:t>19.12.2016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FD782718-FB1E-4E75-B5E0-0BBC62C9D4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F8A28-C1AF-4E28-A332-F42E068F9407}" type="datetimeFigureOut">
              <a:rPr lang="ru-RU" smtClean="0"/>
              <a:t>19.12.2016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82718-FB1E-4E75-B5E0-0BBC62C9D4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F8A28-C1AF-4E28-A332-F42E068F9407}" type="datetimeFigureOut">
              <a:rPr lang="ru-RU" smtClean="0"/>
              <a:t>19.12.2016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82718-FB1E-4E75-B5E0-0BBC62C9D4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F8A28-C1AF-4E28-A332-F42E068F9407}" type="datetimeFigureOut">
              <a:rPr lang="ru-RU" smtClean="0"/>
              <a:t>19.12.2016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82718-FB1E-4E75-B5E0-0BBC62C9D4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E2F8A28-C1AF-4E28-A332-F42E068F9407}" type="datetimeFigureOut">
              <a:rPr lang="ru-RU" smtClean="0"/>
              <a:t>19.12.2016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FD782718-FB1E-4E75-B5E0-0BBC62C9D4E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3931" y="765176"/>
            <a:ext cx="7772400" cy="2303463"/>
          </a:xfrm>
        </p:spPr>
        <p:txBody>
          <a:bodyPr>
            <a:normAutofit/>
          </a:bodyPr>
          <a:lstStyle/>
          <a:p>
            <a:pPr algn="ctr"/>
            <a:r>
              <a:rPr lang="en-US" sz="4000" dirty="0" err="1" smtClean="0"/>
              <a:t>Решение</a:t>
            </a:r>
            <a:r>
              <a:rPr lang="en-US" sz="4000" dirty="0" smtClean="0"/>
              <a:t> </a:t>
            </a:r>
            <a:r>
              <a:rPr lang="en-US" sz="4000" dirty="0" err="1" smtClean="0"/>
              <a:t>комбинаторных</a:t>
            </a:r>
            <a:r>
              <a:rPr lang="en-US" sz="4000" dirty="0" smtClean="0"/>
              <a:t> </a:t>
            </a:r>
            <a:r>
              <a:rPr lang="en-US" sz="4000" dirty="0" err="1" smtClean="0"/>
              <a:t>задач</a:t>
            </a:r>
            <a:r>
              <a:rPr lang="en-US" sz="4000" dirty="0" smtClean="0"/>
              <a:t>.</a:t>
            </a:r>
            <a:r>
              <a:rPr lang="ru-RU" sz="4000" dirty="0"/>
              <a:t/>
            </a:r>
            <a:br>
              <a:rPr lang="ru-RU" sz="4000" dirty="0"/>
            </a:br>
            <a:endParaRPr lang="ru-RU" sz="40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endParaRPr lang="ru-RU" sz="2800" dirty="0"/>
          </a:p>
          <a:p>
            <a:pPr algn="r">
              <a:lnSpc>
                <a:spcPct val="80000"/>
              </a:lnSpc>
            </a:pPr>
            <a:r>
              <a:rPr lang="ru-RU" sz="2800" b="1" i="1" dirty="0">
                <a:solidFill>
                  <a:schemeClr val="tx1"/>
                </a:solidFill>
              </a:rPr>
              <a:t>Панева Л.В.,</a:t>
            </a:r>
          </a:p>
          <a:p>
            <a:pPr algn="r">
              <a:lnSpc>
                <a:spcPct val="80000"/>
              </a:lnSpc>
            </a:pPr>
            <a:r>
              <a:rPr lang="ru-RU" sz="2800" b="1" i="1" dirty="0">
                <a:solidFill>
                  <a:schemeClr val="tx1"/>
                </a:solidFill>
              </a:rPr>
              <a:t>учитель математики </a:t>
            </a:r>
          </a:p>
          <a:p>
            <a:pPr algn="r">
              <a:lnSpc>
                <a:spcPct val="80000"/>
              </a:lnSpc>
            </a:pPr>
            <a:r>
              <a:rPr lang="en-US" sz="2800" b="1" i="1" dirty="0" smtClean="0">
                <a:solidFill>
                  <a:schemeClr val="tx1"/>
                </a:solidFill>
              </a:rPr>
              <a:t>Б</a:t>
            </a:r>
            <a:r>
              <a:rPr lang="ru-RU" sz="2800" b="1" i="1" dirty="0" smtClean="0">
                <a:solidFill>
                  <a:schemeClr val="tx1"/>
                </a:solidFill>
              </a:rPr>
              <a:t>ОУ </a:t>
            </a:r>
            <a:r>
              <a:rPr lang="ru-RU" sz="2800" b="1" i="1" dirty="0">
                <a:solidFill>
                  <a:schemeClr val="tx1"/>
                </a:solidFill>
              </a:rPr>
              <a:t>«Нюксенская СОШ</a:t>
            </a:r>
            <a:r>
              <a:rPr lang="ru-RU" sz="2800" dirty="0">
                <a:solidFill>
                  <a:schemeClr val="tx1"/>
                </a:solidFill>
              </a:rPr>
              <a:t>»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Задача №6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/>
              <a:t>  Из класса нужно выделить одного дежурного: мальчика или девочку. Сколько существует способов для выбора дежурного, если в классе 15 мальчиков и 12 девочек?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/>
              <a:t>Решение:   Выбрать одного мальчика из 15 можно пятнадцатью способами, а одну девочку из 12-ти – двенадцатью способами. Всего 15+12=27 способов.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/>
              <a:t>Самостоятельная работа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sz="1800"/>
          </a:p>
          <a:p>
            <a:pPr>
              <a:lnSpc>
                <a:spcPct val="80000"/>
              </a:lnSpc>
            </a:pPr>
            <a:r>
              <a:rPr lang="ru-RU" sz="1800"/>
              <a:t>1. Имеются помидоры(п), огурцы (о), лук (л). Сколько различных салатов можно приготовить, если в каждый из них должны входить в равных долях 2 различных вида овощей? Записать все сочетания овощей в салатах. Ответ:3 вида салатов.</a:t>
            </a:r>
          </a:p>
          <a:p>
            <a:pPr>
              <a:lnSpc>
                <a:spcPct val="80000"/>
              </a:lnSpc>
            </a:pPr>
            <a:r>
              <a:rPr lang="ru-RU" sz="1800"/>
              <a:t>2. Мама решила сварить компот из фруктов двух видов. Сколько различных (по сочетанию видов фруктов) вариантов компотов может сварить мама, если у нее имеется 7 видов фруктов?  Ответ:21 вариант.</a:t>
            </a:r>
          </a:p>
          <a:p>
            <a:pPr>
              <a:lnSpc>
                <a:spcPct val="80000"/>
              </a:lnSpc>
            </a:pPr>
            <a:r>
              <a:rPr lang="ru-RU" sz="1800"/>
              <a:t>3. Сколько различных трехзначных чисел можно записать с помощью цифр 6,7,8,9,0      при условии, что цифры в числе: 1) могут повторяться; 2) должны быть различными?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1800"/>
              <a:t>     Ответ:1) 100.2) 48.</a:t>
            </a:r>
          </a:p>
          <a:p>
            <a:pPr>
              <a:lnSpc>
                <a:spcPct val="80000"/>
              </a:lnSpc>
            </a:pPr>
            <a:r>
              <a:rPr lang="ru-RU" sz="1800"/>
              <a:t>4. Из цифр 1,2,3.5 составили все возможные четырехзначные числа (без повторения цифр). Сколько среди них таких чисел, которые больше 2000, но меньше 5000? Ответ: 12 чисел.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428868"/>
            <a:ext cx="8229600" cy="1143000"/>
          </a:xfrm>
        </p:spPr>
        <p:txBody>
          <a:bodyPr>
            <a:noAutofit/>
          </a:bodyPr>
          <a:lstStyle/>
          <a:p>
            <a:r>
              <a:rPr lang="en-US" sz="8000" dirty="0" err="1" smtClean="0"/>
              <a:t>Желаю</a:t>
            </a:r>
            <a:r>
              <a:rPr lang="en-US" sz="8000" dirty="0" smtClean="0"/>
              <a:t> </a:t>
            </a:r>
            <a:r>
              <a:rPr lang="en-US" sz="8000" dirty="0" err="1" smtClean="0"/>
              <a:t>успехов</a:t>
            </a:r>
            <a:r>
              <a:rPr lang="en-US" sz="8000" dirty="0" smtClean="0"/>
              <a:t>!</a:t>
            </a:r>
            <a:endParaRPr lang="ru-RU" sz="8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Примеры задач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ru-RU"/>
              <a:t>Три друга – Антон, Борис и Виктор приобрели два билета в цирк. Сколько существует различных вариантов похода в цирк?</a:t>
            </a:r>
          </a:p>
          <a:p>
            <a:pPr>
              <a:buFont typeface="Wingdings" pitchFamily="2" charset="2"/>
              <a:buNone/>
            </a:pPr>
            <a:r>
              <a:rPr lang="ru-RU"/>
              <a:t>Ответ:</a:t>
            </a:r>
          </a:p>
          <a:p>
            <a:pPr>
              <a:buFont typeface="Wingdings" pitchFamily="2" charset="2"/>
              <a:buNone/>
            </a:pPr>
            <a:r>
              <a:rPr lang="ru-RU"/>
              <a:t>Антон-Борис, Антон-Виктор, Борис-Виктор.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/>
              <a:t>Задача №2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ru-RU" sz="2400"/>
              <a:t>Три друга – Антон, Борис и Виктор приобрели два билета в цирк на первое и второе места первого ряда. Сколько существует способов занять эти места?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400"/>
              <a:t>Ответ: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400"/>
              <a:t>    первое место-Антон, второе место-Борис и наоборот: первое-Борис, второе-Антон.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400"/>
              <a:t>   Т.е. упорядочить два элемента мы можем двумя способами.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400"/>
              <a:t>   Аналогично два способа для пары  Антон-Виктор и два способа для пары Борис-Виктор.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400"/>
              <a:t>  Итого 6 способов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/>
              <a:t>Задача №3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/>
              <a:t>   Сколько двузначных чисел  можно составить, используя цифры 1,2,3?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sz="24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/>
              <a:t>Ответ: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/>
              <a:t>1)   11   12   13                   2)   12   13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/>
              <a:t>      21   22   23                          21   23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/>
              <a:t>      31   32   33                          31   32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/>
              <a:t> 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Задача </a:t>
            </a:r>
            <a:r>
              <a:rPr lang="ru-RU" b="1" dirty="0" smtClean="0"/>
              <a:t>№</a:t>
            </a:r>
            <a:r>
              <a:rPr lang="en-US" b="1" dirty="0" smtClean="0"/>
              <a:t>4</a:t>
            </a:r>
            <a:endParaRPr lang="ru-RU" b="1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/>
              <a:t>Несколько стран решили использовать для своего государственного флага</a:t>
            </a:r>
          </a:p>
          <a:p>
            <a:pPr>
              <a:buFont typeface="Wingdings" pitchFamily="2" charset="2"/>
              <a:buNone/>
            </a:pPr>
            <a:r>
              <a:rPr lang="ru-RU"/>
              <a:t>символику в виде трех горизонтальных полос одинаковой ширины разных </a:t>
            </a:r>
          </a:p>
          <a:p>
            <a:pPr>
              <a:buFont typeface="Wingdings" pitchFamily="2" charset="2"/>
              <a:buNone/>
            </a:pPr>
            <a:r>
              <a:rPr lang="ru-RU"/>
              <a:t>цветов- белого, синего, красного. Сколько стран могут использовать такую</a:t>
            </a:r>
          </a:p>
          <a:p>
            <a:pPr>
              <a:buFont typeface="Wingdings" pitchFamily="2" charset="2"/>
              <a:buNone/>
            </a:pPr>
            <a:r>
              <a:rPr lang="ru-RU"/>
              <a:t>символику при условии, что у каждой страны- свой флаг?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Решение: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sz="2000"/>
              <a:t>1  вариант:  первая полоса – красная, вторая – синяя, третья – белая.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/>
              <a:t>Это очень длинная запись, поэтому  лучше ввести кодирование, т.е. белый цвет – буква «Б», красный- «К», синий- «С».– синяя.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sz="20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/>
              <a:t>Построим «дерево» вариантов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sz="20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/>
              <a:t>                    Б                                К                               С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/>
              <a:t>          К                С               Б               С               Б            К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/>
              <a:t>          С                К               С               Б               К             Б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sz="20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/>
              <a:t>   Получили: БКС, БСК, КБС, КСБ, СБК, СКБ -  шесть способов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Задача </a:t>
            </a:r>
            <a:r>
              <a:rPr lang="ru-RU" b="1" dirty="0" smtClean="0"/>
              <a:t>№</a:t>
            </a:r>
            <a:r>
              <a:rPr lang="en-US" b="1" dirty="0" smtClean="0"/>
              <a:t>5</a:t>
            </a:r>
            <a:endParaRPr lang="ru-RU" b="1" dirty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/>
              <a:t>Восемь приятелей при встрече обменялись рукопожатиями. Сколько всего было сделано рукопожатий?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/>
              <a:t>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/>
              <a:t>12   13   14   15   16   17   18 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/>
              <a:t>23   24   25   26   27   28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/>
              <a:t>34   35   36   37   38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/>
              <a:t>45   46   47   48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/>
              <a:t>56   57   58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/>
              <a:t>67   68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/>
              <a:t>78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/>
              <a:t>   Всего получилось 28 рукопожатий.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/>
              <a:t>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1115158" y="260350"/>
            <a:ext cx="7794380" cy="1462088"/>
          </a:xfrm>
        </p:spPr>
        <p:txBody>
          <a:bodyPr/>
          <a:lstStyle/>
          <a:p>
            <a:r>
              <a:rPr lang="ru-RU" b="1"/>
              <a:t>Правило умножения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/>
              <a:t>  Пусть необходимо выбрать пару элементов в указанном порядке. Если выбор первого элемента можно осуществить </a:t>
            </a:r>
            <a:r>
              <a:rPr lang="en-US" b="1" i="1"/>
              <a:t>n</a:t>
            </a:r>
            <a:r>
              <a:rPr lang="ru-RU" b="1" i="1"/>
              <a:t> </a:t>
            </a:r>
            <a:r>
              <a:rPr lang="ru-RU"/>
              <a:t>способами, после чего выбор второго </a:t>
            </a:r>
            <a:r>
              <a:rPr lang="en-US" b="1" i="1"/>
              <a:t>k</a:t>
            </a:r>
            <a:r>
              <a:rPr lang="ru-RU" b="1" i="1"/>
              <a:t> </a:t>
            </a:r>
            <a:r>
              <a:rPr lang="ru-RU"/>
              <a:t>способами, то выбор пары элементов в указанном порядке можно осуществить </a:t>
            </a:r>
            <a:r>
              <a:rPr lang="en-US" b="1" i="1"/>
              <a:t>n </a:t>
            </a:r>
            <a:r>
              <a:rPr lang="ru-RU" b="1" i="1"/>
              <a:t>х </a:t>
            </a:r>
            <a:r>
              <a:rPr lang="en-US" b="1" i="1"/>
              <a:t>k </a:t>
            </a:r>
            <a:r>
              <a:rPr lang="ru-RU"/>
              <a:t>способами.</a:t>
            </a:r>
            <a:r>
              <a:rPr lang="ru-RU" b="1" i="1"/>
              <a:t>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Задача </a:t>
            </a:r>
            <a:r>
              <a:rPr lang="ru-RU" b="1" dirty="0" smtClean="0"/>
              <a:t>№</a:t>
            </a:r>
            <a:r>
              <a:rPr lang="en-US" b="1" dirty="0" smtClean="0"/>
              <a:t>6</a:t>
            </a:r>
            <a:endParaRPr lang="ru-RU" b="1" dirty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ru-RU"/>
              <a:t>  Сколькими способами из класса, где учатся 25 школьников можно выбрать капитана команды и его заместителя для математических соревнований?</a:t>
            </a:r>
          </a:p>
          <a:p>
            <a:pPr>
              <a:buFont typeface="Wingdings" pitchFamily="2" charset="2"/>
              <a:buNone/>
            </a:pPr>
            <a:r>
              <a:rPr lang="ru-RU"/>
              <a:t>Решение: На роль капитана может быть выбран любой из 25 учащихся, а его заместителя- любой из 24 оставшихся учеников. Получаем: 25 х 24 = 600 способов.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7</TotalTime>
  <Words>652</Words>
  <Application>Microsoft Office PowerPoint</Application>
  <PresentationFormat>Экран (4:3)</PresentationFormat>
  <Paragraphs>68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Городская</vt:lpstr>
      <vt:lpstr>Решение комбинаторных задач. </vt:lpstr>
      <vt:lpstr>Примеры задач</vt:lpstr>
      <vt:lpstr>Задача №2</vt:lpstr>
      <vt:lpstr>Задача №3</vt:lpstr>
      <vt:lpstr>Задача №4</vt:lpstr>
      <vt:lpstr>Решение:</vt:lpstr>
      <vt:lpstr>Задача №5</vt:lpstr>
      <vt:lpstr>Правило умножения</vt:lpstr>
      <vt:lpstr>Задача №6</vt:lpstr>
      <vt:lpstr>Задача №6</vt:lpstr>
      <vt:lpstr>Самостоятельная работа</vt:lpstr>
      <vt:lpstr>Желаю успехов!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Решение комбинаторных задач. </dc:title>
  <dc:creator>AdmiN</dc:creator>
  <cp:lastModifiedBy>AdmiN</cp:lastModifiedBy>
  <cp:revision>1</cp:revision>
  <dcterms:created xsi:type="dcterms:W3CDTF">2016-12-19T19:44:13Z</dcterms:created>
  <dcterms:modified xsi:type="dcterms:W3CDTF">2016-12-19T19:51:45Z</dcterms:modified>
</cp:coreProperties>
</file>