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63" r:id="rId4"/>
    <p:sldId id="304" r:id="rId5"/>
    <p:sldId id="266" r:id="rId6"/>
    <p:sldId id="277" r:id="rId7"/>
    <p:sldId id="303" r:id="rId8"/>
    <p:sldId id="299" r:id="rId9"/>
    <p:sldId id="259" r:id="rId10"/>
    <p:sldId id="260" r:id="rId11"/>
    <p:sldId id="284" r:id="rId12"/>
    <p:sldId id="300" r:id="rId13"/>
    <p:sldId id="262" r:id="rId14"/>
    <p:sldId id="301" r:id="rId15"/>
    <p:sldId id="280" r:id="rId16"/>
    <p:sldId id="287" r:id="rId17"/>
    <p:sldId id="286" r:id="rId18"/>
    <p:sldId id="265" r:id="rId19"/>
    <p:sldId id="270" r:id="rId20"/>
    <p:sldId id="305" r:id="rId21"/>
    <p:sldId id="298" r:id="rId22"/>
    <p:sldId id="288" r:id="rId23"/>
    <p:sldId id="289" r:id="rId24"/>
    <p:sldId id="293" r:id="rId25"/>
    <p:sldId id="285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809" autoAdjust="0"/>
    <p:restoredTop sz="95560" autoAdjust="0"/>
  </p:normalViewPr>
  <p:slideViewPr>
    <p:cSldViewPr>
      <p:cViewPr varScale="1">
        <p:scale>
          <a:sx n="89" d="100"/>
          <a:sy n="8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12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53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method_mandala\&#1059;&#1089;&#1087;&#1077;&#1093;%20&#1080;%20&#1085;&#1077;&#1078;&#1085;&#1086;&#1089;&#1090;&#1100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352928" cy="72007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Муниципальное бюджетное дошкольное образовательное учреждение детский сад № 30</a:t>
            </a:r>
            <a:endParaRPr lang="ru-RU" sz="24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84976" cy="52809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азвитие межличностных отношений детей старшего дошкольного возраста методами музыкотерапии и </a:t>
            </a:r>
            <a:r>
              <a:rPr lang="ru-RU" sz="38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мандалатерапии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sz="3800" b="1" dirty="0" smtClean="0">
              <a:solidFill>
                <a:srgbClr val="00B050"/>
              </a:solidFill>
              <a:latin typeface="Georgia" pitchFamily="18" charset="0"/>
            </a:endParaRPr>
          </a:p>
          <a:p>
            <a:pPr>
              <a:defRPr/>
            </a:pPr>
            <a:endParaRPr lang="ru-RU" sz="3800" b="1" dirty="0">
              <a:solidFill>
                <a:srgbClr val="00B050"/>
              </a:solidFill>
              <a:latin typeface="Georgia" pitchFamily="18" charset="0"/>
            </a:endParaRPr>
          </a:p>
          <a:p>
            <a:pPr algn="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Педагог  -  психолог Е.С. Кирсанова</a:t>
            </a:r>
            <a:endParaRPr lang="ru-RU" sz="2800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xXx\Desktop\floaties-1030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368152" cy="19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Успех и нежнос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из способов вибрационного исцеления, где сочетание цветовых вибраций позволяет гармонизировать свой внутренний мир или ситуацию вовне. </a:t>
            </a:r>
            <a:r>
              <a:rPr lang="ru-RU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Мандала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служит картой внутренней реальности, направляющей и поддерживающей на пути к целостности. </a:t>
            </a:r>
            <a:r>
              <a:rPr lang="ru-RU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Мандала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это универсальный символ цельности, гармонии и преобразования. Не может быть двух одинаковых </a:t>
            </a:r>
            <a:r>
              <a:rPr lang="ru-RU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мандал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поскольку каждая из них есть отражения психического состояния его творца. 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xXx\Desktop\k,Mzk2NzEwMjMsNDY1NDY2,f,10pt6_1_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89" y="2214554"/>
            <a:ext cx="1485911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9587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3200" b="1" u="sng" dirty="0" smtClean="0">
                <a:solidFill>
                  <a:srgbClr val="0070C0"/>
                </a:solidFill>
              </a:rPr>
              <a:t>Актуальность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Психотерапевтические </a:t>
            </a:r>
            <a:r>
              <a:rPr lang="ru-RU" sz="2800" dirty="0">
                <a:solidFill>
                  <a:srgbClr val="0070C0"/>
                </a:solidFill>
              </a:rPr>
              <a:t>функции музыкотерапии заключаются в том, что она может изменить отношение ребенка к себе и другим: изменить психическое самочувствие, социальный статус, способы общения в </a:t>
            </a:r>
            <a:r>
              <a:rPr lang="ru-RU" sz="2800" dirty="0" smtClean="0">
                <a:solidFill>
                  <a:srgbClr val="0070C0"/>
                </a:solidFill>
              </a:rPr>
              <a:t>коллективе. Эффект усиливается при помощи </a:t>
            </a:r>
            <a:r>
              <a:rPr lang="ru-RU" sz="2800" dirty="0" err="1" smtClean="0">
                <a:solidFill>
                  <a:srgbClr val="0070C0"/>
                </a:solidFill>
              </a:rPr>
              <a:t>мандалатерапии</a:t>
            </a:r>
            <a:r>
              <a:rPr lang="ru-RU" sz="2800" dirty="0" smtClean="0">
                <a:solidFill>
                  <a:srgbClr val="0070C0"/>
                </a:solidFill>
              </a:rPr>
              <a:t> и </a:t>
            </a:r>
            <a:r>
              <a:rPr lang="ru-RU" sz="2800" dirty="0" err="1" smtClean="0">
                <a:solidFill>
                  <a:srgbClr val="0070C0"/>
                </a:solidFill>
              </a:rPr>
              <a:t>игротерапии</a:t>
            </a:r>
            <a:r>
              <a:rPr lang="ru-RU" sz="2800" dirty="0" smtClean="0">
                <a:solidFill>
                  <a:srgbClr val="0070C0"/>
                </a:solidFill>
              </a:rPr>
              <a:t>. Объяснив актуальность родителям  на родительском собрании и раздав </a:t>
            </a:r>
            <a:r>
              <a:rPr lang="ru-RU" sz="2800" dirty="0" smtClean="0">
                <a:solidFill>
                  <a:srgbClr val="0070C0"/>
                </a:solidFill>
              </a:rPr>
              <a:t>буклеты, я попросила высказать свои мнения по поводу организации совместной  работы с детьми. 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Users\xXx\Desktop\448301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679007"/>
            <a:ext cx="2801819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062147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33686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 </a:t>
            </a:r>
            <a:r>
              <a:rPr lang="ru-RU" sz="2800" dirty="0" smtClean="0">
                <a:solidFill>
                  <a:srgbClr val="0070C0"/>
                </a:solidFill>
              </a:rPr>
              <a:t>согласию </a:t>
            </a:r>
            <a:r>
              <a:rPr lang="ru-RU" sz="2800" dirty="0" smtClean="0">
                <a:solidFill>
                  <a:srgbClr val="0070C0"/>
                </a:solidFill>
              </a:rPr>
              <a:t>родителей и их поддержке , мной </a:t>
            </a:r>
            <a:r>
              <a:rPr lang="ru-RU" sz="2800" dirty="0" smtClean="0">
                <a:solidFill>
                  <a:srgbClr val="0070C0"/>
                </a:solidFill>
              </a:rPr>
              <a:t>была организована кружковая работа. Заинтересовавшись </a:t>
            </a:r>
            <a:r>
              <a:rPr lang="ru-RU" sz="2800" dirty="0" smtClean="0">
                <a:solidFill>
                  <a:srgbClr val="0070C0"/>
                </a:solidFill>
              </a:rPr>
              <a:t>они  </a:t>
            </a:r>
            <a:r>
              <a:rPr lang="ru-RU" sz="2800" dirty="0" smtClean="0">
                <a:solidFill>
                  <a:srgbClr val="0070C0"/>
                </a:solidFill>
              </a:rPr>
              <a:t>часто изъявляют желания присутствовать на наших </a:t>
            </a:r>
            <a:r>
              <a:rPr lang="ru-RU" sz="2800" dirty="0" smtClean="0">
                <a:solidFill>
                  <a:srgbClr val="0070C0"/>
                </a:solidFill>
              </a:rPr>
              <a:t>занятиях и принимают активное участие со словами благодарности. Они радуются и испытывают удовольствия от совместной работы с детьми.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929066"/>
            <a:ext cx="2844813" cy="256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2677660" cy="261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2012 Ию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2786082" cy="243153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336241" cy="13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57290" y="500042"/>
            <a:ext cx="6939661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Свои  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з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анятия 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с </a:t>
            </a:r>
            <a:r>
              <a:rPr lang="ru-RU" sz="2200" dirty="0" err="1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мандалами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 я провожу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по методике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Шичиды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Начин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ю всегда с самых простых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мандал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из 2 фигур и 2 цветов.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Показываю ребенку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мандалу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буквально 2-3 секунды и убираю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Даю такую же только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нецветную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и ребенок должен 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 или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назвать цвета,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где что закрашено,  или закрасить ее, как только что увиденный образец.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Постепенно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мандалы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усложняю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,и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цветов становится</a:t>
            </a:r>
            <a:r>
              <a:rPr lang="ru-RU" sz="22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Calibri" pitchFamily="34" charset="0"/>
              </a:rPr>
              <a:t> больше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Calibri" pitchFamily="34" charset="0"/>
            </a:endParaRPr>
          </a:p>
        </p:txBody>
      </p:sp>
      <p:pic>
        <p:nvPicPr>
          <p:cNvPr id="5" name="Picture 5" descr="ацтекская мандал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15272" y="1357298"/>
            <a:ext cx="1089391" cy="1051880"/>
          </a:xfrm>
          <a:prstGeom prst="rect">
            <a:avLst/>
          </a:prstGeom>
          <a:noFill/>
        </p:spPr>
      </p:pic>
      <p:pic>
        <p:nvPicPr>
          <p:cNvPr id="21505" name="Picture 1" descr="C:\Documents and Settings\Elena\Рабочий стол\лидер  образования\DSC00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0416" y="4286256"/>
            <a:ext cx="3888621" cy="2274437"/>
          </a:xfrm>
          <a:prstGeom prst="rect">
            <a:avLst/>
          </a:prstGeom>
          <a:noFill/>
        </p:spPr>
      </p:pic>
      <p:pic>
        <p:nvPicPr>
          <p:cNvPr id="21506" name="Picture 2" descr="C:\Documents and Settings\Elena\Рабочий стол\лидер  образования\image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357694"/>
            <a:ext cx="372097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26548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Этапы работы.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642918"/>
            <a:ext cx="828680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Начиная работать с </a:t>
            </a:r>
            <a:r>
              <a:rPr lang="ru-RU" sz="2000" dirty="0" err="1" smtClean="0">
                <a:solidFill>
                  <a:srgbClr val="0070C0"/>
                </a:solidFill>
                <a:ea typeface="Calibri"/>
                <a:cs typeface="Times New Roman"/>
              </a:rPr>
              <a:t>мандалами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 и музыкотерапией, я четко обозначила этапы работы.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0070C0"/>
                </a:solidFill>
                <a:ea typeface="Calibri"/>
                <a:cs typeface="Times New Roman"/>
              </a:rPr>
              <a:t>I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 этап организационный – это введение детей в индивидуальную , или групповую работу.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0070C0"/>
                </a:solidFill>
                <a:ea typeface="Calibri"/>
                <a:cs typeface="Times New Roman"/>
              </a:rPr>
              <a:t>II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этап </a:t>
            </a:r>
            <a:r>
              <a:rPr lang="en-US" sz="20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Основной – это погружения в творческий процесс, ситуация выбора, активизация работы </a:t>
            </a:r>
            <a:r>
              <a:rPr lang="ru-RU" sz="2000" dirty="0" err="1" smtClean="0">
                <a:solidFill>
                  <a:srgbClr val="0070C0"/>
                </a:solidFill>
                <a:ea typeface="Calibri"/>
                <a:cs typeface="Times New Roman"/>
              </a:rPr>
              <a:t>безсознательного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, актуализация чувств ребенка </a:t>
            </a:r>
            <a:endParaRPr lang="en-US" sz="20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0070C0"/>
                </a:solidFill>
                <a:ea typeface="Calibri"/>
                <a:cs typeface="Times New Roman"/>
              </a:rPr>
              <a:t>III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 этап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Завершающий – это наблюдение за ребенком, или детьми,  медитативный момент. Возвращение в ситуацию «здесь и сейчас.»    Наблюдая за детьми я заметила, что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п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осле </a:t>
            </a:r>
            <a:r>
              <a:rPr lang="ru-RU" sz="2000" dirty="0" err="1" smtClean="0">
                <a:solidFill>
                  <a:srgbClr val="0070C0"/>
                </a:solidFill>
                <a:ea typeface="Calibri"/>
                <a:cs typeface="Times New Roman"/>
              </a:rPr>
              <a:t>мандалатерапии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ребенок возвращается в зону своих эмоций, но уже в какой-то степени обогащенной. Эта особенность </a:t>
            </a:r>
            <a:r>
              <a:rPr lang="ru-RU" sz="2000" dirty="0" err="1" smtClean="0">
                <a:solidFill>
                  <a:srgbClr val="0070C0"/>
                </a:solidFill>
                <a:ea typeface="Calibri"/>
                <a:cs typeface="Times New Roman"/>
              </a:rPr>
              <a:t>мандалатерапии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дает возможность ребенку духовно восполнять то, что недостает ему в неизбежно ограниченной пространством и временем жизни, компенсировать посредством воображения удовлетворение множества потребностей.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99714034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5698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</a:t>
            </a:r>
            <a:r>
              <a:rPr lang="ru-RU" sz="2300" b="1" dirty="0" smtClean="0">
                <a:solidFill>
                  <a:srgbClr val="0070C0"/>
                </a:solidFill>
              </a:rPr>
              <a:t>ематический план кружковых занятий с детьми старшего дошкольного возраста методами  музыкотерапии (27 занятий)</a:t>
            </a:r>
          </a:p>
          <a:p>
            <a:r>
              <a:rPr lang="ru-RU" sz="2300" dirty="0" smtClean="0">
                <a:solidFill>
                  <a:srgbClr val="0070C0"/>
                </a:solidFill>
              </a:rPr>
              <a:t>№ 1	Занятия	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1. Пальчиковые игрушки приглашают играть.(Т.А. Ткаченко) «Белочка»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2. Знакомство с участниками игры с помощью несложных музыкальных инструментов: колокольчики, барабан, цимбалы. Детям предлагаются определенные ситуации, темы, сходные с темами проигрывания ролей, рисунка. Ребенок выбирает музыкальный инструмент и инструмент для своего партнера, и затем с помощью звуков создается диалог. 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3. Игра "Кошки-мышки" на объединение участников.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4. Брамс «Колыбельная»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5. Игра –хороводная 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Шире круг, шире круг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6. Танцы с игрушками, хоровод.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7. Раскрашивание </a:t>
            </a:r>
            <a:r>
              <a:rPr lang="ru-RU" sz="2200" dirty="0" err="1" smtClean="0">
                <a:solidFill>
                  <a:srgbClr val="0070C0"/>
                </a:solidFill>
              </a:rPr>
              <a:t>мандалы</a:t>
            </a:r>
            <a:r>
              <a:rPr lang="ru-RU" sz="2200" dirty="0" smtClean="0">
                <a:solidFill>
                  <a:srgbClr val="0070C0"/>
                </a:solidFill>
              </a:rPr>
              <a:t>.(выбор ребенка)</a:t>
            </a:r>
          </a:p>
          <a:p>
            <a:r>
              <a:rPr lang="ru-RU" sz="2200" dirty="0" smtClean="0">
                <a:solidFill>
                  <a:srgbClr val="0070C0"/>
                </a:solidFill>
              </a:rPr>
              <a:t>8. Релаксация Шум прибоя. 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xXx\Desktop\692707983985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438" y="4929198"/>
            <a:ext cx="1892033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1785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xXx\Desktop\184281_1855361912777_1502713335_31980130_777122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970" y="5013176"/>
            <a:ext cx="1543700" cy="15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1071" y="260648"/>
            <a:ext cx="5024681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85794"/>
            <a:ext cx="7715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Сначала я создавала группы детей с проблемами межличностных отношений и эмоциональных проблем. Но посмотрев на значимость и эффективность данной кружковой работы , я решила создать группы и с детьми не имеющими данных </a:t>
            </a:r>
            <a:r>
              <a:rPr lang="ru-RU" sz="3200" dirty="0" err="1" smtClean="0">
                <a:solidFill>
                  <a:srgbClr val="0070C0"/>
                </a:solidFill>
              </a:rPr>
              <a:t>проблем.я</a:t>
            </a:r>
            <a:r>
              <a:rPr lang="ru-RU" sz="3200" dirty="0" smtClean="0">
                <a:solidFill>
                  <a:srgbClr val="0070C0"/>
                </a:solidFill>
              </a:rPr>
              <a:t> была удивлена результатам. Дети стали более общительными и эмоционально уравновешенными. </a:t>
            </a:r>
            <a:r>
              <a:rPr lang="ru-RU" sz="3200" dirty="0" err="1" smtClean="0">
                <a:solidFill>
                  <a:srgbClr val="0070C0"/>
                </a:solidFill>
              </a:rPr>
              <a:t>М</a:t>
            </a:r>
            <a:r>
              <a:rPr lang="ru-RU" sz="3200" dirty="0" err="1" smtClean="0">
                <a:solidFill>
                  <a:srgbClr val="0070C0"/>
                </a:solidFill>
              </a:rPr>
              <a:t>андалатерапия</a:t>
            </a:r>
            <a:r>
              <a:rPr lang="ru-RU" sz="3200" dirty="0" smtClean="0">
                <a:solidFill>
                  <a:srgbClr val="0070C0"/>
                </a:solidFill>
              </a:rPr>
              <a:t> и музыкотерапия явилась для меня  </a:t>
            </a:r>
            <a:r>
              <a:rPr lang="ru-RU" sz="3200" dirty="0" smtClean="0">
                <a:solidFill>
                  <a:srgbClr val="0070C0"/>
                </a:solidFill>
              </a:rPr>
              <a:t>интереснейшим и перспективным </a:t>
            </a:r>
            <a:r>
              <a:rPr lang="ru-RU" sz="3200" dirty="0" smtClean="0">
                <a:solidFill>
                  <a:srgbClr val="0070C0"/>
                </a:solidFill>
              </a:rPr>
              <a:t>направлением.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7" descr="C:\НИНА\+ АРТ-терапия 2015\Мандалы\мандалы новое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7" y="-1"/>
            <a:ext cx="1214414" cy="120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28489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Анализ </a:t>
            </a:r>
            <a:r>
              <a:rPr lang="ru-RU" b="1" dirty="0" err="1" smtClean="0">
                <a:solidFill>
                  <a:srgbClr val="0070C0"/>
                </a:solidFill>
              </a:rPr>
              <a:t>социоматрицы</a:t>
            </a:r>
            <a:r>
              <a:rPr lang="ru-RU" b="1" dirty="0" smtClean="0">
                <a:solidFill>
                  <a:srgbClr val="0070C0"/>
                </a:solidFill>
              </a:rPr>
              <a:t> 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2500306"/>
            <a:ext cx="9232572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2520280" cy="19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xXx\Desktop\95031464_R07q8eZmL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7914"/>
            <a:ext cx="1455670" cy="14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528638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Успешность данной работы подтверждается положительными результатами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1665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ттестация 2015\фото\10012013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4032448" cy="35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сновное лидер\Кирсанова Е..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285" y="41264"/>
            <a:ext cx="5081055" cy="35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89250"/>
            <a:ext cx="4032448" cy="31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:\IMG_2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3310" y="3585057"/>
            <a:ext cx="50506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553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0564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Межличностные отношения реализуются, проявляются и формируются в общении. Опыт первых отношений со сверстниками является тем фундаментом, на котором строится дальнейшее развитие личности ребенка. От того, как складываются отношения дошкольника в группе сверстников, зависит последующий путь его личностного и социального развития, что во многом определяет характер отношения человека к себе, к другим, к миру в </a:t>
            </a:r>
            <a:r>
              <a:rPr lang="ru-RU" sz="3200" dirty="0" smtClean="0">
                <a:solidFill>
                  <a:srgbClr val="0070C0"/>
                </a:solidFill>
              </a:rPr>
              <a:t>целом.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xXx\Desktop\696752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734" y="5301208"/>
            <a:ext cx="1493148" cy="14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1" descr="C:\Documents and Settings\Elena\Рабочий стол\лидер  образования\Копия 94e9c2c40817f276a01c2897dd718b17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857628"/>
            <a:ext cx="1357322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07710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Рекомендую следующие музыкальные произведения для детей.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Я очень люблю в своей работе с детьми использовать произведения </a:t>
            </a:r>
            <a:r>
              <a:rPr lang="ru-RU" sz="2000" dirty="0" smtClean="0">
                <a:solidFill>
                  <a:srgbClr val="0070C0"/>
                </a:solidFill>
              </a:rPr>
              <a:t>Моцарта,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Вивальди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</a:rPr>
              <a:t> 2-й </a:t>
            </a:r>
            <a:r>
              <a:rPr lang="ru-RU" sz="2000" dirty="0" smtClean="0">
                <a:solidFill>
                  <a:srgbClr val="0070C0"/>
                </a:solidFill>
              </a:rPr>
              <a:t>концерт для фортепиано Бетховена, "Лунный свет" Дебюсси, симфонию № 2 Рахманинова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Также рекомендую Н</a:t>
            </a:r>
            <a:r>
              <a:rPr lang="ru-RU" sz="2000" dirty="0" smtClean="0">
                <a:solidFill>
                  <a:srgbClr val="0070C0"/>
                </a:solidFill>
              </a:rPr>
              <a:t>. Римский-Корсаков, ария </a:t>
            </a:r>
            <a:r>
              <a:rPr lang="ru-RU" sz="2000" dirty="0" err="1" smtClean="0">
                <a:solidFill>
                  <a:srgbClr val="0070C0"/>
                </a:solidFill>
              </a:rPr>
              <a:t>Февронии</a:t>
            </a:r>
            <a:r>
              <a:rPr lang="ru-RU" sz="2000" dirty="0" smtClean="0">
                <a:solidFill>
                  <a:srgbClr val="0070C0"/>
                </a:solidFill>
              </a:rPr>
              <a:t> из оперы «Сказание о невидимом граде Китеже</a:t>
            </a:r>
            <a:r>
              <a:rPr lang="ru-RU" sz="2000" dirty="0" smtClean="0">
                <a:solidFill>
                  <a:srgbClr val="0070C0"/>
                </a:solidFill>
              </a:rPr>
              <a:t>».; </a:t>
            </a:r>
            <a:r>
              <a:rPr lang="ru-RU" sz="2000" dirty="0" smtClean="0">
                <a:solidFill>
                  <a:srgbClr val="0070C0"/>
                </a:solidFill>
              </a:rPr>
              <a:t>Н. Римский-Корсаков, вступление к опере «Сказка о царе </a:t>
            </a:r>
            <a:r>
              <a:rPr lang="ru-RU" sz="2000" dirty="0" err="1" smtClean="0">
                <a:solidFill>
                  <a:srgbClr val="0070C0"/>
                </a:solidFill>
              </a:rPr>
              <a:t>Салтане</a:t>
            </a:r>
            <a:r>
              <a:rPr lang="ru-RU" sz="2000" dirty="0" smtClean="0">
                <a:solidFill>
                  <a:srgbClr val="0070C0"/>
                </a:solidFill>
              </a:rPr>
              <a:t>».; </a:t>
            </a:r>
            <a:r>
              <a:rPr lang="ru-RU" sz="2000" dirty="0" smtClean="0">
                <a:solidFill>
                  <a:srgbClr val="0070C0"/>
                </a:solidFill>
              </a:rPr>
              <a:t>Д. </a:t>
            </a:r>
            <a:r>
              <a:rPr lang="ru-RU" sz="2000" dirty="0" err="1" smtClean="0">
                <a:solidFill>
                  <a:srgbClr val="0070C0"/>
                </a:solidFill>
              </a:rPr>
              <a:t>Пучинни</a:t>
            </a:r>
            <a:r>
              <a:rPr lang="ru-RU" sz="2000" dirty="0" smtClean="0">
                <a:solidFill>
                  <a:srgbClr val="0070C0"/>
                </a:solidFill>
              </a:rPr>
              <a:t>, Вальс </a:t>
            </a:r>
            <a:r>
              <a:rPr lang="ru-RU" sz="2000" dirty="0" err="1" smtClean="0">
                <a:solidFill>
                  <a:srgbClr val="0070C0"/>
                </a:solidFill>
              </a:rPr>
              <a:t>музетты</a:t>
            </a:r>
            <a:r>
              <a:rPr lang="ru-RU" sz="2000" dirty="0" smtClean="0">
                <a:solidFill>
                  <a:srgbClr val="0070C0"/>
                </a:solidFill>
              </a:rPr>
              <a:t> из оперы «</a:t>
            </a:r>
            <a:r>
              <a:rPr lang="ru-RU" sz="2000" dirty="0" smtClean="0">
                <a:solidFill>
                  <a:srgbClr val="0070C0"/>
                </a:solidFill>
              </a:rPr>
              <a:t>Богема», Н</a:t>
            </a:r>
            <a:r>
              <a:rPr lang="ru-RU" sz="2000" dirty="0" smtClean="0">
                <a:solidFill>
                  <a:srgbClr val="0070C0"/>
                </a:solidFill>
              </a:rPr>
              <a:t>. Шопен, Вальс №7.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Для слушания и релаксации </a:t>
            </a:r>
            <a:r>
              <a:rPr lang="ru-RU" sz="2000" dirty="0" smtClean="0">
                <a:solidFill>
                  <a:srgbClr val="0070C0"/>
                </a:solidFill>
              </a:rPr>
              <a:t>: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«Первая потеря» Р. Шумана.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</a:t>
            </a:r>
            <a:r>
              <a:rPr lang="ru-RU" sz="2000" dirty="0" smtClean="0">
                <a:solidFill>
                  <a:srgbClr val="0070C0"/>
                </a:solidFill>
              </a:rPr>
              <a:t>В церкви» П. Чайковского.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«Аве Мария» И. Шуберта.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«Порыв» Р. Шумана.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«Разлука» М. Глинки.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«Утренняя молитва» П. Чайковского.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«Шутка» С.И. Баха.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«Юмореска» П. Чайковского.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65008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Из всего сказанного следует, что </a:t>
            </a:r>
            <a:r>
              <a:rPr lang="ru-RU" sz="3600" dirty="0" err="1" smtClean="0">
                <a:solidFill>
                  <a:srgbClr val="0070C0"/>
                </a:solidFill>
              </a:rPr>
              <a:t>музыкатерапия</a:t>
            </a:r>
            <a:r>
              <a:rPr lang="ru-RU" sz="3600" dirty="0" smtClean="0">
                <a:solidFill>
                  <a:srgbClr val="0070C0"/>
                </a:solidFill>
              </a:rPr>
              <a:t>  </a:t>
            </a:r>
            <a:r>
              <a:rPr lang="ru-RU" sz="3600" dirty="0" smtClean="0">
                <a:solidFill>
                  <a:srgbClr val="0070C0"/>
                </a:solidFill>
              </a:rPr>
              <a:t>в сочетании с </a:t>
            </a:r>
            <a:r>
              <a:rPr lang="ru-RU" sz="3600" dirty="0" err="1" smtClean="0">
                <a:solidFill>
                  <a:srgbClr val="0070C0"/>
                </a:solidFill>
              </a:rPr>
              <a:t>мандалатерапией</a:t>
            </a:r>
            <a:r>
              <a:rPr lang="ru-RU" sz="3600" dirty="0" smtClean="0">
                <a:solidFill>
                  <a:srgbClr val="0070C0"/>
                </a:solidFill>
              </a:rPr>
              <a:t>  благотворно воздействует на </a:t>
            </a:r>
            <a:r>
              <a:rPr lang="ru-RU" sz="3600" dirty="0" err="1" smtClean="0">
                <a:solidFill>
                  <a:srgbClr val="0070C0"/>
                </a:solidFill>
              </a:rPr>
              <a:t>психоэмоциональное</a:t>
            </a:r>
            <a:r>
              <a:rPr lang="ru-RU" sz="3600" dirty="0" smtClean="0">
                <a:solidFill>
                  <a:srgbClr val="0070C0"/>
                </a:solidFill>
              </a:rPr>
              <a:t> состояние </a:t>
            </a:r>
            <a:r>
              <a:rPr lang="ru-RU" sz="3600" dirty="0" smtClean="0">
                <a:solidFill>
                  <a:srgbClr val="0070C0"/>
                </a:solidFill>
              </a:rPr>
              <a:t>дошкольника. Именно </a:t>
            </a:r>
            <a:r>
              <a:rPr lang="ru-RU" sz="3600" dirty="0" smtClean="0">
                <a:solidFill>
                  <a:srgbClr val="0070C0"/>
                </a:solidFill>
              </a:rPr>
              <a:t>поэтому она мощно развивает не только эмоции, но и интеллект человека.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xXx\Desktop\89469650_rozovaya_sobachk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714" y="524061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.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Детская психология Новости о детях Портал для родителей &quot;Наше вс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335284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089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заключении я могу сказать, музыка оказывает сильное успокаивающее воздействие на </a:t>
            </a:r>
            <a:r>
              <a:rPr lang="ru-RU" sz="3200" dirty="0" err="1" smtClean="0">
                <a:solidFill>
                  <a:srgbClr val="0070C0"/>
                </a:solidFill>
              </a:rPr>
              <a:t>гиперактивных</a:t>
            </a:r>
            <a:r>
              <a:rPr lang="ru-RU" sz="3200" dirty="0" smtClean="0">
                <a:solidFill>
                  <a:srgbClr val="0070C0"/>
                </a:solidFill>
              </a:rPr>
              <a:t> детей;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замкнутые, скованные дети становятся более спонтанными, у них развиваются навыки взаимодействия с другими детьми;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улучшается речевая функция;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музыкотерапия очень эффективна в коррекции нарушений общения, она помогает установлению эмоционального диалога часто даже в тех случаях, когда другие способы исчерпаны.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4" name="Picture 2" descr="Цветовые мандалы чак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246" y="2428868"/>
            <a:ext cx="15470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727684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:\Для конкурсанток\Копия IMG_20140303_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43" y="187540"/>
            <a:ext cx="39604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F:\Для конкурсанток\Копия IMG_20140303_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7540"/>
            <a:ext cx="4610100" cy="64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51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усская ик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28195" cy="49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1 мандала икон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260648"/>
            <a:ext cx="4320480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56612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2"/>
                </a:solidFill>
              </a:rPr>
              <a:t>Мандала</a:t>
            </a:r>
            <a:r>
              <a:rPr lang="ru-RU" sz="3200" b="1" dirty="0" smtClean="0">
                <a:solidFill>
                  <a:schemeClr val="accent2"/>
                </a:solidFill>
              </a:rPr>
              <a:t> иконы в православии</a:t>
            </a:r>
            <a:r>
              <a:rPr lang="ru-RU" sz="2400" b="1" dirty="0" smtClean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Литература используемая в разработке программы.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xXx\Desktop\57573408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2733814" cy="17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Диагностика в арт-терапии. Метод &quot;Мандал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1762125" cy="2714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785794"/>
            <a:ext cx="6929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«Диагностика в </a:t>
            </a:r>
            <a:r>
              <a:rPr lang="ru-RU" dirty="0" err="1" smtClean="0">
                <a:solidFill>
                  <a:srgbClr val="0070C0"/>
                </a:solidFill>
              </a:rPr>
              <a:t>арт-терапии</a:t>
            </a:r>
            <a:r>
              <a:rPr lang="ru-RU" dirty="0" smtClean="0">
                <a:solidFill>
                  <a:srgbClr val="0070C0"/>
                </a:solidFill>
              </a:rPr>
              <a:t>. Метод </a:t>
            </a:r>
            <a:r>
              <a:rPr lang="ru-RU" dirty="0" err="1" smtClean="0">
                <a:solidFill>
                  <a:srgbClr val="0070C0"/>
                </a:solidFill>
              </a:rPr>
              <a:t>мандалы</a:t>
            </a:r>
            <a:r>
              <a:rPr lang="ru-RU" dirty="0" smtClean="0">
                <a:solidFill>
                  <a:srgbClr val="0070C0"/>
                </a:solidFill>
              </a:rPr>
              <a:t>», автор А. Копытин, и Х. и М. </a:t>
            </a:r>
            <a:r>
              <a:rPr lang="ru-RU" dirty="0" err="1" smtClean="0">
                <a:solidFill>
                  <a:srgbClr val="0070C0"/>
                </a:solidFill>
              </a:rPr>
              <a:t>Аргуэльес</a:t>
            </a:r>
            <a:r>
              <a:rPr lang="ru-RU" dirty="0" smtClean="0">
                <a:solidFill>
                  <a:srgbClr val="0070C0"/>
                </a:solidFill>
              </a:rPr>
              <a:t> «</a:t>
            </a:r>
            <a:r>
              <a:rPr lang="ru-RU" dirty="0" err="1" smtClean="0">
                <a:solidFill>
                  <a:srgbClr val="0070C0"/>
                </a:solidFill>
              </a:rPr>
              <a:t>Мандала</a:t>
            </a:r>
            <a:r>
              <a:rPr lang="ru-RU" dirty="0" smtClean="0">
                <a:solidFill>
                  <a:srgbClr val="0070C0"/>
                </a:solidFill>
              </a:rPr>
              <a:t>»; Психология восприятия </a:t>
            </a:r>
            <a:r>
              <a:rPr lang="ru-RU" dirty="0" err="1" smtClean="0">
                <a:solidFill>
                  <a:srgbClr val="0070C0"/>
                </a:solidFill>
              </a:rPr>
              <a:t>музыки.Подходы</a:t>
            </a:r>
            <a:r>
              <a:rPr lang="ru-RU" dirty="0" smtClean="0">
                <a:solidFill>
                  <a:srgbClr val="0070C0"/>
                </a:solidFill>
              </a:rPr>
              <a:t>, проблемы, перспективы. Г.В. Иванченко; С. Мальцев - О психологии музыкальной импровизации;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«Дневник педагога-психолога дошкольного образовательного учреждения. Планирование деятельности. ФГОС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и другая литература..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4" name="Picture 4" descr="http://i.livelib.ru/boocover/1000262216/l/ff1f/G._V._Ivanchenko__Psihologiya_vospriyatiya_muzyki._Podhody_problemy_perspektiv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057649"/>
            <a:ext cx="1905000" cy="25860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46" name="Picture 6" descr="скачать Основы импровизации и подбор аккомпанемента бесплат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86058"/>
            <a:ext cx="1857388" cy="26670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50" name="Picture 10" descr="Дневник педагога-психолога дошкольного образовательного учреждения. Планирование деятельности. ФГО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929066"/>
            <a:ext cx="1928826" cy="2714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34273880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39"/>
            <a:ext cx="39624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12" y="243407"/>
            <a:ext cx="30607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C:\Users\xXx\Desktop\115873338_74CazpG7X9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214686"/>
            <a:ext cx="4818836" cy="32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52393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"/>
            <a:ext cx="88583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70C0"/>
                </a:solidFill>
                <a:cs typeface="Arial" pitchFamily="34" charset="0"/>
              </a:rPr>
              <a:t>В ФГОС ДО говорится, что психологической основой дошкольного образования является организация целостной жизнедеятельности ребенка дошкольного возраста. Эмоции  - центральная психическая функция дошкольного периода развития, любое содержание, которое используется в образовательных программах для развития ребенка, должно находить у него эмоциональный отклик , а предусмотренные образовательными программами знания должны быть востребованными самими детьми. В жизни детей должно быть много сюрпризных моментов на протяжении каждого дня, а не только во время праздников .  Поэтому музыкотерапия </a:t>
            </a:r>
            <a:r>
              <a:rPr lang="ru-RU" sz="2600" dirty="0" smtClean="0">
                <a:solidFill>
                  <a:srgbClr val="0070C0"/>
                </a:solidFill>
                <a:cs typeface="Arial" pitchFamily="34" charset="0"/>
              </a:rPr>
              <a:t> и </a:t>
            </a:r>
            <a:r>
              <a:rPr lang="ru-RU" sz="2600" dirty="0" err="1" smtClean="0">
                <a:solidFill>
                  <a:srgbClr val="0070C0"/>
                </a:solidFill>
                <a:cs typeface="Arial" pitchFamily="34" charset="0"/>
              </a:rPr>
              <a:t>мандалатерапия</a:t>
            </a:r>
            <a:r>
              <a:rPr lang="ru-RU" sz="2600" dirty="0" smtClean="0">
                <a:solidFill>
                  <a:srgbClr val="0070C0"/>
                </a:solidFill>
                <a:cs typeface="Arial" pitchFamily="34" charset="0"/>
              </a:rPr>
              <a:t> очень актуальны, </a:t>
            </a:r>
            <a:r>
              <a:rPr lang="ru-RU" sz="2600" dirty="0" smtClean="0">
                <a:solidFill>
                  <a:srgbClr val="0070C0"/>
                </a:solidFill>
                <a:cs typeface="Arial" pitchFamily="34" charset="0"/>
              </a:rPr>
              <a:t>ведь музыка – это праздник души! А маленькая светлая душа ребенка должна наполняться радостью, чтобы захотелось ему поиграть, нарисовать, рассказать.</a:t>
            </a:r>
            <a:endParaRPr lang="ru-RU" sz="26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3" name="Picture 2" descr="C:\Users\xXx\Desktop\7fcfdafd44e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643578"/>
            <a:ext cx="916704" cy="9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64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3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>Дети </a:t>
            </a: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>часто неадекватно выражают свои эмоции (злость, страх, удивление, стыд, радость, грусть, не умеют правильно оценивать эмоции других детей, что является существенным барьером в установлении доброжелательных взаимоотношений и умении конструктивно общаться. У ребенка в процессе восприятия образов возникает чувство сопереживания, до которого он в своей обыденной жизни не поднимается и не сможет подняться</a:t>
            </a:r>
            <a:r>
              <a:rPr lang="ru-RU" sz="2400" dirty="0" smtClean="0">
                <a:solidFill>
                  <a:srgbClr val="0070C0"/>
                </a:solidFill>
                <a:ea typeface="Calibri"/>
                <a:cs typeface="Times New Roman"/>
              </a:rPr>
              <a:t>.</a:t>
            </a:r>
            <a:r>
              <a:rPr lang="ru-RU" sz="2400" dirty="0" smtClean="0">
                <a:solidFill>
                  <a:srgbClr val="0070C0"/>
                </a:solidFill>
              </a:rPr>
              <a:t> Проблема развития межличностных отношений и проблема эмоциональной сферы у </a:t>
            </a:r>
            <a:r>
              <a:rPr lang="ru-RU" sz="2400" dirty="0" smtClean="0">
                <a:solidFill>
                  <a:srgbClr val="0070C0"/>
                </a:solidFill>
              </a:rPr>
              <a:t>детей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послужило сознанием мной своей программы, для кружковой работы.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</a:rPr>
              <a:t>Коррекционно-развивающая программа  по  снятию эмоционального напряжения, формированию позитивной самооценки и повышению социометрического статуса в дошкольном возрасте методами музыкотерапии.»</a:t>
            </a:r>
            <a:r>
              <a:rPr lang="ru-RU" sz="2400" dirty="0" smtClean="0">
                <a:solidFill>
                  <a:srgbClr val="0070C0"/>
                </a:solidFill>
              </a:rPr>
              <a:t>, дополнительно мной была использована методика </a:t>
            </a:r>
            <a:r>
              <a:rPr lang="ru-RU" sz="2400" dirty="0" smtClean="0">
                <a:solidFill>
                  <a:srgbClr val="0070C0"/>
                </a:solidFill>
              </a:rPr>
              <a:t>мандалотерапии, скажу коротко о том, что </a:t>
            </a:r>
            <a:r>
              <a:rPr lang="ru-RU" sz="2400" dirty="0" smtClean="0">
                <a:solidFill>
                  <a:srgbClr val="0070C0"/>
                </a:solidFill>
                <a:cs typeface="Arial" pitchFamily="34" charset="0"/>
              </a:rPr>
              <a:t>Музыкотерапия и </a:t>
            </a:r>
            <a:r>
              <a:rPr lang="ru-RU" sz="2400" dirty="0" err="1" smtClean="0">
                <a:solidFill>
                  <a:srgbClr val="0070C0"/>
                </a:solidFill>
                <a:cs typeface="Arial" pitchFamily="34" charset="0"/>
              </a:rPr>
              <a:t>мандалотерапия-это</a:t>
            </a:r>
            <a:r>
              <a:rPr lang="ru-RU" sz="2400" dirty="0" smtClean="0">
                <a:solidFill>
                  <a:srgbClr val="0070C0"/>
                </a:solidFill>
                <a:cs typeface="Arial" pitchFamily="34" charset="0"/>
              </a:rPr>
              <a:t> виды </a:t>
            </a:r>
            <a:r>
              <a:rPr lang="ru-RU" sz="2400" dirty="0" err="1" smtClean="0">
                <a:solidFill>
                  <a:srgbClr val="0070C0"/>
                </a:solidFill>
                <a:cs typeface="Arial" pitchFamily="34" charset="0"/>
              </a:rPr>
              <a:t>арт-терапии</a:t>
            </a:r>
            <a:r>
              <a:rPr lang="ru-RU" sz="2400" dirty="0" smtClean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290"/>
            <a:ext cx="88204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xXx\Desktop\k,Mzk2NzEwMjMsNDY1NDY2,f,10pt6_1_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1834" y="285728"/>
            <a:ext cx="1882165" cy="13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xXx\Desktop\fleurpapillon_ani_gauch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72074"/>
            <a:ext cx="1414458" cy="14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92466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847"/>
            <a:ext cx="8712968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</a:rPr>
              <a:t>Цель программы  </a:t>
            </a:r>
            <a:r>
              <a:rPr lang="ru-RU" sz="2000" dirty="0" smtClean="0">
                <a:solidFill>
                  <a:srgbClr val="0070C0"/>
                </a:solidFill>
              </a:rPr>
              <a:t>– формирование позитивной  самооценки  дошкольников и повышение  их социометрического  статуса  в  группе и снятие тревожных эмоций методами музыкотерапии и </a:t>
            </a:r>
            <a:r>
              <a:rPr lang="ru-RU" sz="2000" dirty="0" err="1" smtClean="0">
                <a:solidFill>
                  <a:srgbClr val="0070C0"/>
                </a:solidFill>
              </a:rPr>
              <a:t>мандалотерапии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b="1" u="sng" dirty="0" smtClean="0">
                <a:solidFill>
                  <a:srgbClr val="0070C0"/>
                </a:solidFill>
              </a:rPr>
              <a:t>Задачами программы являются</a:t>
            </a:r>
            <a:r>
              <a:rPr lang="ru-RU" sz="2000" u="sng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1.</a:t>
            </a:r>
            <a:r>
              <a:rPr lang="ru-RU" sz="2000" dirty="0" smtClean="0">
                <a:solidFill>
                  <a:srgbClr val="0070C0"/>
                </a:solidFill>
              </a:rPr>
              <a:t>С</a:t>
            </a:r>
            <a:r>
              <a:rPr lang="ru-RU" sz="2000" dirty="0" smtClean="0">
                <a:solidFill>
                  <a:srgbClr val="0070C0"/>
                </a:solidFill>
              </a:rPr>
              <a:t>нять </a:t>
            </a:r>
            <a:r>
              <a:rPr lang="ru-RU" sz="2000" dirty="0" smtClean="0">
                <a:solidFill>
                  <a:srgbClr val="0070C0"/>
                </a:solidFill>
              </a:rPr>
              <a:t>эмоциональное напряжение, уменьшение чувства тревоги и неуверенности, раздражительности;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2. У</a:t>
            </a:r>
            <a:r>
              <a:rPr lang="ru-RU" sz="2000" dirty="0" smtClean="0">
                <a:solidFill>
                  <a:srgbClr val="0070C0"/>
                </a:solidFill>
              </a:rPr>
              <a:t>лучшить </a:t>
            </a:r>
            <a:r>
              <a:rPr lang="ru-RU" sz="2000" dirty="0" smtClean="0">
                <a:solidFill>
                  <a:srgbClr val="0070C0"/>
                </a:solidFill>
              </a:rPr>
              <a:t>настроение и поднять общий жизненный тонус;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3.В</a:t>
            </a:r>
            <a:r>
              <a:rPr lang="ru-RU" sz="2000" dirty="0" smtClean="0">
                <a:solidFill>
                  <a:srgbClr val="0070C0"/>
                </a:solidFill>
              </a:rPr>
              <a:t>ыработать </a:t>
            </a:r>
            <a:r>
              <a:rPr lang="ru-RU" sz="2000" dirty="0" smtClean="0">
                <a:solidFill>
                  <a:srgbClr val="0070C0"/>
                </a:solidFill>
              </a:rPr>
              <a:t>социальную компетентность у дошкольников;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4.Ф</a:t>
            </a:r>
            <a:r>
              <a:rPr lang="ru-RU" sz="2000" dirty="0" smtClean="0">
                <a:solidFill>
                  <a:srgbClr val="0070C0"/>
                </a:solidFill>
              </a:rPr>
              <a:t>ормировать </a:t>
            </a:r>
            <a:r>
              <a:rPr lang="ru-RU" sz="2000" dirty="0" smtClean="0">
                <a:solidFill>
                  <a:srgbClr val="0070C0"/>
                </a:solidFill>
              </a:rPr>
              <a:t>у ребенка развитую концепцию самосознания, позитивную самооценку;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5.О</a:t>
            </a:r>
            <a:r>
              <a:rPr lang="ru-RU" sz="2000" dirty="0" smtClean="0">
                <a:solidFill>
                  <a:srgbClr val="0070C0"/>
                </a:solidFill>
              </a:rPr>
              <a:t>бучать </a:t>
            </a:r>
            <a:r>
              <a:rPr lang="ru-RU" sz="2000" dirty="0" smtClean="0">
                <a:solidFill>
                  <a:srgbClr val="0070C0"/>
                </a:solidFill>
              </a:rPr>
              <a:t>дошкольников конструктивным способам решения внутренних проблем;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6.П</a:t>
            </a:r>
            <a:r>
              <a:rPr lang="ru-RU" sz="2000" dirty="0" smtClean="0">
                <a:solidFill>
                  <a:srgbClr val="0070C0"/>
                </a:solidFill>
              </a:rPr>
              <a:t>ереструктурировать </a:t>
            </a:r>
            <a:r>
              <a:rPr lang="ru-RU" sz="2000" dirty="0" smtClean="0">
                <a:solidFill>
                  <a:srgbClr val="0070C0"/>
                </a:solidFill>
              </a:rPr>
              <a:t>систему  </a:t>
            </a:r>
            <a:r>
              <a:rPr lang="ru-RU" sz="2000" dirty="0" err="1" smtClean="0">
                <a:solidFill>
                  <a:srgbClr val="0070C0"/>
                </a:solidFill>
              </a:rPr>
              <a:t>отвержений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7В</a:t>
            </a:r>
            <a:r>
              <a:rPr lang="ru-RU" sz="2000" dirty="0" smtClean="0">
                <a:solidFill>
                  <a:srgbClr val="0070C0"/>
                </a:solidFill>
              </a:rPr>
              <a:t>ыработать </a:t>
            </a:r>
            <a:r>
              <a:rPr lang="ru-RU" sz="2000" dirty="0" smtClean="0">
                <a:solidFill>
                  <a:srgbClr val="0070C0"/>
                </a:solidFill>
              </a:rPr>
              <a:t>навыки рефлексии и контроля своего поведения.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8.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Р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азвивать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коммуникативные умения и рефлексивные навыки;</a:t>
            </a:r>
          </a:p>
          <a:p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9.В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ырабатывать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у ребенка положительные черты характера, способствующие лучшему взаимопониманию в процессе общения; </a:t>
            </a:r>
            <a:endParaRPr lang="ru-RU" sz="2000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10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Использовать художественное творчество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как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способ </a:t>
            </a:r>
            <a:r>
              <a:rPr lang="ru-RU" sz="2000" dirty="0">
                <a:solidFill>
                  <a:srgbClr val="0070C0"/>
                </a:solidFill>
                <a:ea typeface="Calibri"/>
                <a:cs typeface="Times New Roman"/>
              </a:rPr>
              <a:t>психологической работы с </a:t>
            </a:r>
            <a:r>
              <a:rPr lang="ru-RU" sz="2000" dirty="0" smtClean="0">
                <a:solidFill>
                  <a:srgbClr val="0070C0"/>
                </a:solidFill>
                <a:ea typeface="Calibri"/>
                <a:cs typeface="Times New Roman"/>
              </a:rPr>
              <a:t>детьми.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xXx\Desktop\8745364.image_page_big.3045953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7098" y="1643050"/>
            <a:ext cx="800716" cy="7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1422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94722"/>
          </a:xfrm>
        </p:spPr>
        <p:txBody>
          <a:bodyPr>
            <a:noAutofit/>
          </a:bodyPr>
          <a:lstStyle/>
          <a:p>
            <a:pPr hangingPunct="0"/>
            <a:r>
              <a:rPr lang="ru-RU" sz="2400" b="1" i="1" dirty="0">
                <a:solidFill>
                  <a:srgbClr val="0070C0"/>
                </a:solidFill>
                <a:latin typeface="+mn-lt"/>
              </a:rPr>
              <a:t>С какого возраста 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рекомендовано заниматься </a:t>
            </a:r>
            <a:r>
              <a:rPr lang="ru-RU" sz="2400" b="1" i="1" dirty="0" err="1" smtClean="0">
                <a:solidFill>
                  <a:srgbClr val="0070C0"/>
                </a:solidFill>
                <a:latin typeface="+mn-lt"/>
              </a:rPr>
              <a:t>мандалатерапией</a:t>
            </a:r>
            <a:r>
              <a:rPr lang="ru-RU" sz="2400" b="1" i="1" dirty="0" smtClean="0">
                <a:solidFill>
                  <a:srgbClr val="0070C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 </a:t>
            </a:r>
            <a:br>
              <a:rPr lang="ru-RU" sz="2400" dirty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1–2 года Рисование в пустом круге (в этом возрасте важны цвет и форма). Рисуем вместе с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мамои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̆ безопасными пальчиковыми краска-ми (три основных цвета: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красныи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̆,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желтыи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̆,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синии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̆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).</a:t>
            </a:r>
            <a:br>
              <a:rPr lang="ru-RU" sz="2400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 </a:t>
            </a:r>
            <a:br>
              <a:rPr lang="ru-RU" sz="2400" dirty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3–5 лет Раскрашивание готовых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мандал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на выбор ребенка и рисование собственных. Набор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карандашеи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̆ (не менее 12 цветов),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гу-ашь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, цветная пастель, сангина и уголь, работа с цветным песком.</a:t>
            </a:r>
            <a:br>
              <a:rPr lang="ru-RU" sz="2400" dirty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 </a:t>
            </a:r>
            <a:br>
              <a:rPr lang="ru-RU" sz="2400" dirty="0">
                <a:solidFill>
                  <a:srgbClr val="0070C0"/>
                </a:solidFill>
                <a:latin typeface="+mn-lt"/>
              </a:rPr>
            </a:br>
            <a:r>
              <a:rPr lang="ru-RU" sz="2400" dirty="0">
                <a:solidFill>
                  <a:srgbClr val="0070C0"/>
                </a:solidFill>
                <a:latin typeface="+mn-lt"/>
              </a:rPr>
              <a:t>6–7лет Раскрашивание готовых </a:t>
            </a:r>
            <a:r>
              <a:rPr lang="ru-RU" sz="2400" dirty="0" err="1">
                <a:solidFill>
                  <a:srgbClr val="0070C0"/>
                </a:solidFill>
                <a:latin typeface="+mn-lt"/>
              </a:rPr>
              <a:t>мандал</a:t>
            </a:r>
            <a:r>
              <a:rPr lang="ru-RU" sz="2400" dirty="0">
                <a:solidFill>
                  <a:srgbClr val="0070C0"/>
                </a:solidFill>
                <a:latin typeface="+mn-lt"/>
              </a:rPr>
              <a:t> на выбор ребенка и рисование собственных. Можно уже использовать в работе более сложные акварельные краски.</a:t>
            </a:r>
            <a:br>
              <a:rPr lang="ru-RU" sz="2400" dirty="0">
                <a:solidFill>
                  <a:srgbClr val="0070C0"/>
                </a:solidFill>
                <a:latin typeface="+mn-lt"/>
              </a:rPr>
            </a:b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049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>
                <a:solidFill>
                  <a:srgbClr val="0070C0"/>
                </a:solidFill>
              </a:rPr>
              <a:t>Мандала</a:t>
            </a:r>
            <a:r>
              <a:rPr lang="ru-RU" sz="3200" dirty="0">
                <a:solidFill>
                  <a:srgbClr val="0070C0"/>
                </a:solidFill>
              </a:rPr>
              <a:t> - это сложный геометрический узор, символизирующий гармонию вселенной, объединение внешнего </a:t>
            </a:r>
            <a:r>
              <a:rPr lang="ru-RU" sz="3200" dirty="0" smtClean="0">
                <a:solidFill>
                  <a:srgbClr val="0070C0"/>
                </a:solidFill>
              </a:rPr>
              <a:t>космоса </a:t>
            </a:r>
            <a:r>
              <a:rPr lang="ru-RU" sz="3200" dirty="0">
                <a:solidFill>
                  <a:srgbClr val="0070C0"/>
                </a:solidFill>
              </a:rPr>
              <a:t>и внутреннего мира человека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r>
              <a:rPr lang="ru-RU" sz="3200" dirty="0">
                <a:solidFill>
                  <a:srgbClr val="0070C0"/>
                </a:solidFill>
                <a:cs typeface="Arial" pitchFamily="34" charset="0"/>
              </a:rPr>
              <a:t> </a:t>
            </a:r>
            <a:endParaRPr lang="ru-RU" sz="3200" dirty="0" smtClean="0">
              <a:solidFill>
                <a:srgbClr val="0070C0"/>
              </a:solidFill>
              <a:cs typeface="Arial" pitchFamily="34" charset="0"/>
            </a:endParaRPr>
          </a:p>
          <a:p>
            <a:pPr lvl="0"/>
            <a:r>
              <a:rPr lang="ru-RU" sz="3200" dirty="0" err="1" smtClean="0">
                <a:solidFill>
                  <a:srgbClr val="0070C0"/>
                </a:solidFill>
                <a:cs typeface="Arial" pitchFamily="34" charset="0"/>
              </a:rPr>
              <a:t>Мандала</a:t>
            </a:r>
            <a:r>
              <a:rPr lang="ru-RU" sz="32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cs typeface="Arial" pitchFamily="34" charset="0"/>
              </a:rPr>
              <a:t>– это тот символ, который присутствует у каждого </a:t>
            </a:r>
            <a:r>
              <a:rPr lang="ru-RU" sz="3200" dirty="0" smtClean="0">
                <a:solidFill>
                  <a:srgbClr val="0070C0"/>
                </a:solidFill>
                <a:cs typeface="Arial" pitchFamily="34" charset="0"/>
              </a:rPr>
              <a:t>народа. </a:t>
            </a:r>
            <a:r>
              <a:rPr lang="ru-RU" sz="3200" dirty="0" err="1" smtClean="0">
                <a:solidFill>
                  <a:srgbClr val="0070C0"/>
                </a:solidFill>
                <a:cs typeface="Arial" pitchFamily="34" charset="0"/>
              </a:rPr>
              <a:t>Мандала</a:t>
            </a:r>
            <a:r>
              <a:rPr lang="ru-RU" sz="32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cs typeface="Arial" pitchFamily="34" charset="0"/>
              </a:rPr>
              <a:t>представляет собой тайный рисунок или диаграмму, которая, как правило, симметрична и напоминает скорее геометрический чертеж, нежели художественное произведение. </a:t>
            </a:r>
          </a:p>
          <a:p>
            <a:endParaRPr lang="ru-RU" sz="4000" dirty="0"/>
          </a:p>
        </p:txBody>
      </p:sp>
      <p:pic>
        <p:nvPicPr>
          <p:cNvPr id="1026" name="Picture 2" descr="C:\Documents and Settings\Elena\Рабочий стол\лидер  образования\мандала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00892" y="5143512"/>
            <a:ext cx="1857356" cy="144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768761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"/>
            <a:ext cx="6286544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ru-RU" sz="2000" kern="0" dirty="0">
                <a:solidFill>
                  <a:srgbClr val="002060"/>
                </a:solidFill>
                <a:latin typeface="Arial"/>
              </a:rPr>
              <a:t> </a:t>
            </a:r>
            <a:endParaRPr lang="ru-RU" sz="900" kern="0" dirty="0">
              <a:solidFill>
                <a:srgbClr val="002060"/>
              </a:solidFill>
              <a:latin typeface="Arial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ru-RU" sz="2800" kern="0" dirty="0" smtClean="0">
                <a:solidFill>
                  <a:srgbClr val="0070C0"/>
                </a:solidFill>
              </a:rPr>
              <a:t>Актуальность заключается в том</a:t>
            </a:r>
            <a:r>
              <a:rPr lang="ru-RU" sz="2800" kern="0" dirty="0" smtClean="0">
                <a:solidFill>
                  <a:srgbClr val="0070C0"/>
                </a:solidFill>
                <a:latin typeface="+mj-lt"/>
              </a:rPr>
              <a:t>, что  в использовании </a:t>
            </a:r>
            <a:r>
              <a:rPr lang="ru-RU" sz="2800" kern="0" dirty="0" err="1" smtClean="0">
                <a:solidFill>
                  <a:srgbClr val="0070C0"/>
                </a:solidFill>
                <a:latin typeface="+mj-lt"/>
              </a:rPr>
              <a:t>мандал</a:t>
            </a:r>
            <a:r>
              <a:rPr lang="ru-RU" sz="2800" kern="0" dirty="0" smtClean="0">
                <a:solidFill>
                  <a:srgbClr val="0070C0"/>
                </a:solidFill>
                <a:latin typeface="+mj-lt"/>
              </a:rPr>
              <a:t> нет противопоказаний. Они являются астральным символом. При помощи музыкотерапии и мандалотерапии мы можем полностью гармонизировать свои внутренние состояния и сможем преодолеть трудности в жизни.</a:t>
            </a:r>
            <a:endParaRPr lang="ru-RU" sz="2800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358022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xXx\Desktop\love and pe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71942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1308</Words>
  <Application>Microsoft Office PowerPoint</Application>
  <PresentationFormat>Экран (4:3)</PresentationFormat>
  <Paragraphs>78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бюджетное дошкольное образовательное учреждение детский сад № 30</vt:lpstr>
      <vt:lpstr>Слайд 2</vt:lpstr>
      <vt:lpstr>Слайд 3</vt:lpstr>
      <vt:lpstr>Слайд 4</vt:lpstr>
      <vt:lpstr>Слайд 5</vt:lpstr>
      <vt:lpstr>Слайд 6</vt:lpstr>
      <vt:lpstr>С какого возраста рекомендовано заниматься мандалатерапией.   1–2 года Рисование в пустом круге (в этом возрасте важны цвет и форма). Рисуем вместе с мамой безопасными пальчиковыми краска-ми (три основных цвета: красный, желтый, синий).   3–5 лет Раскрашивание готовых мандал на выбор ребенка и рисование собственных. Набор карандашей (не менее 12 цветов), гу-ашь, цветная пастель, сангина и уголь, работа с цветным песком.   6–7лет Раскрашивание готовых мандал на выбор ребенка и рисование собственных. Можно уже использовать в работе более сложные акварельные краски. </vt:lpstr>
      <vt:lpstr>Слайд 8</vt:lpstr>
      <vt:lpstr>Слайд 9</vt:lpstr>
      <vt:lpstr>Слайд 10</vt:lpstr>
      <vt:lpstr>Слайд 11</vt:lpstr>
      <vt:lpstr>По согласию родителей и их поддержке , мной была организована кружковая работа. Заинтересовавшись они  часто изъявляют желания присутствовать на наших занятиях и принимают активное участие со словами благодарности. Они радуются и испытывают удовольствия от совместной работы с детьми. </vt:lpstr>
      <vt:lpstr>            </vt:lpstr>
      <vt:lpstr>Этапы работы.</vt:lpstr>
      <vt:lpstr>Слайд 15</vt:lpstr>
      <vt:lpstr>Слайд 16</vt:lpstr>
      <vt:lpstr>Анализ социоматрицы . .  </vt:lpstr>
      <vt:lpstr>Слайд 18</vt:lpstr>
      <vt:lpstr>Слайд 19</vt:lpstr>
      <vt:lpstr>Рекомендую следующие музыкальные произведения для детей.</vt:lpstr>
      <vt:lpstr>Из всего сказанного следует, что музыкатерапия  в сочетании с мандалатерапией  благотворно воздействует на психоэмоциональное состояние дошкольника. Именно поэтому она мощно развивает не только эмоции, но и интеллект человека.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190</cp:revision>
  <dcterms:created xsi:type="dcterms:W3CDTF">2014-08-12T18:36:10Z</dcterms:created>
  <dcterms:modified xsi:type="dcterms:W3CDTF">2015-04-07T21:05:59Z</dcterms:modified>
</cp:coreProperties>
</file>