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8"/>
  </p:notesMasterIdLst>
  <p:sldIdLst>
    <p:sldId id="256" r:id="rId2"/>
    <p:sldId id="257" r:id="rId3"/>
    <p:sldId id="258" r:id="rId4"/>
    <p:sldId id="259" r:id="rId5"/>
    <p:sldId id="260" r:id="rId6"/>
    <p:sldId id="261" r:id="rId7"/>
    <p:sldId id="262" r:id="rId8"/>
    <p:sldId id="264" r:id="rId9"/>
    <p:sldId id="266" r:id="rId10"/>
    <p:sldId id="267" r:id="rId11"/>
    <p:sldId id="273" r:id="rId12"/>
    <p:sldId id="271" r:id="rId13"/>
    <p:sldId id="272" r:id="rId14"/>
    <p:sldId id="274" r:id="rId15"/>
    <p:sldId id="275" r:id="rId16"/>
    <p:sldId id="276" r:id="rId17"/>
    <p:sldId id="277" r:id="rId18"/>
    <p:sldId id="278" r:id="rId19"/>
    <p:sldId id="279" r:id="rId20"/>
    <p:sldId id="281" r:id="rId21"/>
    <p:sldId id="280" r:id="rId22"/>
    <p:sldId id="282" r:id="rId23"/>
    <p:sldId id="283" r:id="rId24"/>
    <p:sldId id="284" r:id="rId25"/>
    <p:sldId id="285" r:id="rId26"/>
    <p:sldId id="286" r:id="rId27"/>
    <p:sldId id="287" r:id="rId28"/>
    <p:sldId id="289" r:id="rId29"/>
    <p:sldId id="290" r:id="rId30"/>
    <p:sldId id="291" r:id="rId31"/>
    <p:sldId id="292" r:id="rId32"/>
    <p:sldId id="293" r:id="rId33"/>
    <p:sldId id="294" r:id="rId34"/>
    <p:sldId id="295" r:id="rId35"/>
    <p:sldId id="298" r:id="rId36"/>
    <p:sldId id="296"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EE3F0-E2FF-46F3-A02E-F8BD4DD088CA}" type="datetimeFigureOut">
              <a:rPr lang="ru-RU" smtClean="0"/>
              <a:pPr/>
              <a:t>14.12.2016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2E7515-558F-43AE-B01C-1E2FA31F04DA}" type="slidenum">
              <a:rPr lang="ru-RU" smtClean="0"/>
              <a:pPr/>
              <a:t>‹#›</a:t>
            </a:fld>
            <a:endParaRPr lang="ru-RU"/>
          </a:p>
        </p:txBody>
      </p:sp>
    </p:spTree>
    <p:extLst>
      <p:ext uri="{BB962C8B-B14F-4D97-AF65-F5344CB8AC3E}">
        <p14:creationId xmlns:p14="http://schemas.microsoft.com/office/powerpoint/2010/main" val="3749036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72E7515-558F-43AE-B01C-1E2FA31F04DA}" type="slidenum">
              <a:rPr lang="ru-RU" smtClean="0"/>
              <a:pPr/>
              <a:t>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EC5E4482-DB35-4B96-B3E1-CE518BE90C8D}"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C5E4482-DB35-4B96-B3E1-CE518BE90C8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C5E4482-DB35-4B96-B3E1-CE518BE90C8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C5E4482-DB35-4B96-B3E1-CE518BE90C8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EC5E4482-DB35-4B96-B3E1-CE518BE90C8D}"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C5E4482-DB35-4B96-B3E1-CE518BE90C8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EC5E4482-DB35-4B96-B3E1-CE518BE90C8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EC5E4482-DB35-4B96-B3E1-CE518BE90C8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EC5E4482-DB35-4B96-B3E1-CE518BE90C8D}"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C5E4482-DB35-4B96-B3E1-CE518BE90C8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3425B8F7-6135-42B5-9D59-175808198622}" type="datetimeFigureOut">
              <a:rPr lang="ru-RU" smtClean="0"/>
              <a:pPr/>
              <a:t>14.12.2016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EC5E4482-DB35-4B96-B3E1-CE518BE90C8D}"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425B8F7-6135-42B5-9D59-175808198622}" type="datetimeFigureOut">
              <a:rPr lang="ru-RU" smtClean="0"/>
              <a:pPr/>
              <a:t>14.12.2016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C5E4482-DB35-4B96-B3E1-CE518BE90C8D}"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5.png"/></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6.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06640" cy="1268902"/>
          </a:xfrm>
        </p:spPr>
        <p:txBody>
          <a:bodyPr>
            <a:normAutofit/>
          </a:bodyPr>
          <a:lstStyle/>
          <a:p>
            <a:r>
              <a:rPr lang="ru-RU" sz="1800" dirty="0"/>
              <a:t>ЛАНГЕПАССКОЕ ГОРОДСКОЕ МУНИЦИПАЛЬНОЕ АВТОНОМНОЕ ДОШКОЛЬНОЕ ОБРАЗОВАТЕЛЬНОЕ УЧРЕЖДЕНИЕ</a:t>
            </a:r>
            <a:br>
              <a:rPr lang="ru-RU" sz="1800" dirty="0"/>
            </a:br>
            <a:r>
              <a:rPr lang="ru-RU" sz="1800" dirty="0"/>
              <a:t>«ДЕТСКИЙ САД КОМБИНИРОВАННОГО ВИДА № 7 «ФИЛИППОК»</a:t>
            </a:r>
            <a:br>
              <a:rPr lang="ru-RU" sz="1800" dirty="0"/>
            </a:br>
            <a:endParaRPr lang="ru-RU" sz="1800" dirty="0"/>
          </a:p>
        </p:txBody>
      </p:sp>
      <p:sp>
        <p:nvSpPr>
          <p:cNvPr id="3" name="Подзаголовок 2"/>
          <p:cNvSpPr>
            <a:spLocks noGrp="1"/>
          </p:cNvSpPr>
          <p:nvPr>
            <p:ph type="subTitle" idx="1"/>
          </p:nvPr>
        </p:nvSpPr>
        <p:spPr>
          <a:xfrm>
            <a:off x="1432560" y="1850064"/>
            <a:ext cx="7406640" cy="2731064"/>
          </a:xfrm>
        </p:spPr>
        <p:txBody>
          <a:bodyPr>
            <a:noAutofit/>
          </a:bodyPr>
          <a:lstStyle/>
          <a:p>
            <a:r>
              <a:rPr lang="ru-RU" sz="3200" dirty="0" smtClean="0">
                <a:latin typeface="Times New Roman" pitchFamily="18" charset="0"/>
                <a:cs typeface="Times New Roman" pitchFamily="18" charset="0"/>
              </a:rPr>
              <a:t>Мастер-класс </a:t>
            </a:r>
            <a:r>
              <a:rPr lang="ru-RU" sz="3200" smtClean="0">
                <a:latin typeface="Times New Roman" pitchFamily="18" charset="0"/>
                <a:cs typeface="Times New Roman" pitchFamily="18" charset="0"/>
              </a:rPr>
              <a:t>по </a:t>
            </a:r>
            <a:r>
              <a:rPr lang="ru-RU" sz="3200" smtClean="0">
                <a:latin typeface="Times New Roman" pitchFamily="18" charset="0"/>
                <a:cs typeface="Times New Roman" pitchFamily="18" charset="0"/>
              </a:rPr>
              <a:t>теме: </a:t>
            </a:r>
            <a:endParaRPr lang="ru-RU" sz="3200" dirty="0" smtClean="0">
              <a:latin typeface="Times New Roman" pitchFamily="18" charset="0"/>
              <a:cs typeface="Times New Roman" pitchFamily="18" charset="0"/>
            </a:endParaRPr>
          </a:p>
          <a:p>
            <a:r>
              <a:rPr lang="ru-RU" sz="3200" dirty="0" smtClean="0">
                <a:latin typeface="Times New Roman" pitchFamily="18" charset="0"/>
                <a:cs typeface="Times New Roman" pitchFamily="18" charset="0"/>
              </a:rPr>
              <a:t>«Разучивание стихотворений с детьми дошкольного возраста с нарушением  речевого развития по средствам использования наглядных опор»</a:t>
            </a:r>
          </a:p>
        </p:txBody>
      </p:sp>
      <p:sp>
        <p:nvSpPr>
          <p:cNvPr id="4" name="Заголовок 1"/>
          <p:cNvSpPr txBox="1">
            <a:spLocks/>
          </p:cNvSpPr>
          <p:nvPr/>
        </p:nvSpPr>
        <p:spPr bwMode="auto">
          <a:xfrm>
            <a:off x="1259632" y="4869160"/>
            <a:ext cx="7560518" cy="1274465"/>
          </a:xfrm>
          <a:prstGeom prst="rect">
            <a:avLst/>
          </a:prstGeom>
          <a:noFill/>
          <a:ln w="9525">
            <a:noFill/>
            <a:miter lim="800000"/>
            <a:headEnd/>
            <a:tailEnd/>
          </a:ln>
        </p:spPr>
        <p:txBody>
          <a:bodyPr lIns="0" rIns="0" bIns="0" anchor="b"/>
          <a:lstStyle/>
          <a:p>
            <a:pPr algn="ctr"/>
            <a:r>
              <a:rPr lang="ru-RU" sz="2800" dirty="0" smtClean="0">
                <a:latin typeface="Times New Roman" pitchFamily="18" charset="0"/>
                <a:cs typeface="Times New Roman" pitchFamily="18" charset="0"/>
              </a:rPr>
              <a:t>Воспитатель </a:t>
            </a:r>
            <a:r>
              <a:rPr lang="en-US" sz="2800" dirty="0">
                <a:latin typeface="Times New Roman" pitchFamily="18" charset="0"/>
                <a:cs typeface="Times New Roman" pitchFamily="18" charset="0"/>
              </a:rPr>
              <a:t>I </a:t>
            </a:r>
            <a:r>
              <a:rPr lang="ru-RU" sz="2800" dirty="0">
                <a:latin typeface="Times New Roman" pitchFamily="18" charset="0"/>
                <a:cs typeface="Times New Roman" pitchFamily="18" charset="0"/>
              </a:rPr>
              <a:t>квалификационной категории</a:t>
            </a:r>
          </a:p>
          <a:p>
            <a:pPr algn="ctr"/>
            <a:r>
              <a:rPr lang="ru-RU" sz="2800" dirty="0" err="1">
                <a:latin typeface="Times New Roman" pitchFamily="18" charset="0"/>
                <a:cs typeface="Times New Roman" pitchFamily="18" charset="0"/>
              </a:rPr>
              <a:t>Рустемова</a:t>
            </a:r>
            <a:r>
              <a:rPr lang="ru-RU" sz="2800" dirty="0">
                <a:latin typeface="Times New Roman" pitchFamily="18" charset="0"/>
                <a:cs typeface="Times New Roman" pitchFamily="18" charset="0"/>
              </a:rPr>
              <a:t> Светлана </a:t>
            </a:r>
            <a:r>
              <a:rPr lang="ru-RU" sz="2800" dirty="0" err="1" smtClean="0">
                <a:latin typeface="Times New Roman" pitchFamily="18" charset="0"/>
                <a:cs typeface="Times New Roman" pitchFamily="18" charset="0"/>
              </a:rPr>
              <a:t>Фларидовна</a:t>
            </a:r>
            <a:r>
              <a:rPr lang="ru-RU" sz="2800" dirty="0" smtClean="0">
                <a:latin typeface="Times New Roman" pitchFamily="18" charset="0"/>
                <a:cs typeface="Times New Roman" pitchFamily="18" charset="0"/>
              </a:rPr>
              <a:t> </a:t>
            </a:r>
          </a:p>
          <a:p>
            <a:pPr algn="ct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Предварительная работа</a:t>
            </a:r>
            <a:endParaRPr lang="ru-RU" dirty="0"/>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    Перед ознакомлением ребёнка с художественными произведениями необходимо проводить  словарную работу. Эта работа проводиться в разные режимные моменты, на прогулке, дома. Для этой работы использую словесные игры и упражнения.</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428604"/>
            <a:ext cx="7719274" cy="5819796"/>
          </a:xfrm>
        </p:spPr>
        <p:txBody>
          <a:bodyPr/>
          <a:lstStyle/>
          <a:p>
            <a:pPr>
              <a:buNone/>
            </a:pPr>
            <a:r>
              <a:rPr lang="ru-RU" dirty="0" smtClean="0">
                <a:latin typeface="Times New Roman" pitchFamily="18" charset="0"/>
                <a:cs typeface="Times New Roman" pitchFamily="18" charset="0"/>
              </a:rPr>
              <a:t>   Наиболее сложный для детей </a:t>
            </a:r>
            <a:r>
              <a:rPr lang="en-US" dirty="0" smtClean="0">
                <a:latin typeface="Times New Roman" pitchFamily="18" charset="0"/>
                <a:cs typeface="Times New Roman" pitchFamily="18" charset="0"/>
              </a:rPr>
              <a:t>II</a:t>
            </a:r>
            <a:r>
              <a:rPr lang="ru-RU" dirty="0" smtClean="0">
                <a:latin typeface="Times New Roman" pitchFamily="18" charset="0"/>
                <a:cs typeface="Times New Roman" pitchFamily="18" charset="0"/>
              </a:rPr>
              <a:t> этап непрерывной образовательной деятельности</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 заучиванию стихотворения. Разнообразить упражнения в заучива­нии и облегчить сам процесс запоминания по­могут наглядные опоры представленные в виде плана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Виды планов с использованием наглядных опор.</a:t>
            </a:r>
            <a:endParaRPr lang="ru-RU" dirty="0"/>
          </a:p>
        </p:txBody>
      </p:sp>
      <p:sp>
        <p:nvSpPr>
          <p:cNvPr id="3" name="Содержимое 2"/>
          <p:cNvSpPr>
            <a:spLocks noGrp="1"/>
          </p:cNvSpPr>
          <p:nvPr>
            <p:ph idx="1"/>
          </p:nvPr>
        </p:nvSpPr>
        <p:spPr>
          <a:xfrm>
            <a:off x="1435608" y="1571612"/>
            <a:ext cx="7498080" cy="4714908"/>
          </a:xfrm>
        </p:spPr>
        <p:txBody>
          <a:bodyPr>
            <a:noAutofit/>
          </a:bodyPr>
          <a:lstStyle/>
          <a:p>
            <a:pPr lvl="0"/>
            <a:r>
              <a:rPr lang="ru-RU" sz="3600" dirty="0" smtClean="0">
                <a:latin typeface="Times New Roman" pitchFamily="18" charset="0"/>
                <a:cs typeface="Times New Roman" pitchFamily="18" charset="0"/>
              </a:rPr>
              <a:t>действенный план, методика «Расскажи стихи руками»</a:t>
            </a:r>
          </a:p>
          <a:p>
            <a:pPr lvl="0"/>
            <a:r>
              <a:rPr lang="ru-RU" sz="3600" dirty="0" smtClean="0">
                <a:latin typeface="Times New Roman" pitchFamily="18" charset="0"/>
                <a:cs typeface="Times New Roman" pitchFamily="18" charset="0"/>
              </a:rPr>
              <a:t> картинно-предметный план</a:t>
            </a:r>
          </a:p>
          <a:p>
            <a:pPr lvl="0"/>
            <a:r>
              <a:rPr lang="ru-RU" sz="3600" dirty="0" smtClean="0">
                <a:latin typeface="Times New Roman" pitchFamily="18" charset="0"/>
                <a:cs typeface="Times New Roman" pitchFamily="18" charset="0"/>
              </a:rPr>
              <a:t>план составленный из ситуационных картинок</a:t>
            </a:r>
          </a:p>
          <a:p>
            <a:pPr lvl="0"/>
            <a:r>
              <a:rPr lang="ru-RU" sz="3600" dirty="0" smtClean="0">
                <a:latin typeface="Times New Roman" pitchFamily="18" charset="0"/>
                <a:cs typeface="Times New Roman" pitchFamily="18" charset="0"/>
              </a:rPr>
              <a:t>символический план</a:t>
            </a:r>
          </a:p>
          <a:p>
            <a:pPr lvl="0"/>
            <a:r>
              <a:rPr lang="ru-RU" sz="3600" dirty="0" smtClean="0">
                <a:latin typeface="Times New Roman" pitchFamily="18" charset="0"/>
                <a:cs typeface="Times New Roman" pitchFamily="18" charset="0"/>
              </a:rPr>
              <a:t>комбинированный план</a:t>
            </a:r>
          </a:p>
          <a:p>
            <a:pPr>
              <a:buNone/>
            </a:pPr>
            <a:r>
              <a:rPr lang="ru-RU" sz="3600" b="1" dirty="0" smtClean="0">
                <a:latin typeface="Times New Roman" pitchFamily="18" charset="0"/>
                <a:cs typeface="Times New Roman" pitchFamily="18" charset="0"/>
              </a:rPr>
              <a:t> </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Действенный план.</a:t>
            </a:r>
            <a:endParaRPr lang="ru-RU" dirty="0"/>
          </a:p>
        </p:txBody>
      </p:sp>
      <p:sp>
        <p:nvSpPr>
          <p:cNvPr id="3" name="Содержимое 2"/>
          <p:cNvSpPr>
            <a:spLocks noGrp="1"/>
          </p:cNvSpPr>
          <p:nvPr>
            <p:ph idx="1"/>
          </p:nvPr>
        </p:nvSpPr>
        <p:spPr/>
        <p:txBody>
          <a:bodyPr>
            <a:normAutofit/>
          </a:bodyPr>
          <a:lstStyle/>
          <a:p>
            <a:pPr>
              <a:buNone/>
            </a:pPr>
            <a:r>
              <a:rPr lang="ru-RU" dirty="0" smtClean="0">
                <a:latin typeface="Times New Roman" pitchFamily="18" charset="0"/>
                <a:cs typeface="Times New Roman" pitchFamily="18" charset="0"/>
              </a:rPr>
              <a:t>    Он используется в тех случаях, когда рассказывание может опираться на игровые действия с фигурками персонажей стихотворения и предметов, о которых говорит­ся в нем. Также  к действенному плану можно отнести методику «Расскажи стихи руками.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645920" y="785794"/>
            <a:ext cx="7498080" cy="5462606"/>
          </a:xfrm>
        </p:spPr>
        <p:txBody>
          <a:bodyPr>
            <a:normAutofit/>
          </a:bodyPr>
          <a:lstStyle/>
          <a:p>
            <a:pPr>
              <a:buNone/>
            </a:pPr>
            <a:r>
              <a:rPr lang="ru-RU" sz="4000" dirty="0" smtClean="0">
                <a:latin typeface="Times New Roman" pitchFamily="18" charset="0"/>
                <a:cs typeface="Times New Roman" pitchFamily="18" charset="0"/>
              </a:rPr>
              <a:t>Я люблю свою лошадку,</a:t>
            </a:r>
          </a:p>
          <a:p>
            <a:pPr>
              <a:buNone/>
            </a:pPr>
            <a:r>
              <a:rPr lang="ru-RU" sz="4000" dirty="0" smtClean="0">
                <a:latin typeface="Times New Roman" pitchFamily="18" charset="0"/>
                <a:cs typeface="Times New Roman" pitchFamily="18" charset="0"/>
              </a:rPr>
              <a:t> Причешу ей шерстку гладко,</a:t>
            </a:r>
          </a:p>
          <a:p>
            <a:pPr>
              <a:buNone/>
            </a:pPr>
            <a:r>
              <a:rPr lang="ru-RU" sz="4000" dirty="0" smtClean="0">
                <a:latin typeface="Times New Roman" pitchFamily="18" charset="0"/>
                <a:cs typeface="Times New Roman" pitchFamily="18" charset="0"/>
              </a:rPr>
              <a:t> Гребешком приглажу хвостик </a:t>
            </a:r>
          </a:p>
          <a:p>
            <a:pPr>
              <a:buNone/>
            </a:pPr>
            <a:r>
              <a:rPr lang="ru-RU" sz="4000" dirty="0" smtClean="0">
                <a:latin typeface="Times New Roman" pitchFamily="18" charset="0"/>
                <a:cs typeface="Times New Roman" pitchFamily="18" charset="0"/>
              </a:rPr>
              <a:t>И верхом поеду в гости.</a:t>
            </a:r>
          </a:p>
          <a:p>
            <a:pPr>
              <a:buNone/>
            </a:pPr>
            <a:r>
              <a:rPr lang="ru-RU" sz="4000" dirty="0" smtClean="0">
                <a:latin typeface="Times New Roman" pitchFamily="18" charset="0"/>
                <a:cs typeface="Times New Roman" pitchFamily="18" charset="0"/>
              </a:rPr>
              <a:t>(А. </a:t>
            </a:r>
            <a:r>
              <a:rPr lang="ru-RU" sz="4000" dirty="0" err="1" smtClean="0">
                <a:latin typeface="Times New Roman" pitchFamily="18" charset="0"/>
                <a:cs typeface="Times New Roman" pitchFamily="18" charset="0"/>
              </a:rPr>
              <a:t>Барто</a:t>
            </a:r>
            <a:r>
              <a:rPr lang="ru-RU" sz="4000" dirty="0" smtClean="0">
                <a:latin typeface="Times New Roman" pitchFamily="18" charset="0"/>
                <a:cs typeface="Times New Roman" pitchFamily="18" charset="0"/>
              </a:rPr>
              <a:t>)</a:t>
            </a:r>
          </a:p>
          <a:p>
            <a:endParaRPr lang="ru-RU" sz="4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Картинно-предметный план.</a:t>
            </a:r>
            <a:endParaRPr lang="ru-RU" dirty="0"/>
          </a:p>
        </p:txBody>
      </p:sp>
      <p:sp>
        <p:nvSpPr>
          <p:cNvPr id="3" name="Содержимое 2"/>
          <p:cNvSpPr>
            <a:spLocks noGrp="1"/>
          </p:cNvSpPr>
          <p:nvPr>
            <p:ph idx="1"/>
          </p:nvPr>
        </p:nvSpPr>
        <p:spPr>
          <a:xfrm>
            <a:off x="1435608" y="1928802"/>
            <a:ext cx="7498080" cy="4319598"/>
          </a:xfrm>
        </p:spPr>
        <p:txBody>
          <a:bodyPr/>
          <a:lstStyle/>
          <a:p>
            <a:pPr>
              <a:buNone/>
            </a:pPr>
            <a:r>
              <a:rPr lang="ru-RU" dirty="0" smtClean="0">
                <a:latin typeface="Times New Roman" pitchFamily="18" charset="0"/>
                <a:cs typeface="Times New Roman" pitchFamily="18" charset="0"/>
              </a:rPr>
              <a:t>    Он создается по мере заучивания частей стихотворения, если каждая часть начинается существительным (в любой падежной форме) или устойчивым выра­жением (фразеологизмом), которые могут быть представлены в виде картинки.</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Зайку бросила хозяйка -</a:t>
            </a:r>
            <a:endParaRPr lang="ru-RU" dirty="0"/>
          </a:p>
        </p:txBody>
      </p:sp>
      <p:pic>
        <p:nvPicPr>
          <p:cNvPr id="5" name="Рисунок 4" descr="F:\zaika.jpg"/>
          <p:cNvPicPr/>
          <p:nvPr/>
        </p:nvPicPr>
        <p:blipFill>
          <a:blip r:embed="rId2" cstate="print"/>
          <a:srcRect/>
          <a:stretch>
            <a:fillRect/>
          </a:stretch>
        </p:blipFill>
        <p:spPr bwMode="auto">
          <a:xfrm>
            <a:off x="1714480" y="1928802"/>
            <a:ext cx="6858048" cy="45221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 дождём остался зайка.</a:t>
            </a:r>
            <a:endParaRPr lang="ru-RU" dirty="0"/>
          </a:p>
        </p:txBody>
      </p:sp>
      <p:pic>
        <p:nvPicPr>
          <p:cNvPr id="3" name="Рисунок 2" descr="F:\8668504-abstract-dark-sky-background-with-clouds-and-rain-drops-seamless-pattern--illustration.jpg"/>
          <p:cNvPicPr/>
          <p:nvPr/>
        </p:nvPicPr>
        <p:blipFill>
          <a:blip r:embed="rId2" cstate="print"/>
          <a:srcRect/>
          <a:stretch>
            <a:fillRect/>
          </a:stretch>
        </p:blipFill>
        <p:spPr bwMode="auto">
          <a:xfrm>
            <a:off x="1928794" y="2000240"/>
            <a:ext cx="6429420" cy="42148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 скамейке слезть не мог,</a:t>
            </a:r>
            <a:endParaRPr lang="ru-RU" dirty="0"/>
          </a:p>
        </p:txBody>
      </p:sp>
      <p:pic>
        <p:nvPicPr>
          <p:cNvPr id="3" name="Рисунок 2" descr="F:\96042_b.jpg"/>
          <p:cNvPicPr/>
          <p:nvPr/>
        </p:nvPicPr>
        <p:blipFill>
          <a:blip r:embed="rId2" cstate="print"/>
          <a:srcRect/>
          <a:stretch>
            <a:fillRect/>
          </a:stretch>
        </p:blipFill>
        <p:spPr bwMode="auto">
          <a:xfrm>
            <a:off x="1785918" y="1857364"/>
            <a:ext cx="6429420" cy="42780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Весь до ниточки промок</a:t>
            </a:r>
            <a:endParaRPr lang="ru-RU" dirty="0"/>
          </a:p>
        </p:txBody>
      </p:sp>
      <p:pic>
        <p:nvPicPr>
          <p:cNvPr id="3" name="Рисунок 2" descr="F:\igolka_nitka.gif"/>
          <p:cNvPicPr/>
          <p:nvPr/>
        </p:nvPicPr>
        <p:blipFill>
          <a:blip r:embed="rId2" cstate="print"/>
          <a:srcRect/>
          <a:stretch>
            <a:fillRect/>
          </a:stretch>
        </p:blipFill>
        <p:spPr bwMode="auto">
          <a:xfrm>
            <a:off x="1571604" y="1857365"/>
            <a:ext cx="7000924" cy="4429156"/>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a:t>
            </a:r>
            <a:endParaRPr lang="ru-RU" dirty="0"/>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   Расширение и активизация речевого запаса детей на основе  художественных произведений.</a:t>
            </a:r>
          </a:p>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План составленный из ситуационных картинок</a:t>
            </a:r>
            <a:endParaRPr lang="ru-RU" dirty="0"/>
          </a:p>
        </p:txBody>
      </p:sp>
      <p:sp>
        <p:nvSpPr>
          <p:cNvPr id="3" name="Содержимое 2"/>
          <p:cNvSpPr>
            <a:spLocks noGrp="1"/>
          </p:cNvSpPr>
          <p:nvPr>
            <p:ph idx="1"/>
          </p:nvPr>
        </p:nvSpPr>
        <p:spPr>
          <a:xfrm>
            <a:off x="1435608" y="1857364"/>
            <a:ext cx="7498080" cy="4391036"/>
          </a:xfrm>
        </p:spPr>
        <p:txBody>
          <a:bodyPr/>
          <a:lstStyle/>
          <a:p>
            <a:pPr>
              <a:buNone/>
            </a:pPr>
            <a:r>
              <a:rPr lang="ru-RU" dirty="0" smtClean="0">
                <a:latin typeface="Times New Roman" pitchFamily="18" charset="0"/>
                <a:cs typeface="Times New Roman" pitchFamily="18" charset="0"/>
              </a:rPr>
              <a:t>Отражает содержание каждой части стихотворного текста.</a:t>
            </a:r>
          </a:p>
          <a:p>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Мы делили апельсин,</a:t>
            </a:r>
            <a:br>
              <a:rPr lang="ru-RU" dirty="0" smtClean="0"/>
            </a:br>
            <a:r>
              <a:rPr lang="ru-RU" dirty="0" smtClean="0"/>
              <a:t>Много нас, а он один</a:t>
            </a:r>
            <a:endParaRPr lang="ru-RU" dirty="0"/>
          </a:p>
        </p:txBody>
      </p:sp>
      <p:pic>
        <p:nvPicPr>
          <p:cNvPr id="3" name="Рисунок 2" descr="F:\977.jpg"/>
          <p:cNvPicPr/>
          <p:nvPr/>
        </p:nvPicPr>
        <p:blipFill>
          <a:blip r:embed="rId2" cstate="print"/>
          <a:srcRect/>
          <a:stretch>
            <a:fillRect/>
          </a:stretch>
        </p:blipFill>
        <p:spPr bwMode="auto">
          <a:xfrm>
            <a:off x="1928794" y="1785926"/>
            <a:ext cx="6429420" cy="46856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 долька -  для ежа!</a:t>
            </a:r>
            <a:endParaRPr lang="ru-RU" dirty="0"/>
          </a:p>
        </p:txBody>
      </p:sp>
      <p:pic>
        <p:nvPicPr>
          <p:cNvPr id="3" name="Рисунок 2" descr="F:\Egik1.jpg"/>
          <p:cNvPicPr/>
          <p:nvPr/>
        </p:nvPicPr>
        <p:blipFill>
          <a:blip r:embed="rId2" cstate="print"/>
          <a:srcRect/>
          <a:stretch>
            <a:fillRect/>
          </a:stretch>
        </p:blipFill>
        <p:spPr bwMode="auto">
          <a:xfrm>
            <a:off x="1714480" y="1714488"/>
            <a:ext cx="6572296" cy="4445916"/>
          </a:xfrm>
          <a:prstGeom prst="rect">
            <a:avLst/>
          </a:prstGeom>
          <a:noFill/>
          <a:ln w="9525">
            <a:noFill/>
            <a:miter lim="800000"/>
            <a:headEnd/>
            <a:tailEnd/>
          </a:ln>
        </p:spPr>
      </p:pic>
      <p:pic>
        <p:nvPicPr>
          <p:cNvPr id="4" name="Рисунок 3" descr="F:\images.jpg"/>
          <p:cNvPicPr/>
          <p:nvPr/>
        </p:nvPicPr>
        <p:blipFill>
          <a:blip r:embed="rId3" cstate="print"/>
          <a:srcRect/>
          <a:stretch>
            <a:fillRect/>
          </a:stretch>
        </p:blipFill>
        <p:spPr bwMode="auto">
          <a:xfrm>
            <a:off x="1714480" y="3714752"/>
            <a:ext cx="2109790" cy="24288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 долька -  для чижа!</a:t>
            </a:r>
            <a:endParaRPr lang="ru-RU" dirty="0"/>
          </a:p>
        </p:txBody>
      </p:sp>
      <p:pic>
        <p:nvPicPr>
          <p:cNvPr id="3" name="Рисунок 2" descr="F:\0_281fa_c6a8b322_XL.jpg"/>
          <p:cNvPicPr/>
          <p:nvPr/>
        </p:nvPicPr>
        <p:blipFill>
          <a:blip r:embed="rId2" cstate="print"/>
          <a:srcRect/>
          <a:stretch>
            <a:fillRect/>
          </a:stretch>
        </p:blipFill>
        <p:spPr bwMode="auto">
          <a:xfrm>
            <a:off x="3643306" y="1714488"/>
            <a:ext cx="4953027" cy="4471988"/>
          </a:xfrm>
          <a:prstGeom prst="rect">
            <a:avLst/>
          </a:prstGeom>
          <a:noFill/>
          <a:ln w="9525">
            <a:noFill/>
            <a:miter lim="800000"/>
            <a:headEnd/>
            <a:tailEnd/>
          </a:ln>
        </p:spPr>
      </p:pic>
      <p:pic>
        <p:nvPicPr>
          <p:cNvPr id="5" name="Рисунок 4" descr="F:\images.jpg"/>
          <p:cNvPicPr/>
          <p:nvPr/>
        </p:nvPicPr>
        <p:blipFill>
          <a:blip r:embed="rId3" cstate="print"/>
          <a:srcRect/>
          <a:stretch>
            <a:fillRect/>
          </a:stretch>
        </p:blipFill>
        <p:spPr bwMode="auto">
          <a:xfrm>
            <a:off x="1285852" y="3857628"/>
            <a:ext cx="2357454" cy="23431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 долька -  для утят!</a:t>
            </a:r>
            <a:endParaRPr lang="ru-RU" dirty="0"/>
          </a:p>
        </p:txBody>
      </p:sp>
      <p:pic>
        <p:nvPicPr>
          <p:cNvPr id="3" name="Рисунок 2" descr="F:\310623_257933540914137_192908877416604_785764_2144839863_n.jpg"/>
          <p:cNvPicPr/>
          <p:nvPr/>
        </p:nvPicPr>
        <p:blipFill>
          <a:blip r:embed="rId2" cstate="print"/>
          <a:srcRect/>
          <a:stretch>
            <a:fillRect/>
          </a:stretch>
        </p:blipFill>
        <p:spPr bwMode="auto">
          <a:xfrm>
            <a:off x="1714480" y="1500174"/>
            <a:ext cx="5072098" cy="4714908"/>
          </a:xfrm>
          <a:prstGeom prst="rect">
            <a:avLst/>
          </a:prstGeom>
          <a:noFill/>
          <a:ln w="9525">
            <a:noFill/>
            <a:miter lim="800000"/>
            <a:headEnd/>
            <a:tailEnd/>
          </a:ln>
        </p:spPr>
      </p:pic>
      <p:pic>
        <p:nvPicPr>
          <p:cNvPr id="4" name="Рисунок 3" descr="F:\images.jpg"/>
          <p:cNvPicPr/>
          <p:nvPr/>
        </p:nvPicPr>
        <p:blipFill>
          <a:blip r:embed="rId3" cstate="print"/>
          <a:srcRect/>
          <a:stretch>
            <a:fillRect/>
          </a:stretch>
        </p:blipFill>
        <p:spPr bwMode="auto">
          <a:xfrm>
            <a:off x="6572264" y="4357694"/>
            <a:ext cx="1866900"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 долька -  для котят!</a:t>
            </a:r>
            <a:endParaRPr lang="ru-RU" dirty="0"/>
          </a:p>
        </p:txBody>
      </p:sp>
      <p:sp>
        <p:nvSpPr>
          <p:cNvPr id="4" name="Прямоугольник 3"/>
          <p:cNvSpPr/>
          <p:nvPr/>
        </p:nvSpPr>
        <p:spPr>
          <a:xfrm>
            <a:off x="3308801" y="3244334"/>
            <a:ext cx="2526397" cy="369332"/>
          </a:xfrm>
          <a:prstGeom prst="rect">
            <a:avLst/>
          </a:prstGeom>
        </p:spPr>
        <p:txBody>
          <a:bodyPr wrap="none">
            <a:spAutoFit/>
          </a:bodyPr>
          <a:lstStyle/>
          <a:p>
            <a:r>
              <a:rPr lang="ru-RU" dirty="0"/>
              <a:t>Эта долька -  для котят!</a:t>
            </a:r>
          </a:p>
        </p:txBody>
      </p:sp>
      <p:pic>
        <p:nvPicPr>
          <p:cNvPr id="5" name="Рисунок 4" descr="F:\Kurochkina_37.jpg"/>
          <p:cNvPicPr/>
          <p:nvPr/>
        </p:nvPicPr>
        <p:blipFill>
          <a:blip r:embed="rId2" cstate="print"/>
          <a:srcRect/>
          <a:stretch>
            <a:fillRect/>
          </a:stretch>
        </p:blipFill>
        <p:spPr bwMode="auto">
          <a:xfrm>
            <a:off x="3290887" y="2214562"/>
            <a:ext cx="4638699" cy="3929082"/>
          </a:xfrm>
          <a:prstGeom prst="rect">
            <a:avLst/>
          </a:prstGeom>
          <a:noFill/>
          <a:ln w="9525">
            <a:noFill/>
            <a:miter lim="800000"/>
            <a:headEnd/>
            <a:tailEnd/>
          </a:ln>
        </p:spPr>
      </p:pic>
      <p:pic>
        <p:nvPicPr>
          <p:cNvPr id="6" name="Рисунок 5" descr="F:\images.jpg"/>
          <p:cNvPicPr/>
          <p:nvPr/>
        </p:nvPicPr>
        <p:blipFill>
          <a:blip r:embed="rId3" cstate="print"/>
          <a:srcRect/>
          <a:stretch>
            <a:fillRect/>
          </a:stretch>
        </p:blipFill>
        <p:spPr bwMode="auto">
          <a:xfrm>
            <a:off x="1428728" y="4357694"/>
            <a:ext cx="2214578" cy="19288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Эта долька -  для бобра!</a:t>
            </a:r>
            <a:endParaRPr lang="ru-RU" dirty="0"/>
          </a:p>
        </p:txBody>
      </p:sp>
      <p:pic>
        <p:nvPicPr>
          <p:cNvPr id="3" name="Рисунок 2" descr="F:\1291647538.jpg"/>
          <p:cNvPicPr/>
          <p:nvPr/>
        </p:nvPicPr>
        <p:blipFill>
          <a:blip r:embed="rId2" cstate="print"/>
          <a:srcRect/>
          <a:stretch>
            <a:fillRect/>
          </a:stretch>
        </p:blipFill>
        <p:spPr bwMode="auto">
          <a:xfrm>
            <a:off x="2143108" y="1428736"/>
            <a:ext cx="5715040" cy="5143536"/>
          </a:xfrm>
          <a:prstGeom prst="rect">
            <a:avLst/>
          </a:prstGeom>
          <a:noFill/>
          <a:ln w="9525">
            <a:noFill/>
            <a:miter lim="800000"/>
            <a:headEnd/>
            <a:tailEnd/>
          </a:ln>
        </p:spPr>
      </p:pic>
      <p:pic>
        <p:nvPicPr>
          <p:cNvPr id="4" name="Рисунок 3" descr="F:\images.jpg"/>
          <p:cNvPicPr/>
          <p:nvPr/>
        </p:nvPicPr>
        <p:blipFill>
          <a:blip r:embed="rId3" cstate="print"/>
          <a:srcRect/>
          <a:stretch>
            <a:fillRect/>
          </a:stretch>
        </p:blipFill>
        <p:spPr bwMode="auto">
          <a:xfrm>
            <a:off x="4286248" y="3929066"/>
            <a:ext cx="1482090" cy="1400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А для волка – кожура! Л.Зубкова</a:t>
            </a:r>
            <a:endParaRPr lang="ru-RU" dirty="0"/>
          </a:p>
        </p:txBody>
      </p:sp>
      <p:pic>
        <p:nvPicPr>
          <p:cNvPr id="3" name="Рисунок 2" descr="F:\44876420.jpg"/>
          <p:cNvPicPr/>
          <p:nvPr/>
        </p:nvPicPr>
        <p:blipFill>
          <a:blip r:embed="rId2" cstate="print"/>
          <a:srcRect/>
          <a:stretch>
            <a:fillRect/>
          </a:stretch>
        </p:blipFill>
        <p:spPr bwMode="auto">
          <a:xfrm>
            <a:off x="2214546" y="1643050"/>
            <a:ext cx="5813414" cy="3786214"/>
          </a:xfrm>
          <a:prstGeom prst="rect">
            <a:avLst/>
          </a:prstGeom>
          <a:noFill/>
          <a:ln w="9525">
            <a:noFill/>
            <a:miter lim="800000"/>
            <a:headEnd/>
            <a:tailEnd/>
          </a:ln>
        </p:spPr>
      </p:pic>
      <p:pic>
        <p:nvPicPr>
          <p:cNvPr id="4" name="Рисунок 3" descr="F:\articles_text_20_1.JPG"/>
          <p:cNvPicPr/>
          <p:nvPr/>
        </p:nvPicPr>
        <p:blipFill>
          <a:blip r:embed="rId3" cstate="print"/>
          <a:srcRect/>
          <a:stretch>
            <a:fillRect/>
          </a:stretch>
        </p:blipFill>
        <p:spPr bwMode="auto">
          <a:xfrm>
            <a:off x="1357290" y="4857760"/>
            <a:ext cx="4857784"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ru-RU" b="1" dirty="0" smtClean="0"/>
              <a:t>Символический план</a:t>
            </a:r>
            <a:endParaRPr lang="ru-RU" dirty="0"/>
          </a:p>
        </p:txBody>
      </p:sp>
      <p:sp>
        <p:nvSpPr>
          <p:cNvPr id="4" name="Содержимое 3"/>
          <p:cNvSpPr>
            <a:spLocks noGrp="1"/>
          </p:cNvSpPr>
          <p:nvPr>
            <p:ph idx="1"/>
          </p:nvPr>
        </p:nvSpPr>
        <p:spPr>
          <a:xfrm>
            <a:off x="1435608" y="1785926"/>
            <a:ext cx="7498080" cy="4462474"/>
          </a:xfrm>
        </p:spPr>
        <p:txBody>
          <a:bodyPr/>
          <a:lstStyle/>
          <a:p>
            <a:pPr>
              <a:buNone/>
            </a:pPr>
            <a:r>
              <a:rPr lang="ru-RU" dirty="0" smtClean="0">
                <a:latin typeface="Times New Roman" pitchFamily="18" charset="0"/>
                <a:cs typeface="Times New Roman" pitchFamily="18" charset="0"/>
              </a:rPr>
              <a:t>    Он так же создаётся по мере заучивания частей и может быть представлен в виде геометрических фигур или одной и той же фигуры разного цвета.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643042" y="500042"/>
          <a:ext cx="6834214" cy="6055332"/>
        </p:xfrm>
        <a:graphic>
          <a:graphicData uri="http://schemas.openxmlformats.org/drawingml/2006/table">
            <a:tbl>
              <a:tblPr firstRow="1" bandRow="1">
                <a:tableStyleId>{5940675A-B579-460E-94D1-54222C63F5DA}</a:tableStyleId>
              </a:tblPr>
              <a:tblGrid>
                <a:gridCol w="2357454"/>
                <a:gridCol w="4476760"/>
              </a:tblGrid>
              <a:tr h="1000132">
                <a:tc>
                  <a:txBody>
                    <a:bodyPr/>
                    <a:lstStyle/>
                    <a:p>
                      <a:endParaRPr lang="ru-RU" dirty="0"/>
                    </a:p>
                  </a:txBody>
                  <a:tcPr/>
                </a:tc>
                <a:tc>
                  <a:txBody>
                    <a:bodyPr/>
                    <a:lstStyle/>
                    <a:p>
                      <a:r>
                        <a:rPr kumimoji="0" lang="ru-RU" sz="3600" kern="1200" dirty="0" smtClean="0">
                          <a:solidFill>
                            <a:schemeClr val="tx1"/>
                          </a:solidFill>
                          <a:latin typeface="Times New Roman" pitchFamily="18" charset="0"/>
                          <a:ea typeface="+mn-ea"/>
                          <a:cs typeface="Times New Roman" pitchFamily="18" charset="0"/>
                        </a:rPr>
                        <a:t>Выпал иней на лугу,</a:t>
                      </a:r>
                      <a:endParaRPr lang="ru-RU" sz="3600" dirty="0">
                        <a:latin typeface="Times New Roman" pitchFamily="18" charset="0"/>
                        <a:cs typeface="Times New Roman" pitchFamily="18" charset="0"/>
                      </a:endParaRPr>
                    </a:p>
                  </a:txBody>
                  <a:tcPr/>
                </a:tc>
              </a:tr>
              <a:tr h="966620">
                <a:tc>
                  <a:txBody>
                    <a:bodyPr/>
                    <a:lstStyle/>
                    <a:p>
                      <a:endParaRPr lang="ru-RU" dirty="0"/>
                    </a:p>
                  </a:txBody>
                  <a:tcPr/>
                </a:tc>
                <a:tc>
                  <a:txBody>
                    <a:bodyPr/>
                    <a:lstStyle/>
                    <a:p>
                      <a:r>
                        <a:rPr kumimoji="0" lang="ru-RU" sz="3600" kern="1200" dirty="0" smtClean="0">
                          <a:solidFill>
                            <a:schemeClr val="tx1"/>
                          </a:solidFill>
                          <a:latin typeface="Times New Roman" pitchFamily="18" charset="0"/>
                          <a:ea typeface="+mn-ea"/>
                          <a:cs typeface="Times New Roman" pitchFamily="18" charset="0"/>
                        </a:rPr>
                        <a:t>Щиплет гусям лапки.</a:t>
                      </a:r>
                      <a:endParaRPr lang="ru-RU" sz="3600" dirty="0">
                        <a:latin typeface="Times New Roman" pitchFamily="18" charset="0"/>
                        <a:cs typeface="Times New Roman" pitchFamily="18" charset="0"/>
                      </a:endParaRPr>
                    </a:p>
                  </a:txBody>
                  <a:tcPr/>
                </a:tc>
              </a:tr>
              <a:tr h="966620">
                <a:tc>
                  <a:txBody>
                    <a:bodyPr/>
                    <a:lstStyle/>
                    <a:p>
                      <a:endParaRPr lang="ru-RU" dirty="0"/>
                    </a:p>
                  </a:txBody>
                  <a:tcPr/>
                </a:tc>
                <a:tc>
                  <a:txBody>
                    <a:bodyPr/>
                    <a:lstStyle/>
                    <a:p>
                      <a:r>
                        <a:rPr kumimoji="0" lang="ru-RU" sz="3600" kern="1200" dirty="0" smtClean="0">
                          <a:solidFill>
                            <a:schemeClr val="tx1"/>
                          </a:solidFill>
                          <a:latin typeface="Times New Roman" pitchFamily="18" charset="0"/>
                          <a:ea typeface="+mn-ea"/>
                          <a:cs typeface="Times New Roman" pitchFamily="18" charset="0"/>
                        </a:rPr>
                        <a:t>- Гуси, гуси! - Га – </a:t>
                      </a:r>
                      <a:r>
                        <a:rPr kumimoji="0" lang="ru-RU" sz="3600" kern="1200" dirty="0" err="1" smtClean="0">
                          <a:solidFill>
                            <a:schemeClr val="tx1"/>
                          </a:solidFill>
                          <a:latin typeface="Times New Roman" pitchFamily="18" charset="0"/>
                          <a:ea typeface="+mn-ea"/>
                          <a:cs typeface="Times New Roman" pitchFamily="18" charset="0"/>
                        </a:rPr>
                        <a:t>га</a:t>
                      </a:r>
                      <a:r>
                        <a:rPr kumimoji="0" lang="ru-RU" sz="3600" kern="1200" dirty="0" smtClean="0">
                          <a:solidFill>
                            <a:schemeClr val="tx1"/>
                          </a:solidFill>
                          <a:latin typeface="Times New Roman" pitchFamily="18" charset="0"/>
                          <a:ea typeface="+mn-ea"/>
                          <a:cs typeface="Times New Roman" pitchFamily="18" charset="0"/>
                        </a:rPr>
                        <a:t> – </a:t>
                      </a:r>
                      <a:r>
                        <a:rPr kumimoji="0" lang="ru-RU" sz="3600" kern="1200" dirty="0" err="1" smtClean="0">
                          <a:solidFill>
                            <a:schemeClr val="tx1"/>
                          </a:solidFill>
                          <a:latin typeface="Times New Roman" pitchFamily="18" charset="0"/>
                          <a:ea typeface="+mn-ea"/>
                          <a:cs typeface="Times New Roman" pitchFamily="18" charset="0"/>
                        </a:rPr>
                        <a:t>га</a:t>
                      </a:r>
                      <a:r>
                        <a:rPr kumimoji="0" lang="ru-RU" sz="3600" kern="1200" dirty="0" smtClean="0">
                          <a:solidFill>
                            <a:schemeClr val="tx1"/>
                          </a:solidFill>
                          <a:latin typeface="Times New Roman" pitchFamily="18" charset="0"/>
                          <a:ea typeface="+mn-ea"/>
                          <a:cs typeface="Times New Roman" pitchFamily="18" charset="0"/>
                        </a:rPr>
                        <a:t>!</a:t>
                      </a:r>
                      <a:endParaRPr lang="ru-RU" sz="3600" dirty="0">
                        <a:latin typeface="Times New Roman" pitchFamily="18" charset="0"/>
                        <a:cs typeface="Times New Roman" pitchFamily="18" charset="0"/>
                      </a:endParaRPr>
                    </a:p>
                  </a:txBody>
                  <a:tcPr/>
                </a:tc>
              </a:tr>
              <a:tr h="966620">
                <a:tc>
                  <a:txBody>
                    <a:bodyPr/>
                    <a:lstStyle/>
                    <a:p>
                      <a:endParaRPr lang="ru-RU" dirty="0"/>
                    </a:p>
                  </a:txBody>
                  <a:tcPr/>
                </a:tc>
                <a:tc>
                  <a:txBody>
                    <a:bodyPr/>
                    <a:lstStyle/>
                    <a:p>
                      <a:r>
                        <a:rPr kumimoji="0" lang="ru-RU" sz="3600" kern="1200" dirty="0" smtClean="0">
                          <a:solidFill>
                            <a:schemeClr val="tx1"/>
                          </a:solidFill>
                          <a:latin typeface="Times New Roman" pitchFamily="18" charset="0"/>
                          <a:ea typeface="+mn-ea"/>
                          <a:cs typeface="Times New Roman" pitchFamily="18" charset="0"/>
                        </a:rPr>
                        <a:t>- Надевайте тапки!</a:t>
                      </a:r>
                      <a:endParaRPr lang="ru-RU" sz="3600" dirty="0">
                        <a:latin typeface="Times New Roman" pitchFamily="18" charset="0"/>
                        <a:cs typeface="Times New Roman" pitchFamily="18" charset="0"/>
                      </a:endParaRPr>
                    </a:p>
                  </a:txBody>
                  <a:tcPr/>
                </a:tc>
              </a:tr>
              <a:tr h="966620">
                <a:tc>
                  <a:txBody>
                    <a:bodyPr/>
                    <a:lstStyle/>
                    <a:p>
                      <a:endParaRPr lang="ru-RU" dirty="0"/>
                    </a:p>
                  </a:txBody>
                  <a:tcPr/>
                </a:tc>
                <a:tc>
                  <a:txBody>
                    <a:bodyPr/>
                    <a:lstStyle/>
                    <a:p>
                      <a:r>
                        <a:rPr kumimoji="0" lang="ru-RU" sz="3600" kern="1200" dirty="0" smtClean="0">
                          <a:solidFill>
                            <a:schemeClr val="tx1"/>
                          </a:solidFill>
                          <a:latin typeface="Times New Roman" pitchFamily="18" charset="0"/>
                          <a:ea typeface="+mn-ea"/>
                          <a:cs typeface="Times New Roman" pitchFamily="18" charset="0"/>
                        </a:rPr>
                        <a:t>- Надевайте тапки!</a:t>
                      </a:r>
                      <a:endParaRPr lang="ru-RU" sz="3600" dirty="0">
                        <a:latin typeface="Times New Roman" pitchFamily="18" charset="0"/>
                        <a:cs typeface="Times New Roman" pitchFamily="18" charset="0"/>
                      </a:endParaRPr>
                    </a:p>
                  </a:txBody>
                  <a:tcPr/>
                </a:tc>
              </a:tr>
              <a:tr h="966620">
                <a:tc>
                  <a:txBody>
                    <a:bodyPr/>
                    <a:lstStyle/>
                    <a:p>
                      <a:endParaRPr lang="ru-RU" dirty="0"/>
                    </a:p>
                  </a:txBody>
                  <a:tcPr/>
                </a:tc>
                <a:tc>
                  <a:txBody>
                    <a:bodyPr/>
                    <a:lstStyle/>
                    <a:p>
                      <a:r>
                        <a:rPr kumimoji="0" lang="ru-RU" sz="3600" kern="1200" dirty="0" smtClean="0">
                          <a:solidFill>
                            <a:schemeClr val="tx1"/>
                          </a:solidFill>
                          <a:latin typeface="Times New Roman" pitchFamily="18" charset="0"/>
                          <a:ea typeface="+mn-ea"/>
                          <a:cs typeface="Times New Roman" pitchFamily="18" charset="0"/>
                        </a:rPr>
                        <a:t>Берегите лапки!</a:t>
                      </a:r>
                      <a:endParaRPr lang="ru-RU" sz="3600" dirty="0">
                        <a:latin typeface="Times New Roman" pitchFamily="18" charset="0"/>
                        <a:cs typeface="Times New Roman" pitchFamily="18" charset="0"/>
                      </a:endParaRPr>
                    </a:p>
                  </a:txBody>
                  <a:tcPr/>
                </a:tc>
              </a:tr>
            </a:tbl>
          </a:graphicData>
        </a:graphic>
      </p:graphicFrame>
      <p:sp>
        <p:nvSpPr>
          <p:cNvPr id="6" name="Овал 5"/>
          <p:cNvSpPr/>
          <p:nvPr/>
        </p:nvSpPr>
        <p:spPr>
          <a:xfrm>
            <a:off x="1928794" y="642918"/>
            <a:ext cx="914400" cy="71438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авильный пятиугольник 6"/>
          <p:cNvSpPr/>
          <p:nvPr/>
        </p:nvSpPr>
        <p:spPr>
          <a:xfrm>
            <a:off x="1714480" y="1500174"/>
            <a:ext cx="960120" cy="91440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авильный пятиугольник 7"/>
          <p:cNvSpPr/>
          <p:nvPr/>
        </p:nvSpPr>
        <p:spPr>
          <a:xfrm>
            <a:off x="2928926" y="1500174"/>
            <a:ext cx="960120" cy="914400"/>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Равнобедренный треугольник 8"/>
          <p:cNvSpPr/>
          <p:nvPr/>
        </p:nvSpPr>
        <p:spPr>
          <a:xfrm>
            <a:off x="1714480" y="2571744"/>
            <a:ext cx="1060704" cy="714380"/>
          </a:xfrm>
          <a:prstGeom prst="triangle">
            <a:avLst>
              <a:gd name="adj" fmla="val 50000"/>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Равнобедренный треугольник 9"/>
          <p:cNvSpPr/>
          <p:nvPr/>
        </p:nvSpPr>
        <p:spPr>
          <a:xfrm>
            <a:off x="2857488" y="2571744"/>
            <a:ext cx="1060704" cy="714380"/>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Блок-схема: знак завершения 11"/>
          <p:cNvSpPr/>
          <p:nvPr/>
        </p:nvSpPr>
        <p:spPr>
          <a:xfrm>
            <a:off x="1785918" y="4000504"/>
            <a:ext cx="914400" cy="30175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Блок-схема: знак завершения 12"/>
          <p:cNvSpPr/>
          <p:nvPr/>
        </p:nvSpPr>
        <p:spPr>
          <a:xfrm>
            <a:off x="2857488" y="4000504"/>
            <a:ext cx="914400" cy="30175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Блок-схема: знак завершения 13"/>
          <p:cNvSpPr/>
          <p:nvPr/>
        </p:nvSpPr>
        <p:spPr>
          <a:xfrm>
            <a:off x="1857356" y="4929198"/>
            <a:ext cx="914400" cy="30175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Блок-схема: знак завершения 14"/>
          <p:cNvSpPr/>
          <p:nvPr/>
        </p:nvSpPr>
        <p:spPr>
          <a:xfrm>
            <a:off x="3000364" y="4929198"/>
            <a:ext cx="914400" cy="301752"/>
          </a:xfrm>
          <a:prstGeom prst="flowChartTerminato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авильный пятиугольник 15"/>
          <p:cNvSpPr/>
          <p:nvPr/>
        </p:nvSpPr>
        <p:spPr>
          <a:xfrm>
            <a:off x="1714480" y="5572140"/>
            <a:ext cx="960120" cy="914400"/>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авильный пятиугольник 16"/>
          <p:cNvSpPr/>
          <p:nvPr/>
        </p:nvSpPr>
        <p:spPr>
          <a:xfrm>
            <a:off x="2857488" y="5572140"/>
            <a:ext cx="960120" cy="914400"/>
          </a:xfrm>
          <a:prstGeom prst="pentago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a:t>
            </a:r>
            <a:endParaRPr lang="ru-RU" dirty="0"/>
          </a:p>
        </p:txBody>
      </p:sp>
      <p:sp>
        <p:nvSpPr>
          <p:cNvPr id="3" name="Содержимое 2"/>
          <p:cNvSpPr>
            <a:spLocks noGrp="1"/>
          </p:cNvSpPr>
          <p:nvPr>
            <p:ph idx="1"/>
          </p:nvPr>
        </p:nvSpPr>
        <p:spPr>
          <a:xfrm>
            <a:off x="1714480" y="1428736"/>
            <a:ext cx="6855170" cy="4786346"/>
          </a:xfrm>
        </p:spPr>
        <p:txBody>
          <a:bodyPr>
            <a:normAutofit fontScale="92500" lnSpcReduction="10000"/>
          </a:bodyPr>
          <a:lstStyle/>
          <a:p>
            <a:r>
              <a:rPr lang="ru-RU" dirty="0" smtClean="0">
                <a:latin typeface="Times New Roman" pitchFamily="18" charset="0"/>
                <a:cs typeface="Times New Roman" pitchFamily="18" charset="0"/>
              </a:rPr>
              <a:t>Создать специально организованную среду для развития  речевых навыков воспитанников</a:t>
            </a:r>
          </a:p>
          <a:p>
            <a:r>
              <a:rPr lang="ru-RU" dirty="0" smtClean="0">
                <a:latin typeface="Times New Roman" pitchFamily="18" charset="0"/>
                <a:cs typeface="Times New Roman" pitchFamily="18" charset="0"/>
              </a:rPr>
              <a:t>Использовать специальные методические приёмы, способствующих развитию  речевых навыков воспитанников в режимных моментах и в непрерывной образовательной деятельности</a:t>
            </a:r>
          </a:p>
          <a:p>
            <a:r>
              <a:rPr lang="ru-RU" dirty="0" smtClean="0">
                <a:latin typeface="Times New Roman" pitchFamily="18" charset="0"/>
                <a:cs typeface="Times New Roman" pitchFamily="18" charset="0"/>
              </a:rPr>
              <a:t>Осуществлять интеграцию образовательных областей </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 Комбинированный план</a:t>
            </a:r>
            <a:endParaRPr lang="ru-RU" dirty="0"/>
          </a:p>
        </p:txBody>
      </p:sp>
      <p:sp>
        <p:nvSpPr>
          <p:cNvPr id="3" name="Содержимое 2"/>
          <p:cNvSpPr>
            <a:spLocks noGrp="1"/>
          </p:cNvSpPr>
          <p:nvPr>
            <p:ph idx="1"/>
          </p:nvPr>
        </p:nvSpPr>
        <p:spPr/>
        <p:txBody>
          <a:bodyPr>
            <a:normAutofit/>
          </a:bodyPr>
          <a:lstStyle/>
          <a:p>
            <a:pPr>
              <a:buNone/>
            </a:pPr>
            <a:r>
              <a:rPr lang="ru-RU" dirty="0" smtClean="0"/>
              <a:t>     </a:t>
            </a:r>
            <a:r>
              <a:rPr lang="ru-RU" sz="3600" dirty="0" smtClean="0">
                <a:latin typeface="Times New Roman" pitchFamily="18" charset="0"/>
                <a:cs typeface="Times New Roman" pitchFamily="18" charset="0"/>
              </a:rPr>
              <a:t>Он используется в тех случаях, когда не представляется возможным обозначить картинкой каждую смысловую единицу заучиваемого стихотворения.  В таких случаях могут быть применены различные комбинации наглядных опор.</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435608" y="274320"/>
            <a:ext cx="7498080" cy="1583044"/>
          </a:xfrm>
        </p:spPr>
        <p:txBody>
          <a:bodyPr>
            <a:normAutofit/>
          </a:bodyPr>
          <a:lstStyle/>
          <a:p>
            <a:r>
              <a:rPr lang="ru-RU" dirty="0" smtClean="0"/>
              <a:t>Носит одуванчик</a:t>
            </a:r>
            <a:br>
              <a:rPr lang="ru-RU" dirty="0" smtClean="0"/>
            </a:br>
            <a:r>
              <a:rPr lang="ru-RU" dirty="0" smtClean="0"/>
              <a:t>Жёлтый сарафанчик</a:t>
            </a:r>
            <a:endParaRPr lang="ru-RU" dirty="0"/>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0177" name="Object 1"/>
          <p:cNvGraphicFramePr>
            <a:graphicFrameLocks noChangeAspect="1"/>
          </p:cNvGraphicFramePr>
          <p:nvPr/>
        </p:nvGraphicFramePr>
        <p:xfrm>
          <a:off x="1928794" y="2571744"/>
          <a:ext cx="5715040" cy="3714776"/>
        </p:xfrm>
        <a:graphic>
          <a:graphicData uri="http://schemas.openxmlformats.org/presentationml/2006/ole">
            <mc:AlternateContent xmlns:mc="http://schemas.openxmlformats.org/markup-compatibility/2006">
              <mc:Choice xmlns:v="urn:schemas-microsoft-com:vml" Requires="v">
                <p:oleObj spid="_x0000_s50182" name="Точечный рисунок" r:id="rId3" imgW="6009524" imgH="4525007" progId="PBrush">
                  <p:embed/>
                </p:oleObj>
              </mc:Choice>
              <mc:Fallback>
                <p:oleObj name="Точечный рисунок" r:id="rId3" imgW="6009524" imgH="4525007" progId="PBrush">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28794" y="2571744"/>
                        <a:ext cx="5715040" cy="371477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Подрастёт – нарядиться</a:t>
            </a:r>
            <a:br>
              <a:rPr lang="ru-RU" dirty="0" smtClean="0"/>
            </a:br>
            <a:r>
              <a:rPr lang="ru-RU" dirty="0" smtClean="0"/>
              <a:t>В беленькое платьице:</a:t>
            </a:r>
            <a:endParaRPr lang="ru-RU" dirty="0"/>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53249" name="Object 1"/>
          <p:cNvGraphicFramePr>
            <a:graphicFrameLocks noChangeAspect="1"/>
          </p:cNvGraphicFramePr>
          <p:nvPr/>
        </p:nvGraphicFramePr>
        <p:xfrm>
          <a:off x="1714480" y="1857364"/>
          <a:ext cx="6286544" cy="4357718"/>
        </p:xfrm>
        <a:graphic>
          <a:graphicData uri="http://schemas.openxmlformats.org/presentationml/2006/ole">
            <mc:AlternateContent xmlns:mc="http://schemas.openxmlformats.org/markup-compatibility/2006">
              <mc:Choice xmlns:v="urn:schemas-microsoft-com:vml" Requires="v">
                <p:oleObj spid="_x0000_s53254" name="Точечный рисунок" r:id="rId3" imgW="4361905" imgH="3952381" progId="PBrush">
                  <p:embed/>
                </p:oleObj>
              </mc:Choice>
              <mc:Fallback>
                <p:oleObj name="Точечный рисунок" r:id="rId3" imgW="4361905" imgH="3952381" progId="PBrush">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480" y="1857364"/>
                        <a:ext cx="6286544" cy="435771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nvGraphicFramePr>
        <p:xfrm>
          <a:off x="1428728" y="857231"/>
          <a:ext cx="7072362" cy="5357850"/>
        </p:xfrm>
        <a:graphic>
          <a:graphicData uri="http://schemas.openxmlformats.org/drawingml/2006/table">
            <a:tbl>
              <a:tblPr firstRow="1" bandRow="1">
                <a:tableStyleId>{5940675A-B579-460E-94D1-54222C63F5DA}</a:tableStyleId>
              </a:tblPr>
              <a:tblGrid>
                <a:gridCol w="3536181"/>
                <a:gridCol w="3536181"/>
              </a:tblGrid>
              <a:tr h="26074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endParaRPr lang="ru-RU" dirty="0"/>
                    </a:p>
                  </a:txBody>
                  <a:tcPr/>
                </a:tc>
                <a:tc>
                  <a:txBody>
                    <a:bodyPr/>
                    <a:lstStyle/>
                    <a:p>
                      <a:r>
                        <a:rPr kumimoji="0" lang="ru-RU" sz="3600" kern="1200" dirty="0" smtClean="0">
                          <a:solidFill>
                            <a:schemeClr val="tx1"/>
                          </a:solidFill>
                          <a:latin typeface="Times New Roman" pitchFamily="18" charset="0"/>
                          <a:ea typeface="+mn-ea"/>
                          <a:cs typeface="Times New Roman" pitchFamily="18" charset="0"/>
                        </a:rPr>
                        <a:t>Лёгкое, воздушное,</a:t>
                      </a:r>
                      <a:endParaRPr lang="ru-RU" sz="3600" dirty="0">
                        <a:latin typeface="Times New Roman" pitchFamily="18" charset="0"/>
                        <a:cs typeface="Times New Roman" pitchFamily="18" charset="0"/>
                      </a:endParaRPr>
                    </a:p>
                  </a:txBody>
                  <a:tcPr/>
                </a:tc>
              </a:tr>
              <a:tr h="2750363">
                <a:tc>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3600" kern="1200" dirty="0" smtClean="0">
                          <a:solidFill>
                            <a:schemeClr val="tx1"/>
                          </a:solidFill>
                          <a:latin typeface="Times New Roman" pitchFamily="18" charset="0"/>
                          <a:ea typeface="+mn-ea"/>
                          <a:cs typeface="Times New Roman" pitchFamily="18" charset="0"/>
                        </a:rPr>
                        <a:t>Ветерку послушное</a:t>
                      </a:r>
                    </a:p>
                    <a:p>
                      <a:endParaRPr lang="ru-RU" sz="3600" dirty="0">
                        <a:latin typeface="Times New Roman" pitchFamily="18" charset="0"/>
                        <a:cs typeface="Times New Roman" pitchFamily="18" charset="0"/>
                      </a:endParaRPr>
                    </a:p>
                  </a:txBody>
                  <a:tcPr/>
                </a:tc>
              </a:tr>
            </a:tbl>
          </a:graphicData>
        </a:graphic>
      </p:graphicFrame>
      <p:sp>
        <p:nvSpPr>
          <p:cNvPr id="8" name="Овал 7"/>
          <p:cNvSpPr/>
          <p:nvPr/>
        </p:nvSpPr>
        <p:spPr>
          <a:xfrm>
            <a:off x="3357554" y="2071678"/>
            <a:ext cx="914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1928794" y="1857364"/>
            <a:ext cx="914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блако 9"/>
          <p:cNvSpPr/>
          <p:nvPr/>
        </p:nvSpPr>
        <p:spPr>
          <a:xfrm rot="6133298">
            <a:off x="3219367" y="3251702"/>
            <a:ext cx="1008555" cy="1700218"/>
          </a:xfrm>
          <a:prstGeom prst="clou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Овал 10"/>
          <p:cNvSpPr/>
          <p:nvPr/>
        </p:nvSpPr>
        <p:spPr>
          <a:xfrm>
            <a:off x="2714612" y="857232"/>
            <a:ext cx="914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блако 11"/>
          <p:cNvSpPr/>
          <p:nvPr/>
        </p:nvSpPr>
        <p:spPr>
          <a:xfrm rot="5609000">
            <a:off x="2124434" y="4321076"/>
            <a:ext cx="1214446" cy="1700218"/>
          </a:xfrm>
          <a:prstGeom prst="cloud">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idx="1"/>
          </p:nvPr>
        </p:nvSpPr>
        <p:spPr/>
        <p:txBody>
          <a:bodyPr>
            <a:normAutofit fontScale="92500" lnSpcReduction="20000"/>
          </a:bodyPr>
          <a:lstStyle/>
          <a:p>
            <a:pPr>
              <a:buNone/>
            </a:pPr>
            <a:r>
              <a:rPr lang="ru-RU" dirty="0" smtClean="0">
                <a:latin typeface="Times New Roman" pitchFamily="18" charset="0"/>
                <a:cs typeface="Times New Roman" pitchFamily="18" charset="0"/>
              </a:rPr>
              <a:t>     На </a:t>
            </a:r>
            <a:r>
              <a:rPr lang="en-US" dirty="0" smtClean="0">
                <a:latin typeface="Times New Roman" pitchFamily="18" charset="0"/>
                <a:cs typeface="Times New Roman" pitchFamily="18" charset="0"/>
              </a:rPr>
              <a:t>III</a:t>
            </a:r>
            <a:r>
              <a:rPr lang="ru-RU" dirty="0" smtClean="0">
                <a:latin typeface="Times New Roman" pitchFamily="18" charset="0"/>
                <a:cs typeface="Times New Roman" pitchFamily="18" charset="0"/>
              </a:rPr>
              <a:t> этапе непрерывной образовательной деятельности</a:t>
            </a: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по заучиванию стихотворения дети, которые быстро заучивают стихи рассказывают их самостоятельно опираясь  на наглядный план, остальные дети рассказывают запомнившиеся строчки стихотворения по картинному плану, по цепочке. Для запоминания текста, по данным психолога, ребенку нужно повторить 8-10 раз не на одном занятии, и 2-3 раза припомнить.</a:t>
            </a:r>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Проводится деловая игра.</a:t>
            </a:r>
            <a:endParaRPr lang="ru-RU" dirty="0"/>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    Воспитатели делятся на творческие группы и подбирают планы наглядных опор для предложенных стихотворений.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35608" y="857232"/>
            <a:ext cx="7498080" cy="5391168"/>
          </a:xfrm>
        </p:spPr>
        <p:txBody>
          <a:bodyPr>
            <a:normAutofit fontScale="85000" lnSpcReduction="10000"/>
          </a:bodyPr>
          <a:lstStyle/>
          <a:p>
            <a:pPr>
              <a:buNone/>
            </a:pPr>
            <a:r>
              <a:rPr lang="ru-RU" dirty="0" smtClean="0">
                <a:latin typeface="Times New Roman" pitchFamily="18" charset="0"/>
                <a:cs typeface="Times New Roman" pitchFamily="18" charset="0"/>
              </a:rPr>
              <a:t>     Необходимо закрепление пройденного материала на других занятиях или в других видах деятельности. На интегрированных занятиях с  изобразительной деятельностью дети  передают в рисунке наиболее запомнившиеся отрывки стихотворения, из этих рисунков создаются книжки, организуются выставки детских работ в приёмной группы, где дети используют их как  опорные картинки для воспроизведения изученного стихотворения родителям. Необходимо вести учёт результатов занятия, для организации индивидуальной работы.</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Развивающая среда.</a:t>
            </a:r>
            <a:r>
              <a:rPr lang="ru-RU" dirty="0" smtClean="0"/>
              <a:t/>
            </a:r>
            <a:br>
              <a:rPr lang="ru-RU" dirty="0" smtClean="0"/>
            </a:br>
            <a:endParaRPr lang="ru-RU" dirty="0"/>
          </a:p>
        </p:txBody>
      </p:sp>
      <p:sp>
        <p:nvSpPr>
          <p:cNvPr id="3" name="Содержимое 2"/>
          <p:cNvSpPr>
            <a:spLocks noGrp="1"/>
          </p:cNvSpPr>
          <p:nvPr>
            <p:ph idx="1"/>
          </p:nvPr>
        </p:nvSpPr>
        <p:spPr>
          <a:xfrm>
            <a:off x="1500166" y="1142984"/>
            <a:ext cx="7358114" cy="5429288"/>
          </a:xfrm>
        </p:spPr>
        <p:txBody>
          <a:bodyPr>
            <a:normAutofit fontScale="70000" lnSpcReduction="20000"/>
          </a:bodyPr>
          <a:lstStyle/>
          <a:p>
            <a:r>
              <a:rPr lang="ru-RU" sz="3400" dirty="0" smtClean="0">
                <a:latin typeface="Times New Roman" pitchFamily="18" charset="0"/>
                <a:cs typeface="Times New Roman" pitchFamily="18" charset="0"/>
              </a:rPr>
              <a:t>  книжный угол.</a:t>
            </a:r>
          </a:p>
          <a:p>
            <a:r>
              <a:rPr lang="ru-RU" sz="3400" dirty="0" smtClean="0">
                <a:latin typeface="Times New Roman" pitchFamily="18" charset="0"/>
                <a:cs typeface="Times New Roman" pitchFamily="18" charset="0"/>
              </a:rPr>
              <a:t>  репродукции картин</a:t>
            </a:r>
          </a:p>
          <a:p>
            <a:r>
              <a:rPr lang="ru-RU" sz="3400" dirty="0" smtClean="0">
                <a:latin typeface="Times New Roman" pitchFamily="18" charset="0"/>
                <a:cs typeface="Times New Roman" pitchFamily="18" charset="0"/>
              </a:rPr>
              <a:t>портреты писателей</a:t>
            </a:r>
          </a:p>
          <a:p>
            <a:r>
              <a:rPr lang="ru-RU" sz="3400" dirty="0" smtClean="0">
                <a:latin typeface="Times New Roman" pitchFamily="18" charset="0"/>
                <a:cs typeface="Times New Roman" pitchFamily="18" charset="0"/>
              </a:rPr>
              <a:t> альбомы и папки для самостоятельного рассматривания.</a:t>
            </a:r>
          </a:p>
          <a:p>
            <a:r>
              <a:rPr lang="ru-RU" sz="3400" dirty="0" smtClean="0">
                <a:latin typeface="Times New Roman" pitchFamily="18" charset="0"/>
                <a:cs typeface="Times New Roman" pitchFamily="18" charset="0"/>
              </a:rPr>
              <a:t>настольно-печатные игры.</a:t>
            </a:r>
          </a:p>
          <a:p>
            <a:r>
              <a:rPr lang="ru-RU" sz="3400" dirty="0" smtClean="0">
                <a:latin typeface="Times New Roman" pitchFamily="18" charset="0"/>
                <a:cs typeface="Times New Roman" pitchFamily="18" charset="0"/>
              </a:rPr>
              <a:t>выставка книг (моя любимая книжка).</a:t>
            </a:r>
          </a:p>
          <a:p>
            <a:r>
              <a:rPr lang="ru-RU" sz="3400" dirty="0" smtClean="0">
                <a:latin typeface="Times New Roman" pitchFamily="18" charset="0"/>
                <a:cs typeface="Times New Roman" pitchFamily="18" charset="0"/>
              </a:rPr>
              <a:t> книги по тематике.</a:t>
            </a:r>
          </a:p>
          <a:p>
            <a:r>
              <a:rPr lang="ru-RU" sz="3400" dirty="0" smtClean="0">
                <a:latin typeface="Times New Roman" pitchFamily="18" charset="0"/>
                <a:cs typeface="Times New Roman" pitchFamily="18" charset="0"/>
              </a:rPr>
              <a:t> настольные театры, театр «</a:t>
            </a:r>
            <a:r>
              <a:rPr lang="ru-RU" sz="3400" dirty="0" err="1" smtClean="0">
                <a:latin typeface="Times New Roman" pitchFamily="18" charset="0"/>
                <a:cs typeface="Times New Roman" pitchFamily="18" charset="0"/>
              </a:rPr>
              <a:t>Би</a:t>
            </a:r>
            <a:r>
              <a:rPr lang="ru-RU" sz="3400" dirty="0" smtClean="0">
                <a:latin typeface="Times New Roman" pitchFamily="18" charset="0"/>
                <a:cs typeface="Times New Roman" pitchFamily="18" charset="0"/>
              </a:rPr>
              <a:t> - ба – </a:t>
            </a:r>
            <a:r>
              <a:rPr lang="ru-RU" sz="3400" dirty="0" err="1" smtClean="0">
                <a:latin typeface="Times New Roman" pitchFamily="18" charset="0"/>
                <a:cs typeface="Times New Roman" pitchFamily="18" charset="0"/>
              </a:rPr>
              <a:t>бо</a:t>
            </a:r>
            <a:r>
              <a:rPr lang="ru-RU" sz="3400" dirty="0" smtClean="0">
                <a:latin typeface="Times New Roman" pitchFamily="18" charset="0"/>
                <a:cs typeface="Times New Roman" pitchFamily="18" charset="0"/>
              </a:rPr>
              <a:t>»,элементы костюмов для организации игры – драматизации по знакомым произведениям.</a:t>
            </a:r>
          </a:p>
          <a:p>
            <a:r>
              <a:rPr lang="ru-RU" sz="3400" dirty="0" smtClean="0">
                <a:latin typeface="Times New Roman" pitchFamily="18" charset="0"/>
                <a:cs typeface="Times New Roman" pitchFamily="18" charset="0"/>
              </a:rPr>
              <a:t>книги созданные детьми ( наглядные опоры)</a:t>
            </a:r>
          </a:p>
          <a:p>
            <a:r>
              <a:rPr lang="ru-RU" sz="3400" dirty="0" err="1" smtClean="0">
                <a:latin typeface="Times New Roman" pitchFamily="18" charset="0"/>
                <a:cs typeface="Times New Roman" pitchFamily="18" charset="0"/>
              </a:rPr>
              <a:t>Мнемотаблицы</a:t>
            </a:r>
            <a:endParaRPr lang="ru-RU" sz="3400" dirty="0" smtClean="0">
              <a:latin typeface="Times New Roman" pitchFamily="18" charset="0"/>
              <a:cs typeface="Times New Roman" pitchFamily="18" charset="0"/>
            </a:endParaRPr>
          </a:p>
          <a:p>
            <a:r>
              <a:rPr lang="ru-RU" sz="3400" dirty="0" smtClean="0">
                <a:latin typeface="Times New Roman" pitchFamily="18" charset="0"/>
                <a:cs typeface="Times New Roman" pitchFamily="18" charset="0"/>
              </a:rPr>
              <a:t> Планы для пересказа или заучивания стихотворения.</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357166"/>
            <a:ext cx="7498080" cy="1797040"/>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t/>
            </a:r>
            <a:br>
              <a:rPr lang="ru-RU" b="1" dirty="0" smtClean="0"/>
            </a:br>
            <a:r>
              <a:rPr lang="ru-RU" sz="4900" b="1" i="1" dirty="0" smtClean="0"/>
              <a:t>Методы работы с детьми. </a:t>
            </a:r>
            <a:r>
              <a:rPr lang="ru-RU" b="1" dirty="0" smtClean="0"/>
              <a:t>1группа - словесные</a:t>
            </a:r>
            <a:br>
              <a:rPr lang="ru-RU" b="1" dirty="0" smtClean="0"/>
            </a:br>
            <a:r>
              <a:rPr lang="ru-RU" b="1" dirty="0" smtClean="0"/>
              <a:t/>
            </a:r>
            <a:br>
              <a:rPr lang="ru-RU" b="1" dirty="0" smtClean="0"/>
            </a:br>
            <a:r>
              <a:rPr lang="ru-RU" dirty="0" smtClean="0"/>
              <a:t/>
            </a:r>
            <a:br>
              <a:rPr lang="ru-RU" dirty="0" smtClean="0"/>
            </a:br>
            <a:endParaRPr lang="ru-RU" dirty="0"/>
          </a:p>
        </p:txBody>
      </p:sp>
      <p:sp>
        <p:nvSpPr>
          <p:cNvPr id="3" name="Содержимое 2"/>
          <p:cNvSpPr>
            <a:spLocks noGrp="1"/>
          </p:cNvSpPr>
          <p:nvPr>
            <p:ph idx="1"/>
          </p:nvPr>
        </p:nvSpPr>
        <p:spPr>
          <a:xfrm>
            <a:off x="1645920" y="2057400"/>
            <a:ext cx="6926608" cy="4443434"/>
          </a:xfrm>
        </p:spPr>
        <p:txBody>
          <a:bodyPr>
            <a:normAutofit/>
          </a:bodyPr>
          <a:lstStyle/>
          <a:p>
            <a:r>
              <a:rPr lang="ru-RU" dirty="0" smtClean="0">
                <a:latin typeface="Times New Roman" pitchFamily="18" charset="0"/>
                <a:cs typeface="Times New Roman" pitchFamily="18" charset="0"/>
              </a:rPr>
              <a:t> Беседа по прочитанному. </a:t>
            </a:r>
          </a:p>
          <a:p>
            <a:r>
              <a:rPr lang="ru-RU" dirty="0" smtClean="0">
                <a:latin typeface="Times New Roman" pitchFamily="18" charset="0"/>
                <a:cs typeface="Times New Roman" pitchFamily="18" charset="0"/>
              </a:rPr>
              <a:t> Беседа с элементами драматизации  </a:t>
            </a:r>
          </a:p>
          <a:p>
            <a:r>
              <a:rPr lang="ru-RU" dirty="0" smtClean="0">
                <a:latin typeface="Times New Roman" pitchFamily="18" charset="0"/>
                <a:cs typeface="Times New Roman" pitchFamily="18" charset="0"/>
              </a:rPr>
              <a:t>Словесные игры </a:t>
            </a:r>
          </a:p>
          <a:p>
            <a:r>
              <a:rPr lang="ru-RU" dirty="0" smtClean="0">
                <a:latin typeface="Times New Roman" pitchFamily="18" charset="0"/>
                <a:cs typeface="Times New Roman" pitchFamily="18" charset="0"/>
              </a:rPr>
              <a:t> Словесный рисунок </a:t>
            </a:r>
          </a:p>
          <a:p>
            <a:r>
              <a:rPr lang="ru-RU" dirty="0" smtClean="0">
                <a:latin typeface="Times New Roman" pitchFamily="18" charset="0"/>
                <a:cs typeface="Times New Roman" pitchFamily="18" charset="0"/>
              </a:rPr>
              <a:t>Воображаемый диалог с литературным героем </a:t>
            </a:r>
          </a:p>
          <a:p>
            <a:r>
              <a:rPr lang="ru-RU" dirty="0" smtClean="0">
                <a:latin typeface="Times New Roman" pitchFamily="18" charset="0"/>
                <a:cs typeface="Times New Roman" pitchFamily="18" charset="0"/>
              </a:rPr>
              <a:t> Написание письма литературному герою.</a:t>
            </a:r>
          </a:p>
          <a:p>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группа - наглядные</a:t>
            </a:r>
            <a:endParaRPr lang="ru-RU" dirty="0"/>
          </a:p>
        </p:txBody>
      </p:sp>
      <p:sp>
        <p:nvSpPr>
          <p:cNvPr id="3" name="Содержимое 2"/>
          <p:cNvSpPr>
            <a:spLocks noGrp="1"/>
          </p:cNvSpPr>
          <p:nvPr>
            <p:ph idx="1"/>
          </p:nvPr>
        </p:nvSpPr>
        <p:spPr/>
        <p:txBody>
          <a:bodyPr/>
          <a:lstStyle/>
          <a:p>
            <a:r>
              <a:rPr lang="ru-RU" dirty="0" smtClean="0"/>
              <a:t> </a:t>
            </a:r>
            <a:r>
              <a:rPr lang="ru-RU" dirty="0" smtClean="0">
                <a:latin typeface="Times New Roman" pitchFamily="18" charset="0"/>
                <a:cs typeface="Times New Roman" pitchFamily="18" charset="0"/>
              </a:rPr>
              <a:t>Речевая (выразительное чтение, рассказывание педагогом).</a:t>
            </a:r>
          </a:p>
          <a:p>
            <a:r>
              <a:rPr lang="ru-RU" dirty="0" smtClean="0">
                <a:latin typeface="Times New Roman" pitchFamily="18" charset="0"/>
                <a:cs typeface="Times New Roman" pitchFamily="18" charset="0"/>
              </a:rPr>
              <a:t>Предметная (макеты, муляжи, игрушки, предметы реального мира).</a:t>
            </a:r>
          </a:p>
          <a:p>
            <a:r>
              <a:rPr lang="ru-RU" dirty="0" smtClean="0">
                <a:latin typeface="Times New Roman" pitchFamily="18" charset="0"/>
                <a:cs typeface="Times New Roman" pitchFamily="18" charset="0"/>
              </a:rPr>
              <a:t> Изобразительная (картинки, наглядные опоры, наглядные опоры, </a:t>
            </a:r>
            <a:r>
              <a:rPr lang="ru-RU" dirty="0" err="1" smtClean="0">
                <a:latin typeface="Times New Roman" pitchFamily="18" charset="0"/>
                <a:cs typeface="Times New Roman" pitchFamily="18" charset="0"/>
              </a:rPr>
              <a:t>мнемотаблицы</a:t>
            </a:r>
            <a:r>
              <a:rPr lang="ru-RU" dirty="0" smtClean="0">
                <a:latin typeface="Times New Roman" pitchFamily="18" charset="0"/>
                <a:cs typeface="Times New Roman" pitchFamily="18" charset="0"/>
              </a:rPr>
              <a:t>, иллюстрации).</a:t>
            </a:r>
          </a:p>
          <a:p>
            <a:r>
              <a:rPr lang="ru-RU" dirty="0" smtClean="0">
                <a:latin typeface="Times New Roman" pitchFamily="18" charset="0"/>
                <a:cs typeface="Times New Roman" pitchFamily="18" charset="0"/>
              </a:rPr>
              <a:t>Двигательная (движение самих детей)</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1868478"/>
          </a:xfrm>
        </p:spPr>
        <p:txBody>
          <a:bodyPr>
            <a:normAutofit fontScale="90000"/>
          </a:bodyPr>
          <a:lstStyle/>
          <a:p>
            <a:r>
              <a:rPr lang="ru-RU" dirty="0"/>
              <a:t>3</a:t>
            </a:r>
            <a:r>
              <a:rPr lang="ru-RU" dirty="0" smtClean="0"/>
              <a:t> группа методов – это организация повторного переживания.</a:t>
            </a:r>
            <a:endParaRPr lang="ru-RU" dirty="0"/>
          </a:p>
        </p:txBody>
      </p:sp>
      <p:sp>
        <p:nvSpPr>
          <p:cNvPr id="3" name="Содержимое 2"/>
          <p:cNvSpPr>
            <a:spLocks noGrp="1"/>
          </p:cNvSpPr>
          <p:nvPr>
            <p:ph idx="1"/>
          </p:nvPr>
        </p:nvSpPr>
        <p:spPr>
          <a:xfrm>
            <a:off x="1435608" y="2143116"/>
            <a:ext cx="7498080" cy="4105284"/>
          </a:xfrm>
        </p:spPr>
        <p:txBody>
          <a:bodyPr/>
          <a:lstStyle/>
          <a:p>
            <a:r>
              <a:rPr lang="ru-RU" dirty="0" smtClean="0"/>
              <a:t>Комментированный рисунок</a:t>
            </a:r>
          </a:p>
          <a:p>
            <a:r>
              <a:rPr lang="ru-RU" dirty="0" smtClean="0"/>
              <a:t>Игра – драматизация</a:t>
            </a:r>
          </a:p>
          <a:p>
            <a:r>
              <a:rPr lang="ru-RU" dirty="0" smtClean="0"/>
              <a:t>Настольные игры</a:t>
            </a:r>
          </a:p>
          <a:p>
            <a:r>
              <a:rPr lang="ru-RU" dirty="0" smtClean="0"/>
              <a:t>Создание книжек ( воспроизведение художественного произведения с использованием наглядных опор)</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4414" y="285728"/>
            <a:ext cx="7498080" cy="1571636"/>
          </a:xfrm>
        </p:spPr>
        <p:txBody>
          <a:bodyPr>
            <a:normAutofit fontScale="90000"/>
          </a:bodyPr>
          <a:lstStyle/>
          <a:p>
            <a:r>
              <a:rPr lang="ru-RU" dirty="0" smtClean="0"/>
              <a:t>Интеграция образовательных областей </a:t>
            </a:r>
            <a:br>
              <a:rPr lang="ru-RU" dirty="0" smtClean="0"/>
            </a:br>
            <a:endParaRPr lang="ru-RU" dirty="0"/>
          </a:p>
        </p:txBody>
      </p:sp>
      <p:sp>
        <p:nvSpPr>
          <p:cNvPr id="3" name="Содержимое 2"/>
          <p:cNvSpPr>
            <a:spLocks noGrp="1"/>
          </p:cNvSpPr>
          <p:nvPr>
            <p:ph idx="1"/>
          </p:nvPr>
        </p:nvSpPr>
        <p:spPr>
          <a:xfrm>
            <a:off x="1435608" y="1857364"/>
            <a:ext cx="7498080" cy="4391036"/>
          </a:xfrm>
        </p:spPr>
        <p:txBody>
          <a:bodyPr>
            <a:normAutofit lnSpcReduction="10000"/>
          </a:bodyPr>
          <a:lstStyle/>
          <a:p>
            <a:pPr marL="82296" lvl="0" indent="0">
              <a:buNone/>
            </a:pPr>
            <a:r>
              <a:rPr lang="ru-RU" dirty="0" smtClean="0"/>
              <a:t> Организация работы с детьми проводится  в режимные моменты и в непрерывной образовательной деятельности детей с использованием интеграции образовательных областей </a:t>
            </a:r>
            <a:r>
              <a:rPr lang="ru-RU" dirty="0"/>
              <a:t>социально-коммуникативное развитие;</a:t>
            </a:r>
          </a:p>
          <a:p>
            <a:pPr marL="82296" lvl="0" indent="0">
              <a:buNone/>
            </a:pPr>
            <a:r>
              <a:rPr lang="ru-RU" dirty="0"/>
              <a:t>познавательное развитие; речевое </a:t>
            </a:r>
            <a:r>
              <a:rPr lang="ru-RU" dirty="0" err="1" smtClean="0"/>
              <a:t>развитие;художественно-эстетическое</a:t>
            </a:r>
            <a:r>
              <a:rPr lang="ru-RU" dirty="0" smtClean="0"/>
              <a:t> развитие. </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85728"/>
            <a:ext cx="7498080" cy="2357454"/>
          </a:xfrm>
        </p:spPr>
        <p:txBody>
          <a:bodyPr>
            <a:normAutofit fontScale="90000"/>
          </a:bodyPr>
          <a:lstStyle/>
          <a:p>
            <a:r>
              <a:rPr lang="ru-RU" b="1" dirty="0" smtClean="0"/>
              <a:t/>
            </a:r>
            <a:br>
              <a:rPr lang="ru-RU" b="1" dirty="0" smtClean="0"/>
            </a:br>
            <a:r>
              <a:rPr lang="ru-RU" b="1" dirty="0" smtClean="0"/>
              <a:t>Структура занятия по заучиванию стихотворений с использованием наглядных опор.</a:t>
            </a:r>
            <a:r>
              <a:rPr lang="ru-RU" dirty="0" smtClean="0"/>
              <a:t/>
            </a:r>
            <a:br>
              <a:rPr lang="ru-RU" dirty="0" smtClean="0"/>
            </a:br>
            <a:endParaRPr lang="ru-RU" dirty="0"/>
          </a:p>
        </p:txBody>
      </p:sp>
      <p:sp>
        <p:nvSpPr>
          <p:cNvPr id="3" name="Содержимое 2"/>
          <p:cNvSpPr>
            <a:spLocks noGrp="1"/>
          </p:cNvSpPr>
          <p:nvPr>
            <p:ph idx="1"/>
          </p:nvPr>
        </p:nvSpPr>
        <p:spPr>
          <a:xfrm>
            <a:off x="1357290" y="2643182"/>
            <a:ext cx="7498080" cy="3533780"/>
          </a:xfrm>
        </p:spPr>
        <p:txBody>
          <a:bodyPr>
            <a:normAutofit fontScale="85000" lnSpcReduction="20000"/>
          </a:bodyPr>
          <a:lstStyle/>
          <a:p>
            <a:pPr>
              <a:buNone/>
            </a:pPr>
            <a:r>
              <a:rPr lang="en-US" sz="3300" dirty="0" smtClean="0">
                <a:latin typeface="Times New Roman" pitchFamily="18" charset="0"/>
                <a:cs typeface="Times New Roman" pitchFamily="18" charset="0"/>
              </a:rPr>
              <a:t>I</a:t>
            </a:r>
            <a:r>
              <a:rPr lang="ru-RU" sz="3300" dirty="0" smtClean="0">
                <a:latin typeface="Times New Roman" pitchFamily="18" charset="0"/>
                <a:cs typeface="Times New Roman" pitchFamily="18" charset="0"/>
              </a:rPr>
              <a:t> этап. - вводная часть. Первичное восприятие и воспроизве­дение материала. Словарная   работа.</a:t>
            </a:r>
          </a:p>
          <a:p>
            <a:pPr>
              <a:buNone/>
            </a:pPr>
            <a:r>
              <a:rPr lang="en-US" sz="3300" dirty="0" smtClean="0">
                <a:latin typeface="Times New Roman" pitchFamily="18" charset="0"/>
                <a:cs typeface="Times New Roman" pitchFamily="18" charset="0"/>
              </a:rPr>
              <a:t>II</a:t>
            </a:r>
            <a:r>
              <a:rPr lang="ru-RU" sz="3300" dirty="0" smtClean="0">
                <a:latin typeface="Times New Roman" pitchFamily="18" charset="0"/>
                <a:cs typeface="Times New Roman" pitchFamily="18" charset="0"/>
              </a:rPr>
              <a:t> этап. - основная часть. Заучивание материала. Составление</a:t>
            </a:r>
            <a:r>
              <a:rPr lang="ru-RU" sz="3300" b="1" dirty="0" smtClean="0">
                <a:latin typeface="Times New Roman" pitchFamily="18" charset="0"/>
                <a:cs typeface="Times New Roman" pitchFamily="18" charset="0"/>
              </a:rPr>
              <a:t> </a:t>
            </a:r>
            <a:r>
              <a:rPr lang="ru-RU" sz="3300" dirty="0" smtClean="0">
                <a:latin typeface="Times New Roman" pitchFamily="18" charset="0"/>
                <a:cs typeface="Times New Roman" pitchFamily="18" charset="0"/>
              </a:rPr>
              <a:t>плана с использованием наглядных опор.</a:t>
            </a:r>
          </a:p>
          <a:p>
            <a:pPr>
              <a:buNone/>
            </a:pPr>
            <a:r>
              <a:rPr lang="en-US" sz="3300" dirty="0" smtClean="0">
                <a:latin typeface="Times New Roman" pitchFamily="18" charset="0"/>
                <a:cs typeface="Times New Roman" pitchFamily="18" charset="0"/>
              </a:rPr>
              <a:t>III</a:t>
            </a:r>
            <a:r>
              <a:rPr lang="ru-RU" sz="3300" dirty="0" smtClean="0">
                <a:latin typeface="Times New Roman" pitchFamily="18" charset="0"/>
                <a:cs typeface="Times New Roman" pitchFamily="18" charset="0"/>
              </a:rPr>
              <a:t> этап. - заключительная часть. Закрепление заученного материала. Рассказывание стихотворения с опорой на наглядный план.  </a:t>
            </a:r>
          </a:p>
          <a:p>
            <a:pPr>
              <a:buNone/>
            </a:pP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308</TotalTime>
  <Words>845</Words>
  <Application>Microsoft Office PowerPoint</Application>
  <PresentationFormat>Экран (4:3)</PresentationFormat>
  <Paragraphs>101</Paragraphs>
  <Slides>36</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36</vt:i4>
      </vt:variant>
    </vt:vector>
  </HeadingPairs>
  <TitlesOfParts>
    <vt:vector size="38" baseType="lpstr">
      <vt:lpstr>Солнцестояние</vt:lpstr>
      <vt:lpstr>Точечный рисунок</vt:lpstr>
      <vt:lpstr>ЛАНГЕПАССКОЕ ГОРОДСКОЕ МУНИЦИПАЛЬНОЕ АВТОНОМНОЕ ДОШКОЛЬНОЕ ОБРАЗОВАТЕЛЬНОЕ УЧРЕЖДЕНИЕ «ДЕТСКИЙ САД КОМБИНИРОВАННОГО ВИДА № 7 «ФИЛИППОК» </vt:lpstr>
      <vt:lpstr>Цель:</vt:lpstr>
      <vt:lpstr>Задачи:</vt:lpstr>
      <vt:lpstr> Развивающая среда. </vt:lpstr>
      <vt:lpstr>   Методы работы с детьми. 1группа - словесные   </vt:lpstr>
      <vt:lpstr>2 группа - наглядные</vt:lpstr>
      <vt:lpstr>3 группа методов – это организация повторного переживания.</vt:lpstr>
      <vt:lpstr>Интеграция образовательных областей  </vt:lpstr>
      <vt:lpstr> Структура занятия по заучиванию стихотворений с использованием наглядных опор. </vt:lpstr>
      <vt:lpstr>Предварительная работа</vt:lpstr>
      <vt:lpstr>Презентация PowerPoint</vt:lpstr>
      <vt:lpstr>Виды планов с использованием наглядных опор.</vt:lpstr>
      <vt:lpstr>Действенный план.</vt:lpstr>
      <vt:lpstr>Презентация PowerPoint</vt:lpstr>
      <vt:lpstr>Картинно-предметный план.</vt:lpstr>
      <vt:lpstr>Зайку бросила хозяйка -</vt:lpstr>
      <vt:lpstr>Под дождём остался зайка.</vt:lpstr>
      <vt:lpstr>Со скамейке слезть не мог,</vt:lpstr>
      <vt:lpstr>Весь до ниточки промок</vt:lpstr>
      <vt:lpstr> План составленный из ситуационных картинок</vt:lpstr>
      <vt:lpstr>Мы делили апельсин, Много нас, а он один</vt:lpstr>
      <vt:lpstr>Эта долька -  для ежа!</vt:lpstr>
      <vt:lpstr>Эта долька -  для чижа!</vt:lpstr>
      <vt:lpstr>Эта долька -  для утят!</vt:lpstr>
      <vt:lpstr>Эта долька -  для котят!</vt:lpstr>
      <vt:lpstr>Эта долька -  для бобра!</vt:lpstr>
      <vt:lpstr>А для волка – кожура! Л.Зубкова</vt:lpstr>
      <vt:lpstr>Символический план</vt:lpstr>
      <vt:lpstr>Презентация PowerPoint</vt:lpstr>
      <vt:lpstr> Комбинированный план</vt:lpstr>
      <vt:lpstr>Носит одуванчик Жёлтый сарафанчик</vt:lpstr>
      <vt:lpstr>Подрастёт – нарядиться В беленькое платьице:</vt:lpstr>
      <vt:lpstr>Презентация PowerPoint</vt:lpstr>
      <vt:lpstr>Презентация PowerPoint</vt:lpstr>
      <vt:lpstr>Проводится деловая игра.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Мастер - класс</dc:title>
  <dc:creator>норд</dc:creator>
  <cp:lastModifiedBy>мама</cp:lastModifiedBy>
  <cp:revision>41</cp:revision>
  <dcterms:created xsi:type="dcterms:W3CDTF">2012-01-11T01:19:37Z</dcterms:created>
  <dcterms:modified xsi:type="dcterms:W3CDTF">2016-12-14T20:49:32Z</dcterms:modified>
</cp:coreProperties>
</file>