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21222-4D45-48FA-A0A6-5481E8807F8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A274DA6D-6B26-4C6E-8159-B3CE00D9C5E7}">
      <dgm:prSet phldrT="[Текст]" phldr="1"/>
      <dgm:spPr/>
      <dgm:t>
        <a:bodyPr/>
        <a:lstStyle/>
        <a:p>
          <a:endParaRPr lang="ru-RU" dirty="0"/>
        </a:p>
      </dgm:t>
    </dgm:pt>
    <dgm:pt modelId="{66AFA5FD-E6C1-4E9F-9F23-505AF99A95CA}" type="sibTrans" cxnId="{06A969A5-4027-40E5-942B-835890A30E6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DA8900BF-76A9-4E7A-A547-32E16B523019}" type="parTrans" cxnId="{06A969A5-4027-40E5-942B-835890A30E6F}">
      <dgm:prSet/>
      <dgm:spPr/>
      <dgm:t>
        <a:bodyPr/>
        <a:lstStyle/>
        <a:p>
          <a:endParaRPr lang="ru-RU"/>
        </a:p>
      </dgm:t>
    </dgm:pt>
    <dgm:pt modelId="{F5FE61C8-2FC8-4813-A7BC-8B34F2D18AD8}" type="pres">
      <dgm:prSet presAssocID="{7AF21222-4D45-48FA-A0A6-5481E8807F88}" presName="Name0" presStyleCnt="0">
        <dgm:presLayoutVars>
          <dgm:chMax val="7"/>
          <dgm:chPref val="7"/>
          <dgm:dir/>
        </dgm:presLayoutVars>
      </dgm:prSet>
      <dgm:spPr/>
    </dgm:pt>
    <dgm:pt modelId="{DEEEF8C6-6CF4-4139-98F7-4B25444FF95C}" type="pres">
      <dgm:prSet presAssocID="{7AF21222-4D45-48FA-A0A6-5481E8807F88}" presName="Name1" presStyleCnt="0"/>
      <dgm:spPr/>
    </dgm:pt>
    <dgm:pt modelId="{FCBD4663-E7AE-463A-B843-F9CF337B49FF}" type="pres">
      <dgm:prSet presAssocID="{66AFA5FD-E6C1-4E9F-9F23-505AF99A95CA}" presName="picture_1" presStyleCnt="0"/>
      <dgm:spPr/>
    </dgm:pt>
    <dgm:pt modelId="{E2DB72F1-4352-4F12-A0FB-316E01D054DC}" type="pres">
      <dgm:prSet presAssocID="{66AFA5FD-E6C1-4E9F-9F23-505AF99A95CA}" presName="pictureRepeatNode" presStyleLbl="alignImgPlace1" presStyleIdx="0" presStyleCnt="1"/>
      <dgm:spPr/>
      <dgm:t>
        <a:bodyPr/>
        <a:lstStyle/>
        <a:p>
          <a:endParaRPr lang="ru-RU"/>
        </a:p>
      </dgm:t>
    </dgm:pt>
    <dgm:pt modelId="{532DE985-D153-4D16-9622-D4072F7E7EA9}" type="pres">
      <dgm:prSet presAssocID="{A274DA6D-6B26-4C6E-8159-B3CE00D9C5E7}" presName="text_1" presStyleLbl="node1" presStyleIdx="0" presStyleCnt="0" custAng="16200000" custFlipVert="0" custFlipHor="1" custScaleX="39509" custScaleY="83983" custLinFactX="89764" custLinFactY="-100000" custLinFactNeighborX="100000" custLinFactNeighborY="-144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995A71-2D23-47E7-8B71-08086F55718B}" type="presOf" srcId="{7AF21222-4D45-48FA-A0A6-5481E8807F88}" destId="{F5FE61C8-2FC8-4813-A7BC-8B34F2D18AD8}" srcOrd="0" destOrd="0" presId="urn:microsoft.com/office/officeart/2008/layout/CircularPictureCallout"/>
    <dgm:cxn modelId="{7F78200B-AE80-485C-B39C-DDA5AE16C52C}" type="presOf" srcId="{A274DA6D-6B26-4C6E-8159-B3CE00D9C5E7}" destId="{532DE985-D153-4D16-9622-D4072F7E7EA9}" srcOrd="0" destOrd="0" presId="urn:microsoft.com/office/officeart/2008/layout/CircularPictureCallout"/>
    <dgm:cxn modelId="{9AAE3CD6-8D77-4BE6-93B8-F2B666264C8D}" type="presOf" srcId="{66AFA5FD-E6C1-4E9F-9F23-505AF99A95CA}" destId="{E2DB72F1-4352-4F12-A0FB-316E01D054DC}" srcOrd="0" destOrd="0" presId="urn:microsoft.com/office/officeart/2008/layout/CircularPictureCallout"/>
    <dgm:cxn modelId="{06A969A5-4027-40E5-942B-835890A30E6F}" srcId="{7AF21222-4D45-48FA-A0A6-5481E8807F88}" destId="{A274DA6D-6B26-4C6E-8159-B3CE00D9C5E7}" srcOrd="0" destOrd="0" parTransId="{DA8900BF-76A9-4E7A-A547-32E16B523019}" sibTransId="{66AFA5FD-E6C1-4E9F-9F23-505AF99A95CA}"/>
    <dgm:cxn modelId="{4C6E08C6-E73B-4DAF-8007-A94BEC76A802}" type="presParOf" srcId="{F5FE61C8-2FC8-4813-A7BC-8B34F2D18AD8}" destId="{DEEEF8C6-6CF4-4139-98F7-4B25444FF95C}" srcOrd="0" destOrd="0" presId="urn:microsoft.com/office/officeart/2008/layout/CircularPictureCallout"/>
    <dgm:cxn modelId="{7413F396-8129-410E-8677-048CE85FB6F9}" type="presParOf" srcId="{DEEEF8C6-6CF4-4139-98F7-4B25444FF95C}" destId="{FCBD4663-E7AE-463A-B843-F9CF337B49FF}" srcOrd="0" destOrd="0" presId="urn:microsoft.com/office/officeart/2008/layout/CircularPictureCallout"/>
    <dgm:cxn modelId="{0B832963-EA7C-4891-A7C4-BA171972764D}" type="presParOf" srcId="{FCBD4663-E7AE-463A-B843-F9CF337B49FF}" destId="{E2DB72F1-4352-4F12-A0FB-316E01D054DC}" srcOrd="0" destOrd="0" presId="urn:microsoft.com/office/officeart/2008/layout/CircularPictureCallout"/>
    <dgm:cxn modelId="{C42AD3C8-CFB8-4C42-9CD4-6EABBC565035}" type="presParOf" srcId="{DEEEF8C6-6CF4-4139-98F7-4B25444FF95C}" destId="{532DE985-D153-4D16-9622-D4072F7E7EA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B72F1-4352-4F12-A0FB-316E01D054DC}">
      <dsp:nvSpPr>
        <dsp:cNvPr id="0" name=""/>
        <dsp:cNvSpPr/>
      </dsp:nvSpPr>
      <dsp:spPr>
        <a:xfrm>
          <a:off x="1800200" y="1430941"/>
          <a:ext cx="3600400" cy="36004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DE985-D153-4D16-9622-D4072F7E7EA9}">
      <dsp:nvSpPr>
        <dsp:cNvPr id="0" name=""/>
        <dsp:cNvSpPr/>
      </dsp:nvSpPr>
      <dsp:spPr>
        <a:xfrm rot="5400000" flipH="1">
          <a:off x="6246691" y="533837"/>
          <a:ext cx="910388" cy="9978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6246691" y="533837"/>
        <a:ext cx="910388" cy="997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24528" y="1916832"/>
            <a:ext cx="719088" cy="11345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8062912" cy="61926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«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Декоративный натюрморт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»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Автор: Николаева Наталья Григорьевна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Место выполнения работы: МБУ ДО «ДШИ им. М.И. Глинки»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г.Гуково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  <a:p>
            <a:pPr algn="l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189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1129">
        <p14:glitter pattern="hexagon"/>
      </p:transition>
    </mc:Choice>
    <mc:Fallback>
      <p:transition spd="slow" advTm="111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440" y="332656"/>
            <a:ext cx="8229600" cy="139903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Проявим немного фантазии...</a:t>
            </a:r>
            <a:endParaRPr lang="ru-RU" sz="40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412777"/>
            <a:ext cx="8507288" cy="23042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4008" indent="0" algn="ctr">
              <a:buNone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Посмотрим на получившийся натюрморт. Оставим предметам их форму, а с помощью полюбившейся цветовой гаммы создадим интересный образ. Например, если гамма желто-красная – то это осенний мотив, если много синих, фиолетовых оттенков – космос…Чем больше фантазии, тем лучше!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9592" y="2845637"/>
            <a:ext cx="7920880" cy="42324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64008" indent="0">
              <a:buNone/>
            </a:pPr>
            <a:r>
              <a:rPr lang="ru-RU" sz="18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     Посмотрите, какие замечательные образы получились!</a:t>
            </a:r>
            <a:endParaRPr lang="ru-RU" sz="18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7250791" y="3492999"/>
            <a:ext cx="868552" cy="465495"/>
          </a:xfrm>
          <a:prstGeom prst="rightArrow">
            <a:avLst>
              <a:gd name="adj1" fmla="val 43488"/>
              <a:gd name="adj2" fmla="val 5457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97152"/>
            <a:ext cx="1380046" cy="1880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4824645"/>
            <a:ext cx="2227135" cy="1879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89" y="4792924"/>
            <a:ext cx="2304256" cy="1879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810545"/>
            <a:ext cx="2562628" cy="1879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9179" y="4146593"/>
            <a:ext cx="1610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«Солнечный день»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5273" y="4172325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«Золотая осень»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0292" y="415082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«Деревенский натюрморт»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4251" y="4172326"/>
            <a:ext cx="201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«Космос»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6" y="3263086"/>
            <a:ext cx="534188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6" y="3307350"/>
            <a:ext cx="483839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73197"/>
            <a:ext cx="50405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97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8370">
        <p14:glitter pattern="hexagon"/>
      </p:transition>
    </mc:Choice>
    <mc:Fallback>
      <p:transition spd="slow" advTm="183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7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2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75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75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25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75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25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75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25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animBg="1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Сложное задание! Конструктивный натюрморт</a:t>
            </a:r>
            <a:endParaRPr lang="ru-RU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423" y="1700808"/>
            <a:ext cx="3970784" cy="4525963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4008" indent="0" algn="ctr">
              <a:buNone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Ребята, вы уже умеете составлять натюрморты, правда? Поищите предметы сложной и интересной формы для постановки. Важно, чтобы все предметы были объединены одной темой.  Вспомните, как мы выполняли более простой натюрморт. Вглядитесь в новую постановку и поищите ритмы форм, ритмы цвета, силуэты предметов, игру плоскостей. </a:t>
            </a:r>
            <a:r>
              <a:rPr lang="ru-RU" sz="1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mic Sans MS" pitchFamily="66" charset="0"/>
              </a:rPr>
              <a:t>Выполните натюрморт  с натуры декоративными приемами, которые мы изучали раньше.</a:t>
            </a:r>
            <a:endParaRPr lang="ru-RU" sz="18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0808"/>
            <a:ext cx="1860485" cy="26651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72816"/>
            <a:ext cx="1944216" cy="26316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61048"/>
            <a:ext cx="1963639" cy="28106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136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9008">
        <p14:glitter pattern="hexagon"/>
      </p:transition>
    </mc:Choice>
    <mc:Fallback>
      <p:transition spd="slow" advTm="190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Вся сила воображения! Орнаментальный натюрморт</a:t>
            </a:r>
            <a:endParaRPr lang="ru-RU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4008" indent="0" algn="ctr">
              <a:buNone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Дорогие друзья! Вот мы и подошли к завершающему заданию нашего курса. Задумайте тему и представьте себе натюрморт с интересными орнаментами: кружевами, росписью… Найдите орнаментальные ритмы в каждом предмете. </a:t>
            </a:r>
            <a:r>
              <a:rPr lang="ru-RU" sz="1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mic Sans MS" pitchFamily="66" charset="0"/>
              </a:rPr>
              <a:t>Выполните натюрморт по воображению и представлению, используя все полученные знания.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Сотрите границы фантазии и покажите, на что способно ваше воображение!</a:t>
            </a:r>
            <a:endParaRPr lang="ru-RU" sz="1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117607" cy="45259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100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8752">
        <p14:glitter pattern="hexagon"/>
      </p:transition>
    </mc:Choice>
    <mc:Fallback>
      <p:transition spd="slow" advTm="187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67744" y="1772816"/>
            <a:ext cx="4038600" cy="46085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4008" indent="0" algn="ctr">
              <a:buNone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Ребята, вот вы и освоили основы декоративного натюрморта! Надеюсь, что для вас это стало интересным и увлекательным занятием! Не останавливайтесь на достигнутом, дерзайте, творите и у вас все получится! Желаю творческих успехов!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1" y="112549"/>
            <a:ext cx="1815764" cy="2606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2549"/>
            <a:ext cx="1802908" cy="2308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1" y="4941168"/>
            <a:ext cx="2551850" cy="181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509120"/>
            <a:ext cx="1860974" cy="225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51921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1" y="2997769"/>
            <a:ext cx="2320107" cy="174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61" y="2570120"/>
            <a:ext cx="2365693" cy="177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549"/>
            <a:ext cx="2365437" cy="166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548"/>
            <a:ext cx="2213689" cy="166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755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8279">
        <p14:glitter pattern="hexagon"/>
      </p:transition>
    </mc:Choice>
    <mc:Fallback>
      <p:transition spd="slow" advTm="182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Д</a:t>
            </a:r>
            <a:r>
              <a:rPr lang="ru-RU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екоративный натюрморт</a:t>
            </a:r>
            <a:endParaRPr lang="ru-RU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4186808" cy="4572000"/>
          </a:xfrm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4008" indent="0"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Дорогие друзья! Этот курс создан специально для вас! Вы познакомитесь с фантастическим миром  декоративной живописи. Для вас откроются тайны цвета, магия красок. Вы научитесь создавать  выразительные образы, разовьете художественный вкус, чувство ритма и гармонии, сможете создавать настоящие шедевры!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30" y="3873843"/>
            <a:ext cx="3442059" cy="2581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31" y="1180113"/>
            <a:ext cx="3442058" cy="2581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645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7649">
        <p14:glitter pattern="hexagon"/>
      </p:transition>
    </mc:Choice>
    <mc:Fallback>
      <p:transition spd="slow" advTm="176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Эта удивительная декоративная живопись…</a:t>
            </a:r>
            <a:endParaRPr lang="ru-RU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4690864" cy="4572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4008" indent="0" algn="ctr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Давайте разберемся, что же такое декоративная живопись? Это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творчество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всеми чувствами. Живопись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 не по канонам. 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Живопись настроения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 состояния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Это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повышенная   цветовая яркость, и  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цветовая гармония,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плоскостность   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изображения,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орнаментальность.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39"/>
            <a:ext cx="3208732" cy="4296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568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8224">
        <p14:glitter pattern="hexagon"/>
      </p:transition>
    </mc:Choice>
    <mc:Fallback>
      <p:transition spd="slow" advTm="182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Итак, первый шаг - цветовой круг</a:t>
            </a:r>
            <a:endParaRPr lang="ru-RU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4008" indent="0" algn="ctr">
              <a:buNone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Цветовой круг - это</a:t>
            </a:r>
          </a:p>
          <a:p>
            <a:pPr marL="64008" indent="0" algn="ctr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простое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приспособление, которое поможет выбрать приятные сочетания цветов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для создания настроения картины.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251520" y="5157192"/>
            <a:ext cx="8568952" cy="4525963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64008" indent="0">
              <a:buNone/>
            </a:pPr>
            <a:r>
              <a:rPr lang="ru-RU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Выполните цветовой круг гуашью или темперой. Он станет вашим компасом на пути познания цветовых сочетаний!</a:t>
            </a:r>
            <a:endParaRPr lang="ru-RU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23261810"/>
              </p:ext>
            </p:extLst>
          </p:nvPr>
        </p:nvGraphicFramePr>
        <p:xfrm>
          <a:off x="3059832" y="188640"/>
          <a:ext cx="7200800" cy="646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697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7745">
        <p14:glitter pattern="hexagon"/>
      </p:transition>
    </mc:Choice>
    <mc:Fallback>
      <p:transition spd="slow" advTm="177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Продолжаем  учиться! Таблица смешивания цветов</a:t>
            </a:r>
            <a:endParaRPr lang="ru-RU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722437"/>
            <a:ext cx="8496944" cy="5135563"/>
          </a:xfrm>
        </p:spPr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4008" indent="0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Таблица смешивания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цветов </a:t>
            </a:r>
          </a:p>
          <a:p>
            <a:pPr marL="64008" indent="0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позволяет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узнать, как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из </a:t>
            </a:r>
          </a:p>
          <a:p>
            <a:pPr marL="64008" indent="0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двух исходных цветов </a:t>
            </a:r>
          </a:p>
          <a:p>
            <a:pPr marL="64008" indent="0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получить новый. В моменты</a:t>
            </a:r>
          </a:p>
          <a:p>
            <a:pPr marL="64008" indent="0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неуверенности</a:t>
            </a:r>
          </a:p>
          <a:p>
            <a:pPr marL="64008" indent="0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вспомните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эту таблицу и </a:t>
            </a:r>
          </a:p>
          <a:p>
            <a:pPr marL="64008" indent="0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  доверьтесь</a:t>
            </a:r>
          </a:p>
          <a:p>
            <a:pPr marL="64008" indent="0">
              <a:buNone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своему вдохновению!</a:t>
            </a:r>
          </a:p>
          <a:p>
            <a:pPr marL="64008" indent="0">
              <a:buNone/>
            </a:pPr>
            <a:endParaRPr lang="ru-RU" sz="2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marL="64008" indent="0">
              <a:buNone/>
            </a:pPr>
            <a:endParaRPr lang="ru-RU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marL="64008" indent="0">
              <a:buNone/>
            </a:pPr>
            <a:endParaRPr lang="ru-RU" sz="2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marL="64008" indent="0">
              <a:buNone/>
            </a:pPr>
            <a:endParaRPr lang="ru-RU" sz="2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marL="64008" indent="0">
              <a:buNone/>
            </a:pPr>
            <a:endParaRPr lang="ru-RU" sz="29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marL="64008" indent="0">
              <a:buNone/>
            </a:pPr>
            <a:endParaRPr lang="ru-RU" sz="29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marL="64008" indent="0">
              <a:buNone/>
            </a:pPr>
            <a:r>
              <a:rPr lang="ru-RU" sz="29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Выполните таблицу смешивания  по образцу гуашевыми или темперными красками. Это ваша палочка-выручалочка в мире декоративной живописи!</a:t>
            </a:r>
            <a:r>
              <a: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9600"/>
            <a:ext cx="3650430" cy="374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71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21571">
        <p14:glitter pattern="hexagon"/>
      </p:transition>
    </mc:Choice>
    <mc:Fallback>
      <p:transition spd="slow" advTm="215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9903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Усложняем задачу! Родственные и контрастно-дополнительные цвета</a:t>
            </a:r>
            <a:endParaRPr lang="ru-RU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8075240" cy="45259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4008" indent="0" algn="ctr">
              <a:buNone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Так что же это такое?  Давайте вспомним наш цветовой круг и мысленно разделим его, как торт, на четыре равных сектора.  Это и будут группы родственных цветов: красно-синие, сине-зеленые, зелено-желтые, желто-красные.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1560" y="5373216"/>
            <a:ext cx="8424936" cy="273630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64008" indent="0">
              <a:buNone/>
            </a:pPr>
            <a:r>
              <a:rPr lang="ru-RU" sz="1600" b="1" dirty="0">
                <a:ln/>
                <a:solidFill>
                  <a:schemeClr val="accent3"/>
                </a:solidFill>
                <a:latin typeface="Comic Sans MS" pitchFamily="66" charset="0"/>
              </a:rPr>
              <a:t>Если вы хотите, чтобы ваша работа вызвала у </a:t>
            </a:r>
            <a:r>
              <a:rPr lang="ru-RU" sz="1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зрителя </a:t>
            </a:r>
            <a:r>
              <a:rPr lang="ru-RU" sz="1600" b="1" dirty="0">
                <a:ln/>
                <a:solidFill>
                  <a:schemeClr val="accent3"/>
                </a:solidFill>
                <a:latin typeface="Comic Sans MS" pitchFamily="66" charset="0"/>
              </a:rPr>
              <a:t>ощущение комфорта и умиротворения, используйте цвета, которые находятся по соседству друг с другом. Никогда вы не ошибетесь, если выберете родственные цвета. </a:t>
            </a:r>
            <a:r>
              <a:rPr lang="ru-RU" sz="1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Они дают </a:t>
            </a:r>
            <a:r>
              <a:rPr lang="ru-RU" sz="1600" b="1" dirty="0">
                <a:ln/>
                <a:solidFill>
                  <a:schemeClr val="accent3"/>
                </a:solidFill>
                <a:latin typeface="Comic Sans MS" pitchFamily="66" charset="0"/>
              </a:rPr>
              <a:t>более изысканные </a:t>
            </a:r>
            <a:r>
              <a:rPr lang="ru-RU" sz="1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сочетания, </a:t>
            </a:r>
            <a:r>
              <a:rPr lang="ru-RU" sz="1600" b="1" dirty="0">
                <a:ln/>
                <a:solidFill>
                  <a:schemeClr val="accent3"/>
                </a:solidFill>
                <a:latin typeface="Comic Sans MS" pitchFamily="66" charset="0"/>
              </a:rPr>
              <a:t>чем оттенки одного цвета.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96952"/>
            <a:ext cx="2391668" cy="2391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650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9170">
        <p14:glitter pattern="hexagon"/>
      </p:transition>
    </mc:Choice>
    <mc:Fallback>
      <p:transition spd="slow" advTm="191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399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88640"/>
            <a:ext cx="8579296" cy="2354635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4008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 снова обратимся к цветовому кругу.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апротив каждого цвета лежит ему контрастно-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дополнтельный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 Они не похожи ни по цвету, ни по тону и усиливают цветовые качества друг друга.  Посмотрите, как гармонично сочетаются контрастно-дополнительные цвета в природе!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0" y="3945447"/>
            <a:ext cx="3124025" cy="227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право 4"/>
          <p:cNvSpPr/>
          <p:nvPr/>
        </p:nvSpPr>
        <p:spPr>
          <a:xfrm rot="5400000">
            <a:off x="3870886" y="3015918"/>
            <a:ext cx="1330219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8032506">
            <a:off x="1467812" y="2710849"/>
            <a:ext cx="1235008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668043">
            <a:off x="6421611" y="2667116"/>
            <a:ext cx="118061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4310" y="348414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Оранжевый</a:t>
            </a:r>
            <a:r>
              <a:rPr lang="ru-RU" dirty="0" smtClean="0">
                <a:latin typeface="Comic Sans MS" pitchFamily="66" charset="0"/>
              </a:rPr>
              <a:t> закат на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синем</a:t>
            </a:r>
            <a:r>
              <a:rPr lang="ru-RU" dirty="0" smtClean="0">
                <a:latin typeface="Comic Sans MS" pitchFamily="66" charset="0"/>
              </a:rPr>
              <a:t> море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1391" y="329911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Фиолетовый</a:t>
            </a:r>
            <a:r>
              <a:rPr lang="ru-RU" dirty="0" smtClean="0">
                <a:latin typeface="Comic Sans MS" pitchFamily="66" charset="0"/>
              </a:rPr>
              <a:t> виноград на фоне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желтых</a:t>
            </a:r>
            <a:r>
              <a:rPr lang="ru-RU" dirty="0" smtClean="0">
                <a:latin typeface="Comic Sans MS" pitchFamily="66" charset="0"/>
              </a:rPr>
              <a:t> листьев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54" y="3933056"/>
            <a:ext cx="3170316" cy="236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875166" y="3965476"/>
            <a:ext cx="382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Красная</a:t>
            </a:r>
            <a:r>
              <a:rPr lang="ru-RU" dirty="0" smtClean="0">
                <a:latin typeface="Comic Sans MS" pitchFamily="66" charset="0"/>
              </a:rPr>
              <a:t> клубника в </a:t>
            </a:r>
            <a:r>
              <a:rPr lang="ru-RU" dirty="0" smtClean="0">
                <a:solidFill>
                  <a:srgbClr val="92D050"/>
                </a:solidFill>
                <a:latin typeface="Comic Sans MS" pitchFamily="66" charset="0"/>
              </a:rPr>
              <a:t>зеленых</a:t>
            </a:r>
            <a:r>
              <a:rPr lang="ru-RU" dirty="0" smtClean="0">
                <a:latin typeface="Comic Sans MS" pitchFamily="66" charset="0"/>
              </a:rPr>
              <a:t>   листьях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35" y="4594077"/>
            <a:ext cx="2615319" cy="2145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092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8618">
        <p14:glitter pattern="hexagon"/>
      </p:transition>
    </mc:Choice>
    <mc:Fallback>
      <p:transition spd="slow" advTm="186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404664"/>
            <a:ext cx="8064896" cy="45259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4008" indent="0" algn="ctr">
              <a:buNone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Давайте и мы, как природа,  научимся сочетать родственные и контрастно- дополнительные цвета. Вспомните, какие предметы имеют форму шара. Это может быть яблоко, апельсин, грейпфрут, елочная игрушка, планета… Выберите понравившуюся вам группу родственных цветов и подумайте, образ какого предмета они могут передать. Например: желто-красная – апельсин, зелено-желтая – яблоко… Затем используя плоскости разных оттенков вашей родственной гаммы изобразите образ предмета на фоне контрастно-дополнительной гаммы.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794">
            <a:off x="243119" y="3330013"/>
            <a:ext cx="2840462" cy="2130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22404"/>
            <a:ext cx="313184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138">
            <a:off x="6169714" y="3206178"/>
            <a:ext cx="2843808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691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8296">
        <p14:glitter pattern="hexagon"/>
      </p:transition>
    </mc:Choice>
    <mc:Fallback>
      <p:transition spd="slow" advTm="182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Работаем с натуры!  Упрощаем-</a:t>
            </a:r>
            <a:r>
              <a:rPr lang="ru-RU" b="1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уплощаем</a:t>
            </a:r>
            <a:r>
              <a:rPr lang="ru-RU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ru-RU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8363272" cy="45259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4008" indent="0" algn="ctr">
              <a:buNone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Поищите у себя дома предметы, простые по форме и окрашенные одним цветом. Например: синяя ваза, желтая чашка… Составьте из них простой натюрморт. Приглядитесь: для света на предмете нужны одни сочетания красок, для тени – другие. Отбросьте все полутона и рефлексы и изобразите плоскостями свет и тень каждого предмета. Вот, что у вас должно получиться: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22358"/>
            <a:ext cx="1780669" cy="2830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645024"/>
            <a:ext cx="2279118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5024"/>
            <a:ext cx="4032248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26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8611">
        <p14:glitter pattern="hexagon"/>
      </p:transition>
    </mc:Choice>
    <mc:Fallback>
      <p:transition spd="slow" advTm="186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316</TotalTime>
  <Words>741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Презентация PowerPoint</vt:lpstr>
      <vt:lpstr>Декоративный натюрморт</vt:lpstr>
      <vt:lpstr>    Эта удивительная декоративная живопись…</vt:lpstr>
      <vt:lpstr>Итак, первый шаг - цветовой круг</vt:lpstr>
      <vt:lpstr>    Продолжаем  учиться! Таблица смешивания цветов</vt:lpstr>
      <vt:lpstr>Усложняем задачу! Родственные и контрастно-дополнительные цвета</vt:lpstr>
      <vt:lpstr>Презентация PowerPoint</vt:lpstr>
      <vt:lpstr>Презентация PowerPoint</vt:lpstr>
      <vt:lpstr>Работаем с натуры!  Упрощаем-уплощаем…</vt:lpstr>
      <vt:lpstr>Проявим немного фантазии...</vt:lpstr>
      <vt:lpstr>Сложное задание! Конструктивный натюрморт</vt:lpstr>
      <vt:lpstr>Вся сила воображения! Орнаментальный натюрморт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33</cp:revision>
  <dcterms:created xsi:type="dcterms:W3CDTF">2015-11-06T15:56:39Z</dcterms:created>
  <dcterms:modified xsi:type="dcterms:W3CDTF">2016-10-16T17:13:24Z</dcterms:modified>
</cp:coreProperties>
</file>