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66" r:id="rId4"/>
    <p:sldId id="274" r:id="rId5"/>
    <p:sldId id="272" r:id="rId6"/>
    <p:sldId id="273" r:id="rId7"/>
    <p:sldId id="264" r:id="rId8"/>
    <p:sldId id="265" r:id="rId9"/>
    <p:sldId id="275" r:id="rId10"/>
    <p:sldId id="268" r:id="rId11"/>
    <p:sldId id="259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34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 </a:t>
            </a:r>
            <a:endParaRPr lang="ru-RU" dirty="0"/>
          </a:p>
        </c:rich>
      </c:tx>
      <c:layout>
        <c:manualLayout>
          <c:xMode val="edge"/>
          <c:yMode val="edge"/>
          <c:x val="0.33471866797900385"/>
          <c:y val="0.14375000000000004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7083333333333379E-2"/>
          <c:y val="0.14489074803149637"/>
          <c:w val="0.62275524934383331"/>
          <c:h val="0.820734251968504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 энергии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4"/>
                <c:pt idx="0">
                  <c:v>Отопление</c:v>
                </c:pt>
                <c:pt idx="1">
                  <c:v>Тепловые процессы</c:v>
                </c:pt>
                <c:pt idx="2">
                  <c:v>Бытовая техника</c:v>
                </c:pt>
                <c:pt idx="3">
                  <c:v>Освещение , телевидение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0.79</c:v>
                </c:pt>
                <c:pt idx="1">
                  <c:v>0.15000000000000019</c:v>
                </c:pt>
                <c:pt idx="2">
                  <c:v>0.05</c:v>
                </c:pt>
                <c:pt idx="3">
                  <c:v>1.0000000000000005E-2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9678F-32F2-4051-ABE5-3ECC8D1BA7E1}" type="datetimeFigureOut">
              <a:rPr lang="ru-RU" smtClean="0"/>
              <a:pPr/>
              <a:t>13.12.2016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4B26DE-9474-421B-8231-315E04A22D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474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B26DE-9474-421B-8231-315E04A22DC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B26DE-9474-421B-8231-315E04A22DCC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7AC4A-1A7E-40E3-9C98-35B652A16802}" type="datetimeFigureOut">
              <a:rPr lang="ru-RU" smtClean="0"/>
              <a:pPr/>
              <a:t>13.12.2016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9692-DA76-4A28-9969-E7BBC7B50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7AC4A-1A7E-40E3-9C98-35B652A16802}" type="datetimeFigureOut">
              <a:rPr lang="ru-RU" smtClean="0"/>
              <a:pPr/>
              <a:t>13.12.2016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9692-DA76-4A28-9969-E7BBC7B50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7AC4A-1A7E-40E3-9C98-35B652A16802}" type="datetimeFigureOut">
              <a:rPr lang="ru-RU" smtClean="0"/>
              <a:pPr/>
              <a:t>13.12.2016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9692-DA76-4A28-9969-E7BBC7B50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7AC4A-1A7E-40E3-9C98-35B652A16802}" type="datetimeFigureOut">
              <a:rPr lang="ru-RU" smtClean="0"/>
              <a:pPr/>
              <a:t>13.12.2016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9692-DA76-4A28-9969-E7BBC7B50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7AC4A-1A7E-40E3-9C98-35B652A16802}" type="datetimeFigureOut">
              <a:rPr lang="ru-RU" smtClean="0"/>
              <a:pPr/>
              <a:t>13.12.2016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9692-DA76-4A28-9969-E7BBC7B50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7AC4A-1A7E-40E3-9C98-35B652A16802}" type="datetimeFigureOut">
              <a:rPr lang="ru-RU" smtClean="0"/>
              <a:pPr/>
              <a:t>13.12.2016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9692-DA76-4A28-9969-E7BBC7B50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7AC4A-1A7E-40E3-9C98-35B652A16802}" type="datetimeFigureOut">
              <a:rPr lang="ru-RU" smtClean="0"/>
              <a:pPr/>
              <a:t>13.12.2016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9692-DA76-4A28-9969-E7BBC7B50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7AC4A-1A7E-40E3-9C98-35B652A16802}" type="datetimeFigureOut">
              <a:rPr lang="ru-RU" smtClean="0"/>
              <a:pPr/>
              <a:t>13.12.2016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9692-DA76-4A28-9969-E7BBC7B50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7AC4A-1A7E-40E3-9C98-35B652A16802}" type="datetimeFigureOut">
              <a:rPr lang="ru-RU" smtClean="0"/>
              <a:pPr/>
              <a:t>13.12.2016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9692-DA76-4A28-9969-E7BBC7B50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7AC4A-1A7E-40E3-9C98-35B652A16802}" type="datetimeFigureOut">
              <a:rPr lang="ru-RU" smtClean="0"/>
              <a:pPr/>
              <a:t>13.12.2016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9692-DA76-4A28-9969-E7BBC7B50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7AC4A-1A7E-40E3-9C98-35B652A16802}" type="datetimeFigureOut">
              <a:rPr lang="ru-RU" smtClean="0"/>
              <a:pPr/>
              <a:t>13.12.2016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9692-DA76-4A28-9969-E7BBC7B50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7AC4A-1A7E-40E3-9C98-35B652A16802}" type="datetimeFigureOut">
              <a:rPr lang="ru-RU" smtClean="0"/>
              <a:pPr/>
              <a:t>13.12.2016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29692-DA76-4A28-9969-E7BBC7B50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pareworld.org/rus/11.11.2010-energysaving-da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spare-coordination@spareworld.org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-243407"/>
            <a:ext cx="813690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классный час в 8а и 8б </a:t>
            </a:r>
            <a:r>
              <a:rPr lang="ru-RU" sz="4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клаасах</a:t>
            </a:r>
            <a:r>
              <a:rPr lang="ru-RU" sz="4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4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«Энергосбережение»</a:t>
            </a:r>
          </a:p>
          <a:p>
            <a:pPr algn="ctr"/>
            <a:endParaRPr lang="ru-RU" sz="5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Эпиграф:</a:t>
            </a:r>
          </a:p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«Бережливость лучше богатства!»</a:t>
            </a:r>
          </a:p>
          <a:p>
            <a:pPr algn="r"/>
            <a:r>
              <a:rPr lang="ru-RU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Классный руководитель: Дедёкина Т.Е.</a:t>
            </a:r>
          </a:p>
          <a:p>
            <a:pPr algn="r"/>
            <a:r>
              <a:rPr lang="ru-RU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 rot="10800000" flipV="1">
            <a:off x="2116972" y="1154361"/>
            <a:ext cx="49100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Расход энергии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71599" y="764704"/>
          <a:ext cx="7416825" cy="40324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72275"/>
                <a:gridCol w="2472275"/>
                <a:gridCol w="2472275"/>
              </a:tblGrid>
              <a:tr h="113920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Прибор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Установленная мощность, кВт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Годовое потребление,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кВт/ч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8220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Электроплита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5,8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1100</a:t>
                      </a:r>
                      <a:endParaRPr lang="ru-RU" sz="2000" dirty="0"/>
                    </a:p>
                  </a:txBody>
                  <a:tcPr/>
                </a:tc>
              </a:tr>
              <a:tr h="48220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Холодильник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0,15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450</a:t>
                      </a:r>
                      <a:endParaRPr lang="ru-RU" sz="2000" dirty="0"/>
                    </a:p>
                  </a:txBody>
                  <a:tcPr/>
                </a:tc>
              </a:tr>
              <a:tr h="48220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Телевизор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0,2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300</a:t>
                      </a:r>
                      <a:endParaRPr lang="ru-RU" sz="2000" dirty="0"/>
                    </a:p>
                  </a:txBody>
                  <a:tcPr/>
                </a:tc>
              </a:tr>
              <a:tr h="48220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Утюг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100</a:t>
                      </a:r>
                      <a:endParaRPr lang="ru-RU" sz="2000" dirty="0"/>
                    </a:p>
                  </a:txBody>
                  <a:tcPr/>
                </a:tc>
              </a:tr>
              <a:tr h="48220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Пылесос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1,2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120</a:t>
                      </a:r>
                      <a:endParaRPr lang="ru-RU" sz="2000" dirty="0"/>
                    </a:p>
                  </a:txBody>
                  <a:tcPr/>
                </a:tc>
              </a:tr>
              <a:tr h="48220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Стиральная машина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1,5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200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99592" y="5085184"/>
            <a:ext cx="75913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1. Сколько кВт/ч электроэнергии израсходует семья в год при условии, что  она пользуется всеми, указанными в таблице приборами?</a:t>
            </a:r>
          </a:p>
          <a:p>
            <a:pPr algn="just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	2. За каждый кВт/час энергии мы платим 3,36руб. Сколько денег расходует семья за год на использование электроприборами?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Памятка  </a:t>
            </a:r>
            <a:b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«Краткие рекомендации по энергосбережению в быту»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052736"/>
            <a:ext cx="8208912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Уходя, гасите свет.    Максимально используйте естественное освещение.</a:t>
            </a: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ru-RU" sz="14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 startAt="3"/>
            </a:pP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Регулярно проверяйте чистоту ламп, плафонов, окон.</a:t>
            </a: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 startAt="3"/>
            </a:pPr>
            <a:endParaRPr lang="ru-RU" sz="14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   Попробуйте использовать вместо обычных ламп накаливания энергосберегающие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(экономия будет составлять до 75%).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Отключайте все электроприборы, когда они не используются, полностью - вынимайте вилку из розетки (для удобства можно использовать розетки с кнопкой полного отключения электропитания).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   Регулярно удаляйте накипь внутри чайника, она увеличивает затраты энергии на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кипячение воды.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 startAt="7"/>
            </a:pP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Диаметр днища кастрюль должен быть равным диаметру конфорок.</a:t>
            </a: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 startAt="7"/>
            </a:pPr>
            <a:endParaRPr lang="ru-RU" sz="14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8. Холодильник должен быть установлен в прохладном месте, подальше от электроплиты и батарей, его задняя стенка должна быть чистой и не должна примыкать вплотную к стене.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 startAt="9"/>
            </a:pP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заслоняйте батареи шторами и мебелью, тогда теплый воздух будет поступать свободно. </a:t>
            </a: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 startAt="9"/>
            </a:pPr>
            <a:endParaRPr lang="ru-RU" sz="14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10. В холодное время года при слишком мощном отоплении не открывайте окна в помещении, лучше отрегулируйте температуру обогрева.</a:t>
            </a:r>
            <a:endParaRPr lang="ru-RU" sz="1400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260648"/>
            <a:ext cx="8352928" cy="7325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Цели и задачи</a:t>
            </a:r>
            <a:r>
              <a:rPr lang="ru-RU" sz="5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Привлечь внимание к проблеме экономии энергии и энергоресурсов.</a:t>
            </a:r>
          </a:p>
          <a:p>
            <a:pPr marL="457200" indent="-457200">
              <a:buAutoNum type="arabicPeriod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Способствовать воспитанию культуры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энергопользования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Создать мотивацию для сбережения  ресурсов и энергии.</a:t>
            </a:r>
          </a:p>
          <a:p>
            <a:pPr marL="457200" indent="-457200">
              <a:buAutoNum type="arabicPeriod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Стимулировать интерес обучающихся к научным исследованиям и практическому применению знаний.</a:t>
            </a:r>
          </a:p>
          <a:p>
            <a:pPr marL="457200" indent="-457200">
              <a:buAutoNum type="arabicPeriod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Формировать умения и навыки решать математические задачи экономического содержания.</a:t>
            </a:r>
          </a:p>
          <a:p>
            <a:pPr marL="457200" indent="-457200"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4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187624" y="548680"/>
            <a:ext cx="7560840" cy="5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-457056" tIns="45720" rIns="-119025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Энергосбережение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комплекс мер по реализации правовых,     	организационных, научных, производственных, технических  и экономических мер, направленных на эффективное (рациональное) использование (и экономное расходование) топливно-энергетических ресурсов и на вовлечение в хозяйственный оборот возобновляемых источников энергии.</a:t>
            </a: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современном этапе можно выделить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три основных направления энергосбережения: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полезное использование (утилизация) энергетических потерь;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модернизация оборудования с целью уменьшения потерь энергии;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интенсивное энергосбережение.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692696"/>
            <a:ext cx="7992888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Энергосбережение –</a:t>
            </a:r>
          </a:p>
          <a:p>
            <a:pPr indent="19050" algn="just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это использование энергии, находящейся в нашем распоряжении, настолько эффективно и безопасно по отношению к окружающей среде, насколько это возможно.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91680" y="332656"/>
            <a:ext cx="62646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ru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____–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331640" y="332656"/>
            <a:ext cx="63367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Энергосбережение –</a:t>
            </a:r>
          </a:p>
        </p:txBody>
      </p:sp>
      <p:pic>
        <p:nvPicPr>
          <p:cNvPr id="7" name="Picture 2" descr="Картинка 27 из 8305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9" y="3573016"/>
            <a:ext cx="7056783" cy="3024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064896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«Только там народ богат,          	где энергию хранят,</a:t>
            </a:r>
          </a:p>
          <a:p>
            <a:pPr algn="just"/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Где во всем царит расчёт 	и 	всему известен счёт».  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196752"/>
            <a:ext cx="83529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Энергосбережение очень важно для улучшения окружающей среды — и в том месте, где мы живем, и на всей планете. Никто не может сделать все, но каждый может сделать что-то, и если каждый что-то делает, мы многого можем достичь вместе!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332656"/>
            <a:ext cx="835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 smtClean="0">
                <a:solidFill>
                  <a:srgbClr val="C00000"/>
                </a:solidFill>
                <a:hlinkClick r:id="rId3"/>
              </a:rPr>
              <a:t>11 ноября - Международный день энергосбережения</a:t>
            </a:r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28674" name="Picture 2" descr="http://spareworld.org/rus/sites/default/files/images/pict.preview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3789040"/>
            <a:ext cx="8280920" cy="216024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27584" y="5949280"/>
            <a:ext cx="8316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Международный оргкомитет </a:t>
            </a:r>
            <a:r>
              <a:rPr lang="en-US" dirty="0" smtClean="0"/>
              <a:t>SPARE: </a:t>
            </a:r>
            <a:r>
              <a:rPr lang="en-US" b="1" u="sng" dirty="0" smtClean="0">
                <a:hlinkClick r:id="rId5"/>
              </a:rPr>
              <a:t>spare-coordination@spareworld.org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60" descr="светодиод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3267075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Рисунок 59" descr="светодиод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548680"/>
            <a:ext cx="4111625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771800" y="4509120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Галогенные лампы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50" descr="люминистцентные (2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980728"/>
            <a:ext cx="2717800" cy="3262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Рисунок 34" descr="совр ламп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124744"/>
            <a:ext cx="2974975" cy="2704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Встраиваемый светильник Classic/R-418-03 20140180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4221088"/>
            <a:ext cx="3312368" cy="223224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75656" y="404664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Энергосберегающие лампы</a:t>
            </a:r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3079" name="Picture 7" descr="http://www.vamelectro.ru/upload/iblock/592/norma_2_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4437112"/>
            <a:ext cx="2808312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Замена ламп накаливания компактными люминесцентными лампами обеспечит, по крайней мере, 4-х-кратную экономию электроэнергии!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60648"/>
            <a:ext cx="6552728" cy="338437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83568" y="4077072"/>
            <a:ext cx="77048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Замена ламп накаливания компактными люминесцентными лампами обеспечит, по крайней мере, 4-х-кратную экономию электроэнергии!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327</Words>
  <Application>Microsoft Office PowerPoint</Application>
  <PresentationFormat>Экран (4:3)</PresentationFormat>
  <Paragraphs>88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Памятка   «Краткие рекомендации по энергосбережению в быту» </vt:lpstr>
    </vt:vector>
  </TitlesOfParts>
  <Company>RePack by SPecialiST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Расход энергии</dc:title>
  <dc:creator>1</dc:creator>
  <cp:lastModifiedBy>11</cp:lastModifiedBy>
  <cp:revision>61</cp:revision>
  <dcterms:created xsi:type="dcterms:W3CDTF">2013-11-26T07:58:15Z</dcterms:created>
  <dcterms:modified xsi:type="dcterms:W3CDTF">2016-12-13T17:35:49Z</dcterms:modified>
</cp:coreProperties>
</file>