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6" r:id="rId2"/>
    <p:sldId id="257" r:id="rId3"/>
    <p:sldId id="297" r:id="rId4"/>
    <p:sldId id="298" r:id="rId5"/>
    <p:sldId id="289" r:id="rId6"/>
    <p:sldId id="277" r:id="rId7"/>
    <p:sldId id="288" r:id="rId8"/>
    <p:sldId id="290" r:id="rId9"/>
    <p:sldId id="291" r:id="rId10"/>
    <p:sldId id="296" r:id="rId11"/>
    <p:sldId id="294" r:id="rId12"/>
    <p:sldId id="284" r:id="rId13"/>
    <p:sldId id="285" r:id="rId14"/>
    <p:sldId id="286" r:id="rId15"/>
    <p:sldId id="280" r:id="rId16"/>
    <p:sldId id="281" r:id="rId17"/>
    <p:sldId id="295" r:id="rId18"/>
    <p:sldId id="299" r:id="rId19"/>
    <p:sldId id="300" r:id="rId20"/>
    <p:sldId id="301" r:id="rId21"/>
    <p:sldId id="302" r:id="rId22"/>
    <p:sldId id="303" r:id="rId23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27DE12-B74D-4380-A178-A8A2E07A5E1F}" type="datetimeFigureOut">
              <a:rPr lang="ru-RU"/>
              <a:pPr>
                <a:defRPr/>
              </a:pPr>
              <a:t>15.01.2016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B99837-1D59-44C2-8270-D039B5776AD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5BD6AA-A6D0-4993-9AF6-9DA50089479A}" type="datetimeFigureOut">
              <a:rPr lang="ru-RU"/>
              <a:pPr>
                <a:defRPr/>
              </a:pPr>
              <a:t>15.01.2016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4724D4-FB6E-4220-BCD2-34916290250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3BF9DC-4D60-4594-A502-9E38FE5F5A1B}" type="datetimeFigureOut">
              <a:rPr lang="ru-RU"/>
              <a:pPr>
                <a:defRPr/>
              </a:pPr>
              <a:t>15.01.2016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5A45CD-F497-40CC-A17E-CF9F4F9FC0C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D450BF-83E9-487A-82F7-E8966A05E787}" type="datetimeFigureOut">
              <a:rPr lang="ru-RU"/>
              <a:pPr>
                <a:defRPr/>
              </a:pPr>
              <a:t>15.01.2016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AB392B-47BE-4A3C-988F-271CBA921BA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B63FD9-6C88-4BD6-8556-3B443E89FD91}" type="datetimeFigureOut">
              <a:rPr lang="ru-RU"/>
              <a:pPr>
                <a:defRPr/>
              </a:pPr>
              <a:t>15.01.2016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5ECF2E-26DA-41DB-9820-D3FFB8DE487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8EC0BE-981C-45F2-BE91-4BDC62A601E2}" type="datetimeFigureOut">
              <a:rPr lang="ru-RU"/>
              <a:pPr>
                <a:defRPr/>
              </a:pPr>
              <a:t>15.01.2016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26DBD9-AE89-4097-9AB2-EFAA83C1352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EA8681-3CB9-4753-901E-34A5FBEE058D}" type="datetimeFigureOut">
              <a:rPr lang="ru-RU"/>
              <a:pPr>
                <a:defRPr/>
              </a:pPr>
              <a:t>15.01.2016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F2BC5C-FC29-447F-B525-B227BCB87DE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344023-8541-4145-8622-5DE34AB5B453}" type="datetimeFigureOut">
              <a:rPr lang="ru-RU"/>
              <a:pPr>
                <a:defRPr/>
              </a:pPr>
              <a:t>15.01.2016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CB5C20-A668-4D5D-9945-611C6413AFE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3176CE-1BB1-4163-A63D-756ECB639D28}" type="datetimeFigureOut">
              <a:rPr lang="ru-RU"/>
              <a:pPr>
                <a:defRPr/>
              </a:pPr>
              <a:t>15.01.2016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780533-86FA-45A0-918E-12BE5C07CFD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F5278C-2600-41FC-9575-2AF510A10B47}" type="datetimeFigureOut">
              <a:rPr lang="ru-RU"/>
              <a:pPr>
                <a:defRPr/>
              </a:pPr>
              <a:t>15.01.2016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CDFAFB-23D5-4DBF-A271-55CA35035C9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2630E6-CA3D-451B-A9B7-C10DF8325E12}" type="datetimeFigureOut">
              <a:rPr lang="ru-RU"/>
              <a:pPr>
                <a:defRPr/>
              </a:pPr>
              <a:t>15.01.2016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8BDE5E-BD89-418D-A7E1-2EF38C16F32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E5C50C8A-4D0C-4372-B499-2B2F7A243C58}" type="datetimeFigureOut">
              <a:rPr lang="ru-RU"/>
              <a:pPr>
                <a:defRPr/>
              </a:pPr>
              <a:t>15.01.2016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02EE265E-3E2F-4B58-8F4C-5DEAEA2592A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7" name="Rectangle 5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ru-RU" smtClean="0">
                <a:solidFill>
                  <a:srgbClr val="2F590B"/>
                </a:solidFill>
                <a:latin typeface="Constantia" pitchFamily="18" charset="0"/>
              </a:rPr>
              <a:t>Путешествие в сосновый бор</a:t>
            </a:r>
          </a:p>
        </p:txBody>
      </p:sp>
      <p:pic>
        <p:nvPicPr>
          <p:cNvPr id="13318" name="Picture 6" descr="Без имени-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288" y="2133600"/>
            <a:ext cx="4138612" cy="4114800"/>
          </a:xfrm>
          <a:prstGeom prst="rect">
            <a:avLst/>
          </a:prstGeom>
          <a:noFill/>
        </p:spPr>
      </p:pic>
      <p:pic>
        <p:nvPicPr>
          <p:cNvPr id="13319" name="Picture 7" descr="33709218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59338" y="1268413"/>
            <a:ext cx="3495675" cy="525621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1226924898_20337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95513" y="0"/>
            <a:ext cx="4964112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38915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38917" name="Picture 5" descr="1376225932_vitq-uhtg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70993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Заголовок 1"/>
          <p:cNvSpPr>
            <a:spLocks noGrp="1"/>
          </p:cNvSpPr>
          <p:nvPr>
            <p:ph type="title"/>
          </p:nvPr>
        </p:nvSpPr>
        <p:spPr>
          <a:xfrm>
            <a:off x="468313" y="260350"/>
            <a:ext cx="8229600" cy="865188"/>
          </a:xfrm>
        </p:spPr>
        <p:txBody>
          <a:bodyPr/>
          <a:lstStyle/>
          <a:p>
            <a:r>
              <a:rPr lang="ru-RU" smtClean="0">
                <a:solidFill>
                  <a:srgbClr val="003300"/>
                </a:solidFill>
                <a:latin typeface="Georgia" pitchFamily="18" charset="0"/>
              </a:rPr>
              <a:t>азиатский бурундук</a:t>
            </a:r>
          </a:p>
        </p:txBody>
      </p:sp>
      <p:pic>
        <p:nvPicPr>
          <p:cNvPr id="26626" name="Рисунок 2" descr="http://zveriki.com/uploads/posts/2013-11/thumbs/1384379713_3988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288" y="1196975"/>
            <a:ext cx="5184775" cy="3097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27" name="Рисунок 3" descr="http://academnet.neisri.ru/academnet/infocentr/f_f/fauna/mlekopit/img/burunduk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59338" y="3933825"/>
            <a:ext cx="4114800" cy="2690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Заголовок 1"/>
          <p:cNvSpPr>
            <a:spLocks noGrp="1"/>
          </p:cNvSpPr>
          <p:nvPr>
            <p:ph type="title"/>
          </p:nvPr>
        </p:nvSpPr>
        <p:spPr>
          <a:xfrm>
            <a:off x="5892800" y="333375"/>
            <a:ext cx="3251200" cy="1143000"/>
          </a:xfrm>
        </p:spPr>
        <p:txBody>
          <a:bodyPr/>
          <a:lstStyle/>
          <a:p>
            <a:r>
              <a:rPr lang="ru-RU" smtClean="0">
                <a:solidFill>
                  <a:srgbClr val="003300"/>
                </a:solidFill>
                <a:latin typeface="Constantia" pitchFamily="18" charset="0"/>
              </a:rPr>
              <a:t>ласка</a:t>
            </a:r>
          </a:p>
        </p:txBody>
      </p:sp>
      <p:pic>
        <p:nvPicPr>
          <p:cNvPr id="19458" name="Рисунок 2" descr="http://www.naturelight.ru/photo/2009-10-11/2576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5940425" cy="5089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59" name="Рисунок 4" descr="http://img-fotki.yandex.ru/get/6406/157863664.10/0_8653b_90669f46_XL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24300" y="3141663"/>
            <a:ext cx="5219700" cy="3716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24525" y="274638"/>
            <a:ext cx="2962275" cy="633412"/>
          </a:xfrm>
        </p:spPr>
        <p:txBody>
          <a:bodyPr>
            <a:normAutofit fontScale="90000"/>
          </a:bodyPr>
          <a:lstStyle/>
          <a:p>
            <a:r>
              <a:rPr lang="ru-RU" sz="4000" smtClean="0">
                <a:solidFill>
                  <a:srgbClr val="003300"/>
                </a:solidFill>
                <a:latin typeface="Georgia" pitchFamily="18" charset="0"/>
              </a:rPr>
              <a:t>горностай</a:t>
            </a:r>
          </a:p>
        </p:txBody>
      </p:sp>
      <p:pic>
        <p:nvPicPr>
          <p:cNvPr id="20482" name="Рисунок 2" descr="http://i011.radikal.ru/1201/02/0ab4f8045fd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5688013" cy="3856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3" name="Рисунок 3" descr="http://old.kronoki.ru/ufiles/mod/7/3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95738" y="3573463"/>
            <a:ext cx="5148262" cy="3284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43438" y="274638"/>
            <a:ext cx="4043362" cy="417512"/>
          </a:xfrm>
        </p:spPr>
        <p:txBody>
          <a:bodyPr>
            <a:normAutofit fontScale="90000"/>
          </a:bodyPr>
          <a:lstStyle/>
          <a:p>
            <a:r>
              <a:rPr lang="ru-RU" sz="4000" smtClean="0">
                <a:solidFill>
                  <a:srgbClr val="003300"/>
                </a:solidFill>
                <a:latin typeface="Georgia" pitchFamily="18" charset="0"/>
              </a:rPr>
              <a:t>колонок</a:t>
            </a:r>
          </a:p>
        </p:txBody>
      </p:sp>
      <p:pic>
        <p:nvPicPr>
          <p:cNvPr id="21506" name="Рисунок 2" descr="http://zovtv.ru/wp-content/uploads/2012/02/Image1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836613"/>
            <a:ext cx="9144000" cy="616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0" y="274638"/>
            <a:ext cx="4114800" cy="561975"/>
          </a:xfrm>
        </p:spPr>
        <p:txBody>
          <a:bodyPr>
            <a:normAutofit fontScale="90000"/>
          </a:bodyPr>
          <a:lstStyle/>
          <a:p>
            <a:r>
              <a:rPr lang="ru-RU" sz="4000" smtClean="0">
                <a:solidFill>
                  <a:srgbClr val="003300"/>
                </a:solidFill>
                <a:latin typeface="Georgia" pitchFamily="18" charset="0"/>
              </a:rPr>
              <a:t>степной хорек</a:t>
            </a:r>
          </a:p>
        </p:txBody>
      </p:sp>
      <p:pic>
        <p:nvPicPr>
          <p:cNvPr id="22530" name="Рисунок 2" descr="http://www.horek.biz/blogs/wp-content/gallery/xorki-raznoe/9391936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472" y="785795"/>
            <a:ext cx="7993063" cy="58579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AutoShape 4"/>
          <p:cNvSpPr>
            <a:spLocks noChangeArrowheads="1"/>
          </p:cNvSpPr>
          <p:nvPr/>
        </p:nvSpPr>
        <p:spPr bwMode="auto">
          <a:xfrm>
            <a:off x="5219700" y="620713"/>
            <a:ext cx="3095625" cy="1800225"/>
          </a:xfrm>
          <a:prstGeom prst="wedgeRoundRectCallout">
            <a:avLst>
              <a:gd name="adj1" fmla="val -59028"/>
              <a:gd name="adj2" fmla="val 117903"/>
              <a:gd name="adj3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ru-RU" sz="3200">
                <a:solidFill>
                  <a:srgbClr val="003300"/>
                </a:solidFill>
                <a:latin typeface="Constantia" pitchFamily="18" charset="0"/>
              </a:rPr>
              <a:t>До новых встреч!</a:t>
            </a:r>
          </a:p>
        </p:txBody>
      </p:sp>
      <p:pic>
        <p:nvPicPr>
          <p:cNvPr id="39939" name="Picture 5" descr="Без имени-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8313" y="1989138"/>
            <a:ext cx="4210050" cy="4184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ChangeArrowheads="1"/>
          </p:cNvSpPr>
          <p:nvPr/>
        </p:nvSpPr>
        <p:spPr bwMode="auto">
          <a:xfrm>
            <a:off x="0" y="0"/>
            <a:ext cx="9303894" cy="48013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Конспект НОД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«Путешествие в Сосновый бор»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Цель: 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знакомство с природным  заповедником Кемеровской области; с  некоторыми видами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животных и</a:t>
            </a:r>
            <a:r>
              <a:rPr kumimoji="0" lang="ru-RU" sz="16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растений, занесенных в Красную книгу Кемеровской области.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Задачи: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- воспитание гуманного – отношения к миру природы и окружающему миру в целом;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- формирование эмоционально-положительного отношения к окружающему миру, 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- формирование умений и навыков наблюдений за природными объектами.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Ход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В группу приходит Росинка: Здравствуйте ребята!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А пришла я к вам, чтобы предложить отправиться в путешествие, в одно из самых интересных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мест нашей Кемеровской области. 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Сегодня, мы с вами отправимся, в Сосновый бор.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Слайд 2.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Это большой  природный заповедник. 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Сосновый бор расположен на правом берегу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реки Томь. Протянулся сосновый бор на много-много километров.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В заповеднике растет много вековых сосен. Т. е. этим соснам уже много- много лет.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Ребята, а вы знаете, чем сосна отличается от ели?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Ель и сосна – хвойные породы деревьев, и имеют шишки.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Rectangle 1"/>
          <p:cNvSpPr>
            <a:spLocks noChangeArrowheads="1"/>
          </p:cNvSpPr>
          <p:nvPr/>
        </p:nvSpPr>
        <p:spPr bwMode="auto">
          <a:xfrm>
            <a:off x="0" y="0"/>
            <a:ext cx="9144000" cy="5232202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Слайд 3.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У ели шишки висят вниз. Вырастает ель до 50 метров и имеет мелкую, острую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и густую хвою, которая состоит из одиночных иголок.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Слайд 4.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В отличие от ели, у сосны длинная хвоя, собранная в пучок по две иголки. А шишки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у неё</a:t>
            </a:r>
            <a:r>
              <a:rPr kumimoji="0" lang="ru-RU" sz="16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маленькие.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В высоту она достигает 75 метров. Ее ветви подняты вверх и начинаются выше, чем с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середины ствола,</a:t>
            </a:r>
            <a:r>
              <a:rPr kumimoji="0" lang="ru-RU" sz="16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полностью открывая его.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Слайд 5. 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Сосна очень не прихотлива. Был бы свет, а так она может жить и на бедных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сыпучих песках, и</a:t>
            </a:r>
            <a:r>
              <a:rPr kumimoji="0" lang="ru-RU" sz="16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в топком болоте.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Слайд 6.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Вот из такого маленького росточка через много лет вырастет огромная сосна.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Слайд 7.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Сухо в бору. Много там растет медвежьей ягоды – толокнянки. Её красные ягоды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не так вкусны для человека, только медведь обсасывает их вместе с листьями. Недаром эта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ягода зовется медвежьей.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Слайд 8.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В борах растут белые грибы. Они здесь так и называются – боровиками.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Слайд 9.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Душистой смолой пахнет бор. У старой сосны резвятся проказницы белки.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Сменилик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весне свои</a:t>
            </a:r>
            <a:r>
              <a:rPr kumimoji="0" lang="ru-RU" sz="16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пушистые серые шубки. Рыжими стали у белок их спинки, пышные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хвосты.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Слайд 10.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С сучка на сучок, с вершины на вершину друг за дружкой гоняются они по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деревьям, встречают</a:t>
            </a:r>
            <a:r>
              <a:rPr kumimoji="0" lang="ru-RU" sz="16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светлую, теплую весну.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Ребята, а вы хотите знать, какие ещё животные живут в сосновом бору?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Ответы детей.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1" name="Рисунок 1" descr="PEREVOZ. River Vorona and pinary. (За поселком Перевоз. Сосновый бор у реки Ворона).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Rectangle 1"/>
          <p:cNvSpPr>
            <a:spLocks noChangeArrowheads="1"/>
          </p:cNvSpPr>
          <p:nvPr/>
        </p:nvSpPr>
        <p:spPr bwMode="auto">
          <a:xfrm>
            <a:off x="0" y="0"/>
            <a:ext cx="9144000" cy="498598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А для этого вам нужно отгадать мою загадку: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600" b="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Что за зверь такой лесной, </a:t>
            </a:r>
            <a:br>
              <a:rPr kumimoji="0" lang="ru-RU" sz="16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r>
              <a:rPr kumimoji="0" lang="ru-RU" sz="16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Встал как столбик под сосной?</a:t>
            </a:r>
            <a:br>
              <a:rPr kumimoji="0" lang="ru-RU" sz="16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r>
              <a:rPr kumimoji="0" lang="ru-RU" sz="16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Кто стоит среди травы, </a:t>
            </a:r>
            <a:br>
              <a:rPr kumimoji="0" lang="ru-RU" sz="16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r>
              <a:rPr kumimoji="0" lang="ru-RU" sz="16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Уши больше головы? </a:t>
            </a:r>
            <a:br>
              <a:rPr kumimoji="0" lang="ru-RU" sz="16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r>
              <a:rPr kumimoji="0" lang="ru-RU" sz="16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Заяц.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Слайд 11.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Конечно же, это заяц. 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А теперь еще одна загадка: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На белочку чуть –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чуть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похож,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Спина в полосках, мал, пригож.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Полна кладовка как сундук-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Запаслив крошка…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Бурундук.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Показывает 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слайд 12.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Rectangle 1"/>
          <p:cNvSpPr>
            <a:spLocks noChangeArrowheads="1"/>
          </p:cNvSpPr>
          <p:nvPr/>
        </p:nvSpPr>
        <p:spPr bwMode="auto">
          <a:xfrm>
            <a:off x="0" y="0"/>
            <a:ext cx="9202647" cy="498598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А еще в сосновый бор это дом и для других  животных, и многие из них занесены в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Красную книгу.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Ребята, а вы знаете, что такое Красная книга? (ответы детей).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Да, верно, это такая книга, в которую записаны животные, которых осталось совсем мало,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они на грани</a:t>
            </a:r>
            <a:r>
              <a:rPr kumimoji="0" lang="ru-RU" sz="16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исчезновения. И животные, которые туда записаны, их охраняют.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Слайд 13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Ласка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 живет в лесах, на опушках леса. Передвигается прыжками. Изгибая спину как змейка,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Забирается</a:t>
            </a:r>
            <a:r>
              <a:rPr kumimoji="0" lang="ru-RU" sz="16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в кучи хвороста или завалы камней. Легко проникает в норы мышей и взбирается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на деревья и кусты.</a:t>
            </a:r>
            <a:r>
              <a:rPr kumimoji="0" lang="ru-RU" sz="16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Питается ласка мышевидными грызунами, землеройками, которых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добывает в их норах. Этот хищник</a:t>
            </a:r>
            <a:r>
              <a:rPr kumimoji="0" lang="ru-RU" sz="16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хорошо приспособлен к охоте на мышей. Иногда  ласка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добывает пищи больше, чем может съесть, и</a:t>
            </a:r>
            <a:r>
              <a:rPr kumimoji="0" lang="ru-RU" sz="16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делает запасы на зиму. 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Слайд14.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Горностай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питается грызунами, ягодами. При случае ходит по следам крупных хищников,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подбирая остатки добычи. Он  немного крупнее  чем  ласка, размеры не позволяют ему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проникать в норы мелких</a:t>
            </a:r>
            <a:r>
              <a:rPr kumimoji="0" lang="ru-RU" sz="16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грызунов, поэтому горностай охотится прежде всего на водяную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крысу.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Слайд 15. 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Колонок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 — это однотонно-рыжий зверек. Питается мышками и зайцами.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Слайд 16.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Rectangle 1"/>
          <p:cNvSpPr>
            <a:spLocks noChangeArrowheads="1"/>
          </p:cNvSpPr>
          <p:nvPr/>
        </p:nvSpPr>
        <p:spPr bwMode="auto">
          <a:xfrm>
            <a:off x="0" y="0"/>
            <a:ext cx="8963801" cy="22775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Хорек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– питается мелкими грызунами (мышами  и полевками, крысами, хомяками и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сусликами).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Иногда он нападает на зайца или на куропаток, рябчиков и тетеревов. Кроме того, поедает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гадюк, ужей,</a:t>
            </a:r>
            <a:r>
              <a:rPr kumimoji="0" lang="ru-RU" sz="16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ящериц, лягушек и жаб. Весной и летом истребляет птичьи яйца и птенцов, а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иногда ловит и взрослых</a:t>
            </a:r>
            <a:r>
              <a:rPr kumimoji="0" lang="ru-RU" sz="16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птиц. Хорьки, живущие около рек и озер, ловят мелкую рыбу или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похищают ее у рыбаков. В случае</a:t>
            </a:r>
            <a:r>
              <a:rPr kumimoji="0" lang="ru-RU" sz="16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избытка пищи устраивают запасы.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Ну, вот и закончилось наше путешествие. Нам пора прощаться. До новых встреч! 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6" name="Picture 8" descr="http://www.maitreya-natura.com/images/3/abete-rosso-siberi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11960" y="2204864"/>
            <a:ext cx="4932040" cy="3445382"/>
          </a:xfrm>
          <a:prstGeom prst="rect">
            <a:avLst/>
          </a:prstGeom>
          <a:noFill/>
        </p:spPr>
      </p:pic>
      <p:pic>
        <p:nvPicPr>
          <p:cNvPr id="2054" name="Picture 6" descr="http://www.centralpark.ru/files/items/centralpark_gallery_59_1490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86541"/>
            <a:ext cx="5078593" cy="677145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http://woman-v.ru/wp-content/plugins/simple-post-thumbnails/timthumb.php?src=/wp-content/thumbnails/19848.jpg&amp;w=310&amp;h=310&amp;zc=1&amp;ft=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63480" y="1628800"/>
            <a:ext cx="4680520" cy="4680522"/>
          </a:xfrm>
          <a:prstGeom prst="rect">
            <a:avLst/>
          </a:prstGeom>
          <a:noFill/>
        </p:spPr>
      </p:pic>
      <p:pic>
        <p:nvPicPr>
          <p:cNvPr id="5" name="Picture 7" descr="33709218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" y="-16610"/>
            <a:ext cx="4572000" cy="687461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33795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33796" name="Picture 4" descr="vekovyie_sosnyi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84138" y="-138113"/>
            <a:ext cx="9491663" cy="712152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7" name="Picture 3" descr="2304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757238" y="-139700"/>
            <a:ext cx="10729913" cy="71850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32771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32772" name="Picture 4" descr="3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80975" y="-171450"/>
            <a:ext cx="9505950" cy="78930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34819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34820" name="Picture 4" descr="c5fa8e40f19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709136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35843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35844" name="Picture 4" descr="veverk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0260013" cy="6832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323</TotalTime>
  <Words>632</Words>
  <Application>Microsoft Office PowerPoint</Application>
  <PresentationFormat>Экран (4:3)</PresentationFormat>
  <Paragraphs>92</Paragraphs>
  <Slides>22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3" baseType="lpstr">
      <vt:lpstr>Тема Office</vt:lpstr>
      <vt:lpstr>Путешествие в сосновый бор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азиатский бурундук</vt:lpstr>
      <vt:lpstr>ласка</vt:lpstr>
      <vt:lpstr>горностай</vt:lpstr>
      <vt:lpstr>колонок</vt:lpstr>
      <vt:lpstr>степной хорек</vt:lpstr>
      <vt:lpstr>Слайд 17</vt:lpstr>
      <vt:lpstr>Слайд 18</vt:lpstr>
      <vt:lpstr>Слайд 19</vt:lpstr>
      <vt:lpstr>Слайд 20</vt:lpstr>
      <vt:lpstr>Слайд 21</vt:lpstr>
      <vt:lpstr>Слайд 22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ОЛЕГ</dc:creator>
  <cp:lastModifiedBy>User</cp:lastModifiedBy>
  <cp:revision>36</cp:revision>
  <dcterms:created xsi:type="dcterms:W3CDTF">2014-02-23T13:14:48Z</dcterms:created>
  <dcterms:modified xsi:type="dcterms:W3CDTF">2016-01-15T13:48:27Z</dcterms:modified>
</cp:coreProperties>
</file>